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ov" ContentType="video/quicktime"/>
  <Default Extension="mp4" ContentType="video/mp4"/>
  <Default Extension="png" ContentType="image/png"/>
  <Default Extension="psd"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8" r:id="rId1"/>
  </p:sldMasterIdLst>
  <p:notesMasterIdLst>
    <p:notesMasterId r:id="rId66"/>
  </p:notesMasterIdLst>
  <p:sldIdLst>
    <p:sldId id="2915" r:id="rId2"/>
    <p:sldId id="2765" r:id="rId3"/>
    <p:sldId id="2867" r:id="rId4"/>
    <p:sldId id="2868" r:id="rId5"/>
    <p:sldId id="2869" r:id="rId6"/>
    <p:sldId id="2767" r:id="rId7"/>
    <p:sldId id="2871" r:id="rId8"/>
    <p:sldId id="2796" r:id="rId9"/>
    <p:sldId id="2797" r:id="rId10"/>
    <p:sldId id="2728" r:id="rId11"/>
    <p:sldId id="2798" r:id="rId12"/>
    <p:sldId id="2872" r:id="rId13"/>
    <p:sldId id="2902" r:id="rId14"/>
    <p:sldId id="2799" r:id="rId15"/>
    <p:sldId id="2873" r:id="rId16"/>
    <p:sldId id="2874" r:id="rId17"/>
    <p:sldId id="2839" r:id="rId18"/>
    <p:sldId id="2903" r:id="rId19"/>
    <p:sldId id="2904" r:id="rId20"/>
    <p:sldId id="565" r:id="rId21"/>
    <p:sldId id="2822" r:id="rId22"/>
    <p:sldId id="2875" r:id="rId23"/>
    <p:sldId id="2876" r:id="rId24"/>
    <p:sldId id="2779" r:id="rId25"/>
    <p:sldId id="2877" r:id="rId26"/>
    <p:sldId id="2878" r:id="rId27"/>
    <p:sldId id="2916" r:id="rId28"/>
    <p:sldId id="2879" r:id="rId29"/>
    <p:sldId id="2908" r:id="rId30"/>
    <p:sldId id="2881" r:id="rId31"/>
    <p:sldId id="2882" r:id="rId32"/>
    <p:sldId id="2907" r:id="rId33"/>
    <p:sldId id="2906" r:id="rId34"/>
    <p:sldId id="2776" r:id="rId35"/>
    <p:sldId id="2883" r:id="rId36"/>
    <p:sldId id="2884" r:id="rId37"/>
    <p:sldId id="2699" r:id="rId38"/>
    <p:sldId id="2885" r:id="rId39"/>
    <p:sldId id="2886" r:id="rId40"/>
    <p:sldId id="2913" r:id="rId41"/>
    <p:sldId id="2914" r:id="rId42"/>
    <p:sldId id="2911" r:id="rId43"/>
    <p:sldId id="2888" r:id="rId44"/>
    <p:sldId id="2821" r:id="rId45"/>
    <p:sldId id="2889" r:id="rId46"/>
    <p:sldId id="2890" r:id="rId47"/>
    <p:sldId id="2891" r:id="rId48"/>
    <p:sldId id="2892" r:id="rId49"/>
    <p:sldId id="2893" r:id="rId50"/>
    <p:sldId id="2860" r:id="rId51"/>
    <p:sldId id="2863" r:id="rId52"/>
    <p:sldId id="2861" r:id="rId53"/>
    <p:sldId id="2894" r:id="rId54"/>
    <p:sldId id="2895" r:id="rId55"/>
    <p:sldId id="2896" r:id="rId56"/>
    <p:sldId id="2826" r:id="rId57"/>
    <p:sldId id="2827" r:id="rId58"/>
    <p:sldId id="2828" r:id="rId59"/>
    <p:sldId id="2831" r:id="rId60"/>
    <p:sldId id="2833" r:id="rId61"/>
    <p:sldId id="2834" r:id="rId62"/>
    <p:sldId id="2897" r:id="rId63"/>
    <p:sldId id="2899" r:id="rId64"/>
    <p:sldId id="2898" r:id="rId65"/>
  </p:sldIdLst>
  <p:sldSz cx="9144000" cy="6858000" type="screen4x3"/>
  <p:notesSz cx="6858000" cy="9144000"/>
  <p:embeddedFontLst>
    <p:embeddedFont>
      <p:font typeface="宋体" panose="02010600030101010101" pitchFamily="2" charset="-122"/>
      <p:regular r:id="rId67"/>
    </p:embeddedFont>
    <p:embeddedFont>
      <p:font typeface="微软雅黑" panose="020B0503020204020204" pitchFamily="34" charset="-122"/>
      <p:regular r:id="rId68"/>
      <p:bold r:id="rId69"/>
    </p:embeddedFont>
    <p:embeddedFont>
      <p:font typeface="微软雅黑" panose="020B0503020204020204" pitchFamily="34" charset="-122"/>
      <p:regular r:id="rId68"/>
      <p:bold r:id="rId69"/>
    </p:embeddedFont>
    <p:embeddedFont>
      <p:font typeface="Wingdings 2" pitchFamily="2" charset="2"/>
      <p:regular r:id="rId70"/>
    </p:embeddedFont>
  </p:embeddedFont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jamin lee" initials="bl" lastIdx="1" clrIdx="0">
    <p:extLst>
      <p:ext uri="{19B8F6BF-5375-455C-9EA6-DF929625EA0E}">
        <p15:presenceInfo xmlns:p15="http://schemas.microsoft.com/office/powerpoint/2012/main" userId="79fae0f22d7607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E"/>
    <a:srgbClr val="1A00FF"/>
    <a:srgbClr val="5388BA"/>
    <a:srgbClr val="FEFF00"/>
    <a:srgbClr val="900603"/>
    <a:srgbClr val="52382D"/>
    <a:srgbClr val="AAD3FC"/>
    <a:srgbClr val="0C4E8A"/>
    <a:srgbClr val="070707"/>
    <a:srgbClr val="6E4B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71" autoAdjust="0"/>
    <p:restoredTop sz="95755" autoAdjust="0"/>
  </p:normalViewPr>
  <p:slideViewPr>
    <p:cSldViewPr snapToGrid="0" snapToObjects="1">
      <p:cViewPr varScale="1">
        <p:scale>
          <a:sx n="110" d="100"/>
          <a:sy n="110" d="100"/>
        </p:scale>
        <p:origin x="195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7" d="100"/>
        <a:sy n="57" d="100"/>
      </p:scale>
      <p:origin x="0" y="-65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4126C8-4C7D-AA4C-B3E1-1E3EC186C260}" type="datetimeFigureOut">
              <a:rPr kumimoji="1" lang="zh-CN" altLang="en-US" smtClean="0"/>
              <a:t>2024/12/11</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308AD3-267F-B34F-9917-0E65E26CF9B3}" type="slidenum">
              <a:rPr kumimoji="1" lang="zh-CN" altLang="en-US" smtClean="0"/>
              <a:t>‹#›</a:t>
            </a:fld>
            <a:endParaRPr kumimoji="1" lang="zh-CN" altLang="en-US"/>
          </a:p>
        </p:txBody>
      </p:sp>
    </p:spTree>
    <p:extLst>
      <p:ext uri="{BB962C8B-B14F-4D97-AF65-F5344CB8AC3E}">
        <p14:creationId xmlns:p14="http://schemas.microsoft.com/office/powerpoint/2010/main" val="7618043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看这张照片，这是一张三代人的全家福。观察这张照片，你觉得这个家里谁的年龄最大？</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很可能是前排右边戴眼镜的这位男士。你怎么判断他是最年长的呢？（等候学生回答）他秃头、脸部有些皱纹、皮肤有些松弛；左边挽着他的手坐着的应该是他的妻子，他的妻子明显不年轻，因而我们判断这位男士也不年轻。还有，他的位置和姿态也有助于我们判断他的年龄。在这个家庭中有三位男士，但唯有他是坐在前面，其他两位是站在后面的。按照中国的传统来看，这位男士应该是家中受尊敬的长者，年龄也应该是最大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击）这些迹象虽然不能让你得出这个长者的确切年龄，但能让你对他的年龄设定一个大概的范围，比如说</a:t>
            </a:r>
            <a:r>
              <a:rPr lang="en-US" altLang="zh-CN" sz="1800" dirty="0">
                <a:effectLst/>
                <a:latin typeface="Times New Roman" panose="02020603050405020304" pitchFamily="18" charset="0"/>
                <a:ea typeface="宋体" panose="02010600030101010101" pitchFamily="2" charset="-122"/>
              </a:rPr>
              <a:t>50-70</a:t>
            </a:r>
            <a:r>
              <a:rPr lang="zh-CN" altLang="zh-CN" sz="1800" dirty="0">
                <a:effectLst/>
                <a:latin typeface="Times New Roman" panose="02020603050405020304" pitchFamily="18" charset="0"/>
                <a:ea typeface="宋体" panose="02010600030101010101" pitchFamily="2" charset="-122"/>
              </a:rPr>
              <a:t>岁，但肯定没有</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岁。 “</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岁”就是我们为他设立的“年龄上限”。“上限”是最大值，这意味着老人的真实年龄会比这个“最大值”小得多。</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a:t>
            </a:fld>
            <a:endParaRPr kumimoji="1" lang="zh-CN" altLang="en-US"/>
          </a:p>
        </p:txBody>
      </p:sp>
    </p:spTree>
    <p:extLst>
      <p:ext uri="{BB962C8B-B14F-4D97-AF65-F5344CB8AC3E}">
        <p14:creationId xmlns:p14="http://schemas.microsoft.com/office/powerpoint/2010/main" val="3752221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a:r>
              <a:rPr lang="zh-CN" altLang="zh-CN" sz="1800" dirty="0">
                <a:effectLst/>
                <a:latin typeface="Times New Roman" panose="02020603050405020304" pitchFamily="18" charset="0"/>
                <a:ea typeface="宋体" panose="02010600030101010101" pitchFamily="2" charset="-122"/>
              </a:rPr>
              <a:t>一、请用一句话回答下列问题。</a:t>
            </a:r>
            <a:endParaRPr lang="zh-CN" altLang="zh-CN" sz="1800" dirty="0">
              <a:effectLst/>
              <a:latin typeface="Times New Roman" panose="02020603050405020304" pitchFamily="18" charset="0"/>
              <a:ea typeface="等线" panose="02010600030101010101" pitchFamily="2" charset="-122"/>
            </a:endParaRPr>
          </a:p>
          <a:p>
            <a:pPr marL="228600"/>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科学家在恐龙骨头中发现了什么？</a:t>
            </a:r>
            <a:endParaRPr lang="zh-CN" altLang="zh-CN" sz="1800" dirty="0">
              <a:effectLst/>
              <a:latin typeface="Times New Roman" panose="02020603050405020304" pitchFamily="18" charset="0"/>
              <a:ea typeface="等线" panose="02010600030101010101" pitchFamily="2" charset="-122"/>
            </a:endParaRPr>
          </a:p>
          <a:p>
            <a:pPr marL="5334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科学家在不同的恐龙骨头里发现了软组织，比如说：血管、细胞、胶原蛋白、</a:t>
            </a:r>
            <a:r>
              <a:rPr lang="en-US" altLang="zh-CN" sz="1800" u="sng" dirty="0">
                <a:effectLst/>
                <a:latin typeface="Times New Roman" panose="02020603050405020304" pitchFamily="18" charset="0"/>
                <a:ea typeface="宋体" panose="02010600030101010101" pitchFamily="2" charset="-122"/>
              </a:rPr>
              <a:t>DNA</a:t>
            </a:r>
            <a:r>
              <a:rPr lang="zh-CN" altLang="zh-CN" sz="1800" u="sng" dirty="0">
                <a:effectLst/>
                <a:latin typeface="Times New Roman" panose="02020603050405020304" pitchFamily="18" charset="0"/>
                <a:ea typeface="宋体" panose="02010600030101010101" pitchFamily="2" charset="-122"/>
              </a:rPr>
              <a:t>等。</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11</a:t>
            </a:fld>
            <a:endParaRPr kumimoji="1" lang="zh-CN" altLang="en-US"/>
          </a:p>
        </p:txBody>
      </p:sp>
    </p:spTree>
    <p:extLst>
      <p:ext uri="{BB962C8B-B14F-4D97-AF65-F5344CB8AC3E}">
        <p14:creationId xmlns:p14="http://schemas.microsoft.com/office/powerpoint/2010/main" val="3122995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这些发现说明恐龙是地球上在久远时代灭绝的古老生物，还是一种不久前才死亡的年轻生物？ 为什么？</a:t>
            </a:r>
            <a:endParaRPr lang="zh-CN" altLang="zh-CN" sz="1800" dirty="0">
              <a:effectLst/>
              <a:latin typeface="Times New Roman" panose="02020603050405020304" pitchFamily="18" charset="0"/>
              <a:ea typeface="等线" panose="02010600030101010101" pitchFamily="2" charset="-122"/>
            </a:endParaRPr>
          </a:p>
          <a:p>
            <a:pPr marL="457200"/>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solidFill>
                  <a:srgbClr val="000000"/>
                </a:solidFill>
                <a:effectLst/>
                <a:latin typeface="Times New Roman" panose="02020603050405020304" pitchFamily="18" charset="0"/>
                <a:ea typeface="宋体" panose="02010600030101010101" pitchFamily="2" charset="-122"/>
              </a:rPr>
              <a:t>这些发现表明：恐龙是在不久前才死亡的年轻生物。因为恐龙骨头里的软组织说明恐龙骨头还是新鲜的，新鲜的骨头意味着恐龙死了还不久。</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12</a:t>
            </a:fld>
            <a:endParaRPr kumimoji="1" lang="zh-CN" altLang="en-US"/>
          </a:p>
        </p:txBody>
      </p:sp>
    </p:spTree>
    <p:extLst>
      <p:ext uri="{BB962C8B-B14F-4D97-AF65-F5344CB8AC3E}">
        <p14:creationId xmlns:p14="http://schemas.microsoft.com/office/powerpoint/2010/main" val="2533324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那恐龙到底死了多久呢？由于恐龙灭绝的时候，科学家并没有在现场进行观察和记录，因而他们也只能基于化石记录里的发现来对恐龙的年龄作出推测。他们断言所有恐龙是在</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万年前绝种的。这个断言准确吗？</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13</a:t>
            </a:fld>
            <a:endParaRPr kumimoji="1" lang="zh-CN" altLang="en-US"/>
          </a:p>
        </p:txBody>
      </p:sp>
    </p:spTree>
    <p:extLst>
      <p:ext uri="{BB962C8B-B14F-4D97-AF65-F5344CB8AC3E}">
        <p14:creationId xmlns:p14="http://schemas.microsoft.com/office/powerpoint/2010/main" val="2161912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4.</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8'</a:t>
            </a:r>
            <a:r>
              <a:rPr lang="zh-CN" altLang="zh-CN" sz="1800" b="1" dirty="0">
                <a:effectLst/>
                <a:latin typeface="Times New Roman" panose="02020603050405020304" pitchFamily="18" charset="0"/>
                <a:ea typeface="等线" panose="02010600030101010101" pitchFamily="2" charset="-122"/>
              </a:rPr>
              <a:t>）老师讲解：恐龙骨头的年龄上限</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你觉得恐龙骨头里的</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和蛋白质能把恐龙的年龄限定在怎样的一个范围呢？请把你的答案写在横线上。</a:t>
            </a:r>
            <a:r>
              <a:rPr lang="en-US" altLang="zh-CN" sz="1800" dirty="0">
                <a:effectLst/>
                <a:latin typeface="Times New Roman" panose="02020603050405020304" pitchFamily="18" charset="0"/>
                <a:ea typeface="宋体" panose="02010600030101010101" pitchFamily="2" charset="-122"/>
              </a:rPr>
              <a:t>____________________</a:t>
            </a:r>
            <a:r>
              <a:rPr lang="zh-CN" altLang="zh-CN" sz="1800" b="1" dirty="0">
                <a:effectLst/>
                <a:latin typeface="Times New Roman" panose="02020603050405020304" pitchFamily="18" charset="0"/>
                <a:ea typeface="宋体" panose="02010600030101010101" pitchFamily="2" charset="-122"/>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14</a:t>
            </a:fld>
            <a:endParaRPr kumimoji="1" lang="zh-CN" altLang="en-US"/>
          </a:p>
        </p:txBody>
      </p:sp>
    </p:spTree>
    <p:extLst>
      <p:ext uri="{BB962C8B-B14F-4D97-AF65-F5344CB8AC3E}">
        <p14:creationId xmlns:p14="http://schemas.microsoft.com/office/powerpoint/2010/main" val="96877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我们在日常生活中都见过动物死去、然后消失的过程。在南方多雨潮湿的春季，用不了几个星期，动物的尸体就腐烂了。尸体里的骨头虽然会比肉存留的时间长一点，但在一段时间后也会腐烂，骨头里的</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和蛋白质自然也就被彻底分解了。这个从死亡到腐烂的过程若是发生在炎热的夏季，时间就会很短。若是在寒冷的冬季，时间就会稍长。但在大自然这种四季轮替的环境变化之中，动物骨头里的软组织绝对不会存留很长的时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15</a:t>
            </a:fld>
            <a:endParaRPr kumimoji="1" lang="zh-CN" altLang="en-US"/>
          </a:p>
        </p:txBody>
      </p:sp>
    </p:spTree>
    <p:extLst>
      <p:ext uri="{BB962C8B-B14F-4D97-AF65-F5344CB8AC3E}">
        <p14:creationId xmlns:p14="http://schemas.microsoft.com/office/powerpoint/2010/main" val="395564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当然若是在理想的实验室环境下，骨头里的软组织保存的时间会久一些。有一些主流科学家曾经在实验室里做了一些</a:t>
            </a:r>
            <a:r>
              <a:rPr lang="en-US" altLang="zh-CN" sz="1800" kern="0" dirty="0">
                <a:effectLst/>
                <a:ea typeface="宋体" panose="02010600030101010101" pitchFamily="2" charset="-122"/>
                <a:cs typeface="Times New Roman" panose="02020603050405020304" pitchFamily="18" charset="0"/>
              </a:rPr>
              <a:t>DNA</a:t>
            </a:r>
            <a:r>
              <a:rPr lang="zh-CN" altLang="zh-CN" sz="1800" kern="0" dirty="0">
                <a:effectLst/>
                <a:ea typeface="宋体" panose="02010600030101010101" pitchFamily="2" charset="-122"/>
                <a:cs typeface="Times New Roman" panose="02020603050405020304" pitchFamily="18" charset="0"/>
              </a:rPr>
              <a:t>和蛋白质存留时长的研究。由于这些科学家已经相信年老地球的漫长时间框架，又因为他们是在理想的实验室条件下进行预估，所以得出的结果是过分夸大的。但这并不影响我们设立“上限”，因为上限肯定是远远大于实际数字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16</a:t>
            </a:fld>
            <a:endParaRPr kumimoji="1" lang="zh-CN" altLang="en-US"/>
          </a:p>
        </p:txBody>
      </p:sp>
    </p:spTree>
    <p:extLst>
      <p:ext uri="{BB962C8B-B14F-4D97-AF65-F5344CB8AC3E}">
        <p14:creationId xmlns:p14="http://schemas.microsoft.com/office/powerpoint/2010/main" val="1547100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主流科学家断言所有恐龙都是在</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万年前灭绝的。那恐龙骨头里软组织的年龄上限是否和</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万年相符合呢？我们先来为胶原蛋白设立一个年龄上限吧，相信年老地球论的主流科学家在实验室理想条件下预估：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Arial" panose="020B0604020202020204" pitchFamily="34" charset="0"/>
              <a:buChar char="•"/>
              <a:tabLst>
                <a:tab pos="22860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在恒温</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20ºC</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理想条件下，胶原蛋白最多可以保存</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1.5</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万年。</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pPr marL="342900" lvl="0" indent="-342900">
              <a:buFont typeface="Arial" panose="020B0604020202020204" pitchFamily="34" charset="0"/>
              <a:buChar char="•"/>
              <a:tabLst>
                <a:tab pos="152400" algn="l"/>
                <a:tab pos="685800" algn="l"/>
              </a:tabLst>
            </a:pP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而在恒温</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0ºC</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的理想条件下，胶原蛋白最多可以保存</a:t>
            </a:r>
            <a:r>
              <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rPr>
              <a:t>270</a:t>
            </a:r>
            <a:r>
              <a:rPr lang="zh-CN" altLang="zh-CN" sz="1800" dirty="0">
                <a:effectLst/>
                <a:latin typeface="Times New Roman" panose="02020603050405020304" pitchFamily="18" charset="0"/>
                <a:ea typeface="宋体" panose="02010600030101010101" pitchFamily="2" charset="-122"/>
                <a:cs typeface="Times New Roman" panose="02020603050405020304" pitchFamily="18" charset="0"/>
              </a:rPr>
              <a:t>万年。</a:t>
            </a:r>
            <a:endPar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尽管恒温</a:t>
            </a:r>
            <a:r>
              <a:rPr lang="en-US" altLang="zh-CN" sz="1800" dirty="0">
                <a:effectLst/>
                <a:latin typeface="Times New Roman" panose="02020603050405020304" pitchFamily="18" charset="0"/>
                <a:ea typeface="宋体" panose="02010600030101010101" pitchFamily="2" charset="-122"/>
              </a:rPr>
              <a:t>0ºC</a:t>
            </a:r>
            <a:r>
              <a:rPr lang="zh-CN" altLang="zh-CN" sz="1800" dirty="0">
                <a:effectLst/>
                <a:latin typeface="Times New Roman" panose="02020603050405020304" pitchFamily="18" charset="0"/>
                <a:ea typeface="宋体" panose="02010600030101010101" pitchFamily="2" charset="-122"/>
              </a:rPr>
              <a:t>不符合发现恐龙地点的温度，（</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击）但既然是设立上限，我们还是可以挑选一个偏大的数字：</a:t>
            </a:r>
            <a:r>
              <a:rPr lang="en-US" altLang="zh-CN" sz="1800" dirty="0">
                <a:effectLst/>
                <a:latin typeface="Times New Roman" panose="02020603050405020304" pitchFamily="18" charset="0"/>
                <a:ea typeface="宋体" panose="02010600030101010101" pitchFamily="2" charset="-122"/>
              </a:rPr>
              <a:t>270</a:t>
            </a:r>
            <a:r>
              <a:rPr lang="zh-CN" altLang="zh-CN" sz="1800" dirty="0">
                <a:effectLst/>
                <a:latin typeface="Times New Roman" panose="02020603050405020304" pitchFamily="18" charset="0"/>
                <a:ea typeface="宋体" panose="02010600030101010101" pitchFamily="2" charset="-122"/>
              </a:rPr>
              <a:t>万年。</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17</a:t>
            </a:fld>
            <a:endParaRPr kumimoji="1" lang="zh-CN" altLang="en-US"/>
          </a:p>
        </p:txBody>
      </p:sp>
    </p:spTree>
    <p:extLst>
      <p:ext uri="{BB962C8B-B14F-4D97-AF65-F5344CB8AC3E}">
        <p14:creationId xmlns:p14="http://schemas.microsoft.com/office/powerpoint/2010/main" val="2936981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就好像在全家福的照片中，我们把那位长者年龄的上限定为</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岁，但我们都肯定他的真实年龄会比</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岁小得多。</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18</a:t>
            </a:fld>
            <a:endParaRPr kumimoji="1" lang="zh-CN" altLang="en-US"/>
          </a:p>
        </p:txBody>
      </p:sp>
    </p:spTree>
    <p:extLst>
      <p:ext uri="{BB962C8B-B14F-4D97-AF65-F5344CB8AC3E}">
        <p14:creationId xmlns:p14="http://schemas.microsoft.com/office/powerpoint/2010/main" val="670346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主流科学家偏大的研究数据表明：胶原蛋白的年龄上限最多可以达到</a:t>
            </a:r>
            <a:r>
              <a:rPr lang="en-US" altLang="zh-CN" sz="1800" dirty="0">
                <a:effectLst/>
                <a:latin typeface="Times New Roman" panose="02020603050405020304" pitchFamily="18" charset="0"/>
                <a:ea typeface="宋体" panose="02010600030101010101" pitchFamily="2" charset="-122"/>
              </a:rPr>
              <a:t>270</a:t>
            </a:r>
            <a:r>
              <a:rPr lang="zh-CN" altLang="zh-CN" sz="1800" dirty="0">
                <a:effectLst/>
                <a:latin typeface="Times New Roman" panose="02020603050405020304" pitchFamily="18" charset="0"/>
                <a:ea typeface="宋体" panose="02010600030101010101" pitchFamily="2" charset="-122"/>
              </a:rPr>
              <a:t>万年。这</a:t>
            </a:r>
            <a:r>
              <a:rPr lang="en-US" altLang="zh-CN" sz="1800" dirty="0">
                <a:effectLst/>
                <a:latin typeface="Times New Roman" panose="02020603050405020304" pitchFamily="18" charset="0"/>
                <a:ea typeface="宋体" panose="02010600030101010101" pitchFamily="2" charset="-122"/>
              </a:rPr>
              <a:t>270</a:t>
            </a:r>
            <a:r>
              <a:rPr lang="zh-CN" altLang="zh-CN" sz="1800" dirty="0">
                <a:effectLst/>
                <a:latin typeface="Times New Roman" panose="02020603050405020304" pitchFamily="18" charset="0"/>
                <a:ea typeface="宋体" panose="02010600030101010101" pitchFamily="2" charset="-122"/>
              </a:rPr>
              <a:t>万年既然是上限，那就说明这是在真实条件下无法达到的一个时长。但哪怕达到了，这个时间也完全不符合主流科学家断言的“</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万年”。蛋白质</a:t>
            </a:r>
            <a:r>
              <a:rPr lang="en-US" altLang="zh-CN" sz="1800" dirty="0">
                <a:effectLst/>
                <a:latin typeface="Times New Roman" panose="02020603050405020304" pitchFamily="18" charset="0"/>
                <a:ea typeface="宋体" panose="02010600030101010101" pitchFamily="2" charset="-122"/>
              </a:rPr>
              <a:t>270</a:t>
            </a:r>
            <a:r>
              <a:rPr lang="zh-CN" altLang="zh-CN" sz="1800" dirty="0">
                <a:effectLst/>
                <a:latin typeface="Times New Roman" panose="02020603050405020304" pitchFamily="18" charset="0"/>
                <a:ea typeface="宋体" panose="02010600030101010101" pitchFamily="2" charset="-122"/>
              </a:rPr>
              <a:t>万年的上限不支持年老地球模式对恐龙的定年，那么</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呢？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19</a:t>
            </a:fld>
            <a:endParaRPr kumimoji="1" lang="zh-CN" altLang="en-US"/>
          </a:p>
        </p:txBody>
      </p:sp>
    </p:spTree>
    <p:extLst>
      <p:ext uri="{BB962C8B-B14F-4D97-AF65-F5344CB8AC3E}">
        <p14:creationId xmlns:p14="http://schemas.microsoft.com/office/powerpoint/2010/main" val="195890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r>
              <a:rPr lang="zh-CN" altLang="zh-CN" sz="1800" dirty="0">
                <a:effectLst/>
                <a:latin typeface="Times New Roman" panose="02020603050405020304" pitchFamily="18" charset="0"/>
                <a:ea typeface="宋体" panose="02010600030101010101" pitchFamily="2" charset="-122"/>
              </a:rPr>
              <a:t>我们还是可以选用主流科学家在实验室得出的夸大数据。根据相信年老地球论的主流科学家预估的时间来看，在恒温</a:t>
            </a:r>
            <a:r>
              <a:rPr lang="en-US" altLang="zh-CN" sz="1800" dirty="0">
                <a:effectLst/>
                <a:latin typeface="Times New Roman" panose="02020603050405020304" pitchFamily="18" charset="0"/>
                <a:ea typeface="宋体" panose="02010600030101010101" pitchFamily="2" charset="-122"/>
              </a:rPr>
              <a:t>25ºC</a:t>
            </a:r>
            <a:r>
              <a:rPr lang="zh-CN" altLang="zh-CN" sz="1800" dirty="0">
                <a:effectLst/>
                <a:latin typeface="Times New Roman" panose="02020603050405020304" pitchFamily="18" charset="0"/>
                <a:ea typeface="宋体" panose="02010600030101010101" pitchFamily="2" charset="-122"/>
              </a:rPr>
              <a:t>理想条件下，</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最多可以保存</a:t>
            </a:r>
            <a:r>
              <a:rPr lang="en-US" altLang="zh-CN" sz="1800" dirty="0">
                <a:effectLst/>
                <a:latin typeface="Times New Roman" panose="02020603050405020304" pitchFamily="18" charset="0"/>
                <a:ea typeface="宋体" panose="02010600030101010101" pitchFamily="2" charset="-122"/>
              </a:rPr>
              <a:t>2.2</a:t>
            </a:r>
            <a:r>
              <a:rPr lang="zh-CN" altLang="zh-CN" sz="1800" dirty="0">
                <a:effectLst/>
                <a:latin typeface="Times New Roman" panose="02020603050405020304" pitchFamily="18" charset="0"/>
                <a:ea typeface="宋体" panose="02010600030101010101" pitchFamily="2" charset="-122"/>
              </a:rPr>
              <a:t>万年。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尽管</a:t>
            </a:r>
            <a:r>
              <a:rPr lang="en-US" altLang="zh-CN" sz="1800" dirty="0">
                <a:effectLst/>
                <a:latin typeface="Times New Roman" panose="02020603050405020304" pitchFamily="18" charset="0"/>
                <a:ea typeface="宋体" panose="02010600030101010101" pitchFamily="2" charset="-122"/>
              </a:rPr>
              <a:t>2.2</a:t>
            </a:r>
            <a:r>
              <a:rPr lang="zh-CN" altLang="zh-CN" sz="1800" dirty="0">
                <a:effectLst/>
                <a:latin typeface="Times New Roman" panose="02020603050405020304" pitchFamily="18" charset="0"/>
                <a:ea typeface="宋体" panose="02010600030101010101" pitchFamily="2" charset="-122"/>
              </a:rPr>
              <a:t>万年明显是比较合乎实际的数字，因为恐龙生活在气候温暖的地区；但既然是设立上限，我们还是可以挑选一个偏低的温度。挑选哪一个呢？肯定不选最后一个“恒温零下</a:t>
            </a:r>
            <a:r>
              <a:rPr lang="en-US" altLang="zh-CN" sz="1800" dirty="0">
                <a:effectLst/>
                <a:latin typeface="Times New Roman" panose="02020603050405020304" pitchFamily="18" charset="0"/>
                <a:ea typeface="宋体" panose="02010600030101010101" pitchFamily="2" charset="-122"/>
              </a:rPr>
              <a:t>5ºC</a:t>
            </a:r>
            <a:r>
              <a:rPr lang="zh-CN" altLang="zh-CN" sz="1800" dirty="0">
                <a:effectLst/>
                <a:latin typeface="Times New Roman" panose="02020603050405020304" pitchFamily="18" charset="0"/>
                <a:ea typeface="宋体" panose="02010600030101010101" pitchFamily="2" charset="-122"/>
              </a:rPr>
              <a:t>”，因为这完全不符合发现恐龙化石地区的气温。</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击）我们可以保守地选择相对低温的</a:t>
            </a:r>
            <a:r>
              <a:rPr lang="en-US" altLang="zh-CN" sz="1800" dirty="0">
                <a:effectLst/>
                <a:latin typeface="Times New Roman" panose="02020603050405020304" pitchFamily="18" charset="0"/>
                <a:ea typeface="宋体" panose="02010600030101010101" pitchFamily="2" charset="-122"/>
              </a:rPr>
              <a:t>5 ºC</a:t>
            </a:r>
            <a:r>
              <a:rPr lang="zh-CN" altLang="zh-CN" sz="1800" dirty="0">
                <a:effectLst/>
                <a:latin typeface="Times New Roman" panose="02020603050405020304" pitchFamily="18" charset="0"/>
                <a:ea typeface="宋体" panose="02010600030101010101" pitchFamily="2" charset="-122"/>
              </a:rPr>
              <a:t>，在恒温</a:t>
            </a:r>
            <a:r>
              <a:rPr lang="en-US" altLang="zh-CN" sz="1800" dirty="0">
                <a:effectLst/>
                <a:latin typeface="Times New Roman" panose="02020603050405020304" pitchFamily="18" charset="0"/>
                <a:ea typeface="宋体" panose="02010600030101010101" pitchFamily="2" charset="-122"/>
              </a:rPr>
              <a:t>5 ºC</a:t>
            </a:r>
            <a:r>
              <a:rPr lang="zh-CN" altLang="zh-CN" sz="1800" dirty="0">
                <a:effectLst/>
                <a:latin typeface="Times New Roman" panose="02020603050405020304" pitchFamily="18" charset="0"/>
                <a:ea typeface="宋体" panose="02010600030101010101" pitchFamily="2" charset="-122"/>
              </a:rPr>
              <a:t>的理想条件下，</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最多能保存</a:t>
            </a:r>
            <a:r>
              <a:rPr lang="en-US" altLang="zh-CN" sz="1800" dirty="0">
                <a:effectLst/>
                <a:latin typeface="Times New Roman" panose="02020603050405020304" pitchFamily="18" charset="0"/>
                <a:ea typeface="宋体" panose="02010600030101010101" pitchFamily="2" charset="-122"/>
              </a:rPr>
              <a:t>88.2</a:t>
            </a:r>
            <a:r>
              <a:rPr lang="zh-CN" altLang="zh-CN" sz="1800" dirty="0">
                <a:effectLst/>
                <a:latin typeface="Times New Roman" panose="02020603050405020304" pitchFamily="18" charset="0"/>
                <a:ea typeface="宋体" panose="02010600030101010101" pitchFamily="2" charset="-122"/>
              </a:rPr>
              <a:t>万年。尽管在</a:t>
            </a:r>
            <a:r>
              <a:rPr lang="zh-CN" altLang="zh-CN" sz="1800" dirty="0">
                <a:solidFill>
                  <a:srgbClr val="000000"/>
                </a:solidFill>
                <a:effectLst/>
                <a:latin typeface="Times New Roman" panose="02020603050405020304" pitchFamily="18" charset="0"/>
                <a:ea typeface="宋体" panose="02010600030101010101" pitchFamily="2" charset="-122"/>
              </a:rPr>
              <a:t>真实</a:t>
            </a:r>
            <a:r>
              <a:rPr lang="zh-CN" altLang="zh-CN" sz="1800" dirty="0">
                <a:effectLst/>
                <a:latin typeface="Times New Roman" panose="02020603050405020304" pitchFamily="18" charset="0"/>
                <a:ea typeface="宋体" panose="02010600030101010101" pitchFamily="2" charset="-122"/>
              </a:rPr>
              <a:t>条件下，</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肯定不可能保存这么长的时间，但既然是设立上限，我们还可以选择它。甚至为了方便，我们还可以把它增加到</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万年。毕竟，“上限”肯定意味着比真实年龄大得多。</a:t>
            </a:r>
            <a:endParaRPr lang="zh-CN" altLang="zh-CN" sz="1800" dirty="0">
              <a:effectLst/>
              <a:latin typeface="Times New Roman" panose="02020603050405020304" pitchFamily="18" charset="0"/>
              <a:ea typeface="等线" panose="02010600030101010101"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776866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继续观察这张照片，你觉得这个家里谁的年龄最小？请把你的答案写在横线上：</a:t>
            </a:r>
            <a:r>
              <a:rPr lang="en-US" altLang="zh-CN" sz="1800" dirty="0">
                <a:effectLst/>
                <a:latin typeface="Times New Roman" panose="02020603050405020304" pitchFamily="18" charset="0"/>
                <a:ea typeface="宋体" panose="02010600030101010101" pitchFamily="2" charset="-122"/>
              </a:rPr>
              <a:t>____________________</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很可能是前排左边站着的小女孩。你怎么判断她的年龄最小呢？</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她的身高明显比其他人矮，她的穿着和打扮都像是孩子。这些迹象虽然不能让你得出她的确切年龄，但能让你对她的年龄设定一个大概的范围，比如说</a:t>
            </a:r>
            <a:r>
              <a:rPr lang="en-US" altLang="zh-CN" sz="1800" dirty="0">
                <a:effectLst/>
                <a:latin typeface="Times New Roman" panose="02020603050405020304" pitchFamily="18" charset="0"/>
                <a:ea typeface="宋体" panose="02010600030101010101" pitchFamily="2" charset="-122"/>
              </a:rPr>
              <a:t>8-15</a:t>
            </a:r>
            <a:r>
              <a:rPr lang="zh-CN" altLang="zh-CN" sz="1800" dirty="0">
                <a:effectLst/>
                <a:latin typeface="Times New Roman" panose="02020603050405020304" pitchFamily="18" charset="0"/>
                <a:ea typeface="宋体" panose="02010600030101010101" pitchFamily="2" charset="-122"/>
              </a:rPr>
              <a:t>岁，但肯定没有</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岁。（</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 “</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岁”就是为这个女孩设立的“年龄上限”，“上限”是一个最大值，这意味着小女孩的真实年龄会比这个“最大值”小得多。</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a:t>
            </a:fld>
            <a:endParaRPr kumimoji="1" lang="zh-CN" altLang="en-US"/>
          </a:p>
        </p:txBody>
      </p:sp>
    </p:spTree>
    <p:extLst>
      <p:ext uri="{BB962C8B-B14F-4D97-AF65-F5344CB8AC3E}">
        <p14:creationId xmlns:p14="http://schemas.microsoft.com/office/powerpoint/2010/main" val="2717111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现在我们已经看到：恐龙骨头里蛋白质的年龄上限是</a:t>
            </a:r>
            <a:r>
              <a:rPr lang="en-US" altLang="zh-CN" sz="1800" dirty="0">
                <a:effectLst/>
                <a:latin typeface="Times New Roman" panose="02020603050405020304" pitchFamily="18" charset="0"/>
                <a:ea typeface="宋体" panose="02010600030101010101" pitchFamily="2" charset="-122"/>
              </a:rPr>
              <a:t>270</a:t>
            </a:r>
            <a:r>
              <a:rPr lang="zh-CN" altLang="zh-CN" sz="1800" dirty="0">
                <a:effectLst/>
                <a:latin typeface="Times New Roman" panose="02020603050405020304" pitchFamily="18" charset="0"/>
                <a:ea typeface="宋体" panose="02010600030101010101" pitchFamily="2" charset="-122"/>
              </a:rPr>
              <a:t>万年，恐龙骨头里</a:t>
            </a:r>
            <a:r>
              <a:rPr lang="en-US" altLang="zh-CN" sz="1800" dirty="0">
                <a:effectLst/>
                <a:latin typeface="Times New Roman" panose="02020603050405020304" pitchFamily="18" charset="0"/>
                <a:ea typeface="宋体" panose="02010600030101010101" pitchFamily="2" charset="-122"/>
              </a:rPr>
              <a:t>DNA</a:t>
            </a:r>
            <a:r>
              <a:rPr lang="zh-CN" altLang="zh-CN" sz="1800" dirty="0">
                <a:effectLst/>
                <a:latin typeface="Times New Roman" panose="02020603050405020304" pitchFamily="18" charset="0"/>
                <a:ea typeface="宋体" panose="02010600030101010101" pitchFamily="2" charset="-122"/>
              </a:rPr>
              <a:t>的年龄上限是</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万年。这两个数字明显比主流科学家断言的</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万年要年轻得多。</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击）那这个年龄上限到底是符合年老地球模式，还是年轻地球模式呢？年老地球模式把恐龙年龄的下限定为</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万年，也就是说年老地球模式认为</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万年是恐龙的最小年龄。但是科学证据表明：恐龙最大年龄也不会超过</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万年。“</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万年”可远远小于</a:t>
            </a:r>
            <a:r>
              <a:rPr lang="en-US" altLang="zh-CN" sz="1800" dirty="0">
                <a:effectLst/>
                <a:latin typeface="Times New Roman" panose="02020603050405020304" pitchFamily="18" charset="0"/>
                <a:ea typeface="宋体" panose="02010600030101010101" pitchFamily="2" charset="-122"/>
              </a:rPr>
              <a:t>6500</a:t>
            </a:r>
            <a:r>
              <a:rPr lang="zh-CN" altLang="zh-CN" sz="1800" dirty="0">
                <a:effectLst/>
                <a:latin typeface="Times New Roman" panose="02020603050405020304" pitchFamily="18" charset="0"/>
                <a:ea typeface="宋体" panose="02010600030101010101" pitchFamily="2" charset="-122"/>
              </a:rPr>
              <a:t>万年。因而我们可以把恐龙骨头算为是符合年轻地球模式的证据。</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21</a:t>
            </a:fld>
            <a:endParaRPr kumimoji="1" lang="zh-CN" altLang="en-US"/>
          </a:p>
        </p:txBody>
      </p:sp>
    </p:spTree>
    <p:extLst>
      <p:ext uri="{BB962C8B-B14F-4D97-AF65-F5344CB8AC3E}">
        <p14:creationId xmlns:p14="http://schemas.microsoft.com/office/powerpoint/2010/main" val="88575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一说到“恐龙是符合年轻地球模式的证据”，可能马上就会有学生问了：但这个时间似乎并不符合圣经描述的</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年的时间框架呢？这是一个很好的问题，似乎也是一个难题，该怎么办呢？</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击）首先，</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万年不是恐龙骨头的实际年龄；而是恐龙骨头可以达到的“最大值”，是一个“上限”！既然是“上限”，那就意味着恐龙骨头的实际年龄会小得多。</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22</a:t>
            </a:fld>
            <a:endParaRPr kumimoji="1" lang="zh-CN" altLang="en-US"/>
          </a:p>
        </p:txBody>
      </p:sp>
    </p:spTree>
    <p:extLst>
      <p:ext uri="{BB962C8B-B14F-4D97-AF65-F5344CB8AC3E}">
        <p14:creationId xmlns:p14="http://schemas.microsoft.com/office/powerpoint/2010/main" val="3180874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毕竟从逻辑上讲，</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万年代表的既然是一个最高的限度。那这个数字就与任何低于</a:t>
            </a:r>
            <a:r>
              <a:rPr lang="en-US" altLang="zh-CN" sz="1800" dirty="0">
                <a:effectLst/>
                <a:latin typeface="Times New Roman" panose="02020603050405020304" pitchFamily="18" charset="0"/>
                <a:ea typeface="宋体" panose="02010600030101010101" pitchFamily="2" charset="-122"/>
              </a:rPr>
              <a:t>100</a:t>
            </a:r>
            <a:r>
              <a:rPr lang="zh-CN" altLang="zh-CN" sz="1800" dirty="0">
                <a:effectLst/>
                <a:latin typeface="Times New Roman" panose="02020603050405020304" pitchFamily="18" charset="0"/>
                <a:ea typeface="宋体" panose="02010600030101010101" pitchFamily="2" charset="-122"/>
              </a:rPr>
              <a:t>万的年龄相符，明显圣经的</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年是低于这个上限的。因而，恐龙骨头的年龄上限是吻合圣经</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年的年轻地球模式，但反对年老地球模式。</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23</a:t>
            </a:fld>
            <a:endParaRPr kumimoji="1" lang="zh-CN" altLang="en-US"/>
          </a:p>
        </p:txBody>
      </p:sp>
    </p:spTree>
    <p:extLst>
      <p:ext uri="{BB962C8B-B14F-4D97-AF65-F5344CB8AC3E}">
        <p14:creationId xmlns:p14="http://schemas.microsoft.com/office/powerpoint/2010/main" val="1776548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zh-CN" sz="1800" b="1" dirty="0">
                <a:effectLst/>
                <a:latin typeface="Times New Roman" panose="02020603050405020304" pitchFamily="18" charset="0"/>
                <a:ea typeface="等线" panose="02010600030101010101" pitchFamily="2" charset="-122"/>
              </a:rPr>
              <a:t>海洋的盐分</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看完了年轻的恐龙，接下来看看海洋吧。相信年老地球模式的主流地质学家估测海洋的年龄有</a:t>
            </a:r>
            <a:r>
              <a:rPr lang="en-US" altLang="zh-CN" sz="1800" dirty="0">
                <a:effectLst/>
                <a:latin typeface="Times New Roman" panose="02020603050405020304" pitchFamily="18" charset="0"/>
                <a:ea typeface="宋体" panose="02010600030101010101" pitchFamily="2" charset="-122"/>
              </a:rPr>
              <a:t>35-40</a:t>
            </a:r>
            <a:r>
              <a:rPr lang="zh-CN" altLang="zh-CN" sz="1800" dirty="0">
                <a:effectLst/>
                <a:latin typeface="Times New Roman" panose="02020603050405020304" pitchFamily="18" charset="0"/>
                <a:ea typeface="宋体" panose="02010600030101010101" pitchFamily="2" charset="-122"/>
              </a:rPr>
              <a:t>亿年。因为海洋是地球生命所必须的，没有海洋就没有地球上的生命。现在地质学家已经广泛地研究了海洋，他们还可以根据海洋的盐分来算出海洋年龄的上限呢。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24</a:t>
            </a:fld>
            <a:endParaRPr kumimoji="1" lang="zh-CN" altLang="en-US"/>
          </a:p>
        </p:txBody>
      </p:sp>
    </p:spTree>
    <p:extLst>
      <p:ext uri="{BB962C8B-B14F-4D97-AF65-F5344CB8AC3E}">
        <p14:creationId xmlns:p14="http://schemas.microsoft.com/office/powerpoint/2010/main" val="2898332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这是怎么一回事呢？常识告诉我们在一道汤里放的盐越多，汤就会越咸。海洋也是一样的。海洋的盐越多，海水就会越咸。</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25</a:t>
            </a:fld>
            <a:endParaRPr kumimoji="1" lang="zh-CN" altLang="en-US"/>
          </a:p>
        </p:txBody>
      </p:sp>
    </p:spTree>
    <p:extLst>
      <p:ext uri="{BB962C8B-B14F-4D97-AF65-F5344CB8AC3E}">
        <p14:creationId xmlns:p14="http://schemas.microsoft.com/office/powerpoint/2010/main" val="315581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地质学家已经估算出，每年从河流和其他源头输入海洋的盐分超过</a:t>
            </a:r>
            <a:r>
              <a:rPr lang="en-US" altLang="zh-CN" sz="1800" dirty="0">
                <a:effectLst/>
                <a:latin typeface="Times New Roman" panose="02020603050405020304" pitchFamily="18" charset="0"/>
                <a:ea typeface="宋体" panose="02010600030101010101" pitchFamily="2" charset="-122"/>
              </a:rPr>
              <a:t>4.5</a:t>
            </a:r>
            <a:r>
              <a:rPr lang="zh-CN" altLang="zh-CN" sz="1800" dirty="0">
                <a:effectLst/>
                <a:latin typeface="Times New Roman" panose="02020603050405020304" pitchFamily="18" charset="0"/>
                <a:ea typeface="宋体" panose="02010600030101010101" pitchFamily="2" charset="-122"/>
              </a:rPr>
              <a:t>亿吨。在这</a:t>
            </a:r>
            <a:r>
              <a:rPr lang="en-US" altLang="zh-CN" sz="1800" dirty="0">
                <a:effectLst/>
                <a:latin typeface="Times New Roman" panose="02020603050405020304" pitchFamily="18" charset="0"/>
                <a:ea typeface="宋体" panose="02010600030101010101" pitchFamily="2" charset="-122"/>
              </a:rPr>
              <a:t>4.5</a:t>
            </a:r>
            <a:r>
              <a:rPr lang="zh-CN" altLang="zh-CN" sz="1800" dirty="0">
                <a:effectLst/>
                <a:latin typeface="Times New Roman" panose="02020603050405020304" pitchFamily="18" charset="0"/>
                <a:ea typeface="宋体" panose="02010600030101010101" pitchFamily="2" charset="-122"/>
              </a:rPr>
              <a:t>亿吨盐里，其中只有大概</a:t>
            </a:r>
            <a:r>
              <a:rPr lang="en-US" altLang="zh-CN" sz="1800" dirty="0">
                <a:effectLst/>
                <a:latin typeface="Times New Roman" panose="02020603050405020304" pitchFamily="18" charset="0"/>
                <a:ea typeface="宋体" panose="02010600030101010101" pitchFamily="2" charset="-122"/>
              </a:rPr>
              <a:t>1.1</a:t>
            </a:r>
            <a:r>
              <a:rPr lang="zh-CN" altLang="zh-CN" sz="1800" dirty="0">
                <a:effectLst/>
                <a:latin typeface="Times New Roman" panose="02020603050405020304" pitchFamily="18" charset="0"/>
                <a:ea typeface="宋体" panose="02010600030101010101" pitchFamily="2" charset="-122"/>
              </a:rPr>
              <a:t>亿吨——将近</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——的盐会离开海洋，其余的</a:t>
            </a:r>
            <a:r>
              <a:rPr lang="en-US" altLang="zh-CN" sz="1800" dirty="0">
                <a:effectLst/>
                <a:latin typeface="Times New Roman" panose="02020603050405020304" pitchFamily="18" charset="0"/>
                <a:ea typeface="宋体" panose="02010600030101010101" pitchFamily="2" charset="-122"/>
              </a:rPr>
              <a:t>3.4</a:t>
            </a:r>
            <a:r>
              <a:rPr lang="zh-CN" altLang="zh-CN" sz="1800" dirty="0">
                <a:effectLst/>
                <a:latin typeface="Times New Roman" panose="02020603050405020304" pitchFamily="18" charset="0"/>
                <a:ea typeface="宋体" panose="02010600030101010101" pitchFamily="2" charset="-122"/>
              </a:rPr>
              <a:t>亿吨——差不多</a:t>
            </a:r>
            <a:r>
              <a:rPr lang="en-US" altLang="zh-CN" sz="1800" dirty="0">
                <a:effectLst/>
                <a:latin typeface="Times New Roman" panose="02020603050405020304" pitchFamily="18" charset="0"/>
                <a:ea typeface="宋体" panose="02010600030101010101" pitchFamily="2" charset="-122"/>
              </a:rPr>
              <a:t>75%</a:t>
            </a:r>
            <a:r>
              <a:rPr lang="zh-CN" altLang="zh-CN" sz="1800" dirty="0">
                <a:effectLst/>
                <a:latin typeface="Times New Roman" panose="02020603050405020304" pitchFamily="18" charset="0"/>
                <a:ea typeface="宋体" panose="02010600030101010101" pitchFamily="2" charset="-122"/>
              </a:rPr>
              <a:t>——的盐，都会随时间累积在海洋里。也就是说，时间每过去一年，海里的盐就会增加将近</a:t>
            </a:r>
            <a:r>
              <a:rPr lang="en-US" altLang="zh-CN" sz="1800" dirty="0">
                <a:effectLst/>
                <a:latin typeface="Times New Roman" panose="02020603050405020304" pitchFamily="18" charset="0"/>
                <a:ea typeface="宋体" panose="02010600030101010101" pitchFamily="2" charset="-122"/>
              </a:rPr>
              <a:t>3.4</a:t>
            </a:r>
            <a:r>
              <a:rPr lang="zh-CN" altLang="zh-CN" sz="1800" dirty="0">
                <a:effectLst/>
                <a:latin typeface="Times New Roman" panose="02020603050405020304" pitchFamily="18" charset="0"/>
                <a:ea typeface="宋体" panose="02010600030101010101" pitchFamily="2" charset="-122"/>
              </a:rPr>
              <a:t>亿吨。所以时间越长，海水就会越咸。</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26</a:t>
            </a:fld>
            <a:endParaRPr kumimoji="1" lang="zh-CN" altLang="en-US"/>
          </a:p>
        </p:txBody>
      </p:sp>
    </p:spTree>
    <p:extLst>
      <p:ext uri="{BB962C8B-B14F-4D97-AF65-F5344CB8AC3E}">
        <p14:creationId xmlns:p14="http://schemas.microsoft.com/office/powerpoint/2010/main" val="2252389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5.</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5'</a:t>
            </a:r>
            <a:r>
              <a:rPr lang="zh-CN" altLang="zh-CN" sz="1800" b="1" dirty="0">
                <a:effectLst/>
                <a:latin typeface="Times New Roman" panose="02020603050405020304" pitchFamily="18" charset="0"/>
                <a:ea typeface="等线" panose="02010600030101010101" pitchFamily="2" charset="-122"/>
              </a:rPr>
              <a:t>）任务二：看视频</a:t>
            </a:r>
            <a:r>
              <a:rPr lang="zh-CN" altLang="zh-CN" sz="1800" b="1" dirty="0">
                <a:effectLst/>
                <a:latin typeface="Times New Roman" panose="02020603050405020304" pitchFamily="18" charset="0"/>
              </a:rPr>
              <a:t> </a:t>
            </a:r>
            <a:r>
              <a:rPr lang="en-US" altLang="zh-CN" sz="1800" b="1" dirty="0">
                <a:effectLst/>
                <a:latin typeface="Times New Roman" panose="02020603050405020304" pitchFamily="18" charset="0"/>
              </a:rPr>
              <a:t>+ </a:t>
            </a:r>
            <a:r>
              <a:rPr lang="zh-CN" altLang="zh-CN" sz="1800" b="1" dirty="0">
                <a:effectLst/>
                <a:latin typeface="Times New Roman" panose="02020603050405020304" pitchFamily="18" charset="0"/>
                <a:ea typeface="等线" panose="02010600030101010101" pitchFamily="2" charset="-122"/>
              </a:rPr>
              <a:t>回答问题《海洋里的盐》</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科学家是怎么通过测量海水的咸度，来计算海洋年龄的呢？现在就让我们通过视频来找答案，请特别留意里面提到的数字。</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击）播放视频：《海洋的盐分》</a:t>
            </a:r>
            <a:endParaRPr lang="zh-CN" altLang="zh-CN" sz="1800" dirty="0">
              <a:effectLst/>
              <a:latin typeface="Times New Roman" panose="02020603050405020304" pitchFamily="18" charset="0"/>
              <a:ea typeface="等线" panose="02010600030101010101" pitchFamily="2" charset="-122"/>
            </a:endParaRPr>
          </a:p>
          <a:p>
            <a:r>
              <a:rPr lang="zh-TW" altLang="zh-CN" sz="1800" b="1"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27</a:t>
            </a:fld>
            <a:endParaRPr kumimoji="1" lang="zh-CN" altLang="en-US"/>
          </a:p>
        </p:txBody>
      </p:sp>
    </p:spTree>
    <p:extLst>
      <p:ext uri="{BB962C8B-B14F-4D97-AF65-F5344CB8AC3E}">
        <p14:creationId xmlns:p14="http://schemas.microsoft.com/office/powerpoint/2010/main" val="338599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6.</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2'</a:t>
            </a:r>
            <a:r>
              <a:rPr lang="zh-CN" altLang="zh-CN" sz="1800" b="1" dirty="0">
                <a:effectLst/>
                <a:latin typeface="Times New Roman" panose="02020603050405020304" pitchFamily="18" charset="0"/>
                <a:ea typeface="等线" panose="02010600030101010101" pitchFamily="2" charset="-122"/>
              </a:rPr>
              <a:t>）老师讲解：任务二习题</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二、看视频，完成填空题。</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1.</a:t>
            </a:r>
            <a:r>
              <a:rPr lang="zh-CN" altLang="zh-CN" sz="1800" dirty="0">
                <a:effectLst/>
                <a:latin typeface="Times New Roman" panose="02020603050405020304" pitchFamily="18" charset="0"/>
                <a:ea typeface="宋体" panose="02010600030101010101" pitchFamily="2" charset="-122"/>
              </a:rPr>
              <a:t>地质学家估算出：时间每过去一年，海里的盐就会增加</a:t>
            </a:r>
            <a:r>
              <a:rPr lang="en-US" altLang="zh-CN" sz="1800" dirty="0">
                <a:effectLst/>
                <a:latin typeface="Times New Roman" panose="02020603050405020304" pitchFamily="18" charset="0"/>
                <a:ea typeface="宋体" panose="02010600030101010101" pitchFamily="2" charset="-122"/>
              </a:rPr>
              <a:t>3.4</a:t>
            </a:r>
            <a:r>
              <a:rPr lang="zh-CN" altLang="zh-CN" sz="1800" dirty="0">
                <a:effectLst/>
                <a:latin typeface="Times New Roman" panose="02020603050405020304" pitchFamily="18" charset="0"/>
                <a:ea typeface="宋体" panose="02010600030101010101" pitchFamily="2" charset="-122"/>
              </a:rPr>
              <a:t>亿吨左右。那海水就会随时间变得越来越（</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咸</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28</a:t>
            </a:fld>
            <a:endParaRPr kumimoji="1" lang="zh-CN" altLang="en-US"/>
          </a:p>
        </p:txBody>
      </p:sp>
    </p:spTree>
    <p:extLst>
      <p:ext uri="{BB962C8B-B14F-4D97-AF65-F5344CB8AC3E}">
        <p14:creationId xmlns:p14="http://schemas.microsoft.com/office/powerpoint/2010/main" val="2011091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宋体" panose="02010600030101010101" pitchFamily="2" charset="-122"/>
                <a:ea typeface="等线" panose="02010600030101010101" pitchFamily="2" charset="-122"/>
              </a:rPr>
              <a:t>2.</a:t>
            </a:r>
            <a:r>
              <a:rPr lang="zh-CN" altLang="zh-CN" sz="1800" dirty="0">
                <a:effectLst/>
                <a:latin typeface="Times New Roman" panose="02020603050405020304" pitchFamily="18" charset="0"/>
                <a:ea typeface="宋体" panose="02010600030101010101" pitchFamily="2" charset="-122"/>
              </a:rPr>
              <a:t>科学家计算得出：哪怕海洋起初的盐分为</a:t>
            </a:r>
            <a:r>
              <a:rPr lang="en-US" altLang="zh-CN" sz="1800" dirty="0">
                <a:effectLst/>
                <a:latin typeface="Times New Roman" panose="02020603050405020304" pitchFamily="18" charset="0"/>
                <a:ea typeface="宋体" panose="02010600030101010101" pitchFamily="2" charset="-122"/>
              </a:rPr>
              <a:t>0</a:t>
            </a:r>
            <a:r>
              <a:rPr lang="zh-CN" altLang="zh-CN" sz="1800" dirty="0">
                <a:effectLst/>
                <a:latin typeface="Times New Roman" panose="02020603050405020304" pitchFamily="18" charset="0"/>
                <a:ea typeface="宋体" panose="02010600030101010101" pitchFamily="2" charset="-122"/>
              </a:rPr>
              <a:t>，要让海水达到现在的咸度，最多也只需要大概（</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4200</a:t>
            </a:r>
            <a:r>
              <a:rPr lang="zh-CN" altLang="zh-CN" sz="1800" u="sng" dirty="0">
                <a:effectLst/>
                <a:latin typeface="Times New Roman" panose="02020603050405020304" pitchFamily="18" charset="0"/>
                <a:ea typeface="宋体" panose="02010600030101010101" pitchFamily="2" charset="-122"/>
              </a:rPr>
              <a:t>万</a:t>
            </a:r>
            <a:r>
              <a:rPr lang="zh-CN" altLang="zh-CN" sz="1800" dirty="0">
                <a:effectLst/>
                <a:latin typeface="Times New Roman" panose="02020603050405020304" pitchFamily="18" charset="0"/>
                <a:ea typeface="宋体" panose="02010600030101010101" pitchFamily="2" charset="-122"/>
              </a:rPr>
              <a:t>年的累积。</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3.</a:t>
            </a:r>
            <a:r>
              <a:rPr lang="zh-CN" altLang="zh-CN" sz="1800" dirty="0">
                <a:effectLst/>
                <a:latin typeface="Times New Roman" panose="02020603050405020304" pitchFamily="18" charset="0"/>
                <a:ea typeface="宋体" panose="02010600030101010101" pitchFamily="2" charset="-122"/>
              </a:rPr>
              <a:t>相信年老地球模式的主流地质学家认为海洋的年龄超过（</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35</a:t>
            </a:r>
            <a:r>
              <a:rPr lang="zh-CN" altLang="zh-CN" sz="1800" dirty="0">
                <a:effectLst/>
                <a:latin typeface="Times New Roman" panose="02020603050405020304" pitchFamily="18" charset="0"/>
                <a:ea typeface="宋体" panose="02010600030101010101" pitchFamily="2" charset="-122"/>
              </a:rPr>
              <a:t>亿年。</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击）那</a:t>
            </a:r>
            <a:r>
              <a:rPr lang="en-US" altLang="zh-CN" sz="1800" dirty="0">
                <a:effectLst/>
                <a:latin typeface="Times New Roman" panose="02020603050405020304" pitchFamily="18" charset="0"/>
                <a:ea typeface="宋体" panose="02010600030101010101" pitchFamily="2" charset="-122"/>
              </a:rPr>
              <a:t>4200</a:t>
            </a:r>
            <a:r>
              <a:rPr lang="zh-CN" altLang="zh-CN" sz="1800" dirty="0">
                <a:effectLst/>
                <a:latin typeface="Times New Roman" panose="02020603050405020304" pitchFamily="18" charset="0"/>
                <a:ea typeface="宋体" panose="02010600030101010101" pitchFamily="2" charset="-122"/>
              </a:rPr>
              <a:t>万年的年龄上限到底是符合年老地球模式，还是年轻地球模式呢？</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29</a:t>
            </a:fld>
            <a:endParaRPr kumimoji="1" lang="zh-CN" altLang="en-US"/>
          </a:p>
        </p:txBody>
      </p:sp>
    </p:spTree>
    <p:extLst>
      <p:ext uri="{BB962C8B-B14F-4D97-AF65-F5344CB8AC3E}">
        <p14:creationId xmlns:p14="http://schemas.microsoft.com/office/powerpoint/2010/main" val="3271087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7.</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5'</a:t>
            </a:r>
            <a:r>
              <a:rPr lang="zh-CN" altLang="zh-CN" sz="1800" b="1" dirty="0">
                <a:effectLst/>
                <a:latin typeface="Times New Roman" panose="02020603050405020304" pitchFamily="18" charset="0"/>
                <a:ea typeface="等线" panose="02010600030101010101" pitchFamily="2" charset="-122"/>
              </a:rPr>
              <a:t>）老师讲解：海洋的年龄上限</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年老地球模式把海洋年龄定为超过</a:t>
            </a:r>
            <a:r>
              <a:rPr lang="en-US" altLang="zh-CN" sz="1800" dirty="0">
                <a:effectLst/>
                <a:latin typeface="Times New Roman" panose="02020603050405020304" pitchFamily="18" charset="0"/>
                <a:ea typeface="宋体" panose="02010600030101010101" pitchFamily="2" charset="-122"/>
              </a:rPr>
              <a:t>35</a:t>
            </a:r>
            <a:r>
              <a:rPr lang="zh-CN" altLang="zh-CN" sz="1800" dirty="0">
                <a:effectLst/>
                <a:latin typeface="Times New Roman" panose="02020603050405020304" pitchFamily="18" charset="0"/>
                <a:ea typeface="宋体" panose="02010600030101010101" pitchFamily="2" charset="-122"/>
              </a:rPr>
              <a:t>亿年，但是科学计算表明：海洋最大的年龄也不会超过</a:t>
            </a:r>
            <a:r>
              <a:rPr lang="en-US" altLang="zh-CN" sz="1800" dirty="0">
                <a:effectLst/>
                <a:latin typeface="Times New Roman" panose="02020603050405020304" pitchFamily="18" charset="0"/>
                <a:ea typeface="宋体" panose="02010600030101010101" pitchFamily="2" charset="-122"/>
              </a:rPr>
              <a:t>4200</a:t>
            </a:r>
            <a:r>
              <a:rPr lang="zh-CN" altLang="zh-CN" sz="1800" dirty="0">
                <a:effectLst/>
                <a:latin typeface="Times New Roman" panose="02020603050405020304" pitchFamily="18" charset="0"/>
                <a:ea typeface="宋体" panose="02010600030101010101" pitchFamily="2" charset="-122"/>
              </a:rPr>
              <a:t>万年。“</a:t>
            </a:r>
            <a:r>
              <a:rPr lang="en-US" altLang="zh-CN" sz="1800" dirty="0">
                <a:effectLst/>
                <a:latin typeface="Times New Roman" panose="02020603050405020304" pitchFamily="18" charset="0"/>
                <a:ea typeface="宋体" panose="02010600030101010101" pitchFamily="2" charset="-122"/>
              </a:rPr>
              <a:t>4200</a:t>
            </a:r>
            <a:r>
              <a:rPr lang="zh-CN" altLang="zh-CN" sz="1800" dirty="0">
                <a:effectLst/>
                <a:latin typeface="Times New Roman" panose="02020603050405020304" pitchFamily="18" charset="0"/>
                <a:ea typeface="宋体" panose="02010600030101010101" pitchFamily="2" charset="-122"/>
              </a:rPr>
              <a:t>万年”可远远小于</a:t>
            </a:r>
            <a:r>
              <a:rPr lang="en-US" altLang="zh-CN" sz="1800" dirty="0">
                <a:effectLst/>
                <a:latin typeface="Times New Roman" panose="02020603050405020304" pitchFamily="18" charset="0"/>
                <a:ea typeface="宋体" panose="02010600030101010101" pitchFamily="2" charset="-122"/>
              </a:rPr>
              <a:t>35</a:t>
            </a:r>
            <a:r>
              <a:rPr lang="zh-CN" altLang="zh-CN" sz="1800" dirty="0">
                <a:effectLst/>
                <a:latin typeface="Times New Roman" panose="02020603050405020304" pitchFamily="18" charset="0"/>
                <a:ea typeface="宋体" panose="02010600030101010101" pitchFamily="2" charset="-122"/>
              </a:rPr>
              <a:t>亿年。</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因而我们可以把海洋年龄的上限算为是符合年轻地球模式的证据。</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30</a:t>
            </a:fld>
            <a:endParaRPr kumimoji="1" lang="zh-CN" altLang="en-US"/>
          </a:p>
        </p:txBody>
      </p:sp>
    </p:spTree>
    <p:extLst>
      <p:ext uri="{BB962C8B-B14F-4D97-AF65-F5344CB8AC3E}">
        <p14:creationId xmlns:p14="http://schemas.microsoft.com/office/powerpoint/2010/main" val="1669596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知道吗？我们在探索地球年龄的时候，也能用相近的方式。我们可以通过观察自然界的现象来为地球的年龄设立一个大概的范围，还可以科学地为地球设立一个年龄上限，正如我们刚才为全家福里的长者和小女孩做的那样。</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a:t>
            </a:fld>
            <a:endParaRPr kumimoji="1" lang="zh-CN" altLang="en-US"/>
          </a:p>
        </p:txBody>
      </p:sp>
    </p:spTree>
    <p:extLst>
      <p:ext uri="{BB962C8B-B14F-4D97-AF65-F5344CB8AC3E}">
        <p14:creationId xmlns:p14="http://schemas.microsoft.com/office/powerpoint/2010/main" val="953032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但这“</a:t>
            </a:r>
            <a:r>
              <a:rPr lang="en-US" altLang="zh-CN" sz="1800" kern="0" dirty="0">
                <a:effectLst/>
                <a:ea typeface="宋体" panose="02010600030101010101" pitchFamily="2" charset="-122"/>
                <a:cs typeface="Times New Roman" panose="02020603050405020304" pitchFamily="18" charset="0"/>
              </a:rPr>
              <a:t>4200</a:t>
            </a:r>
            <a:r>
              <a:rPr lang="zh-CN" altLang="zh-CN" sz="1800" kern="0" dirty="0">
                <a:effectLst/>
                <a:ea typeface="宋体" panose="02010600030101010101" pitchFamily="2" charset="-122"/>
                <a:cs typeface="Times New Roman" panose="02020603050405020304" pitchFamily="18" charset="0"/>
              </a:rPr>
              <a:t>万年</a:t>
            </a:r>
            <a:r>
              <a:rPr lang="en-US" altLang="zh-CN" sz="1800" kern="0" dirty="0">
                <a:effectLst/>
                <a:ea typeface="宋体" panose="02010600030101010101" pitchFamily="2" charset="-122"/>
                <a:cs typeface="Times New Roman" panose="02020603050405020304" pitchFamily="18" charset="0"/>
              </a:rPr>
              <a:t>”</a:t>
            </a:r>
            <a:r>
              <a:rPr lang="zh-CN" altLang="zh-CN" sz="1800" kern="0" dirty="0">
                <a:effectLst/>
                <a:ea typeface="宋体" panose="02010600030101010101" pitchFamily="2" charset="-122"/>
                <a:cs typeface="Times New Roman" panose="02020603050405020304" pitchFamily="18" charset="0"/>
              </a:rPr>
              <a:t>是否符合圣经</a:t>
            </a:r>
            <a:r>
              <a:rPr lang="en-US" altLang="zh-CN" sz="1800" kern="0" dirty="0">
                <a:effectLst/>
                <a:ea typeface="宋体" panose="02010600030101010101" pitchFamily="2" charset="-122"/>
                <a:cs typeface="Times New Roman" panose="02020603050405020304" pitchFamily="18" charset="0"/>
              </a:rPr>
              <a:t>6000-10000</a:t>
            </a:r>
            <a:r>
              <a:rPr lang="zh-CN" altLang="zh-CN" sz="1800" kern="0" dirty="0">
                <a:effectLst/>
                <a:ea typeface="宋体" panose="02010600030101010101" pitchFamily="2" charset="-122"/>
                <a:cs typeface="Times New Roman" panose="02020603050405020304" pitchFamily="18" charset="0"/>
              </a:rPr>
              <a:t>年的年轻地球模式呢？</a:t>
            </a:r>
            <a:r>
              <a:rPr lang="zh-CN" altLang="zh-CN" sz="1800" b="1" kern="0" dirty="0">
                <a:effectLst/>
                <a:ea typeface="宋体" panose="02010600030101010101" pitchFamily="2" charset="-122"/>
                <a:cs typeface="Times New Roman" panose="02020603050405020304" pitchFamily="18" charset="0"/>
              </a:rPr>
              <a:t>（等候学生回答）</a:t>
            </a:r>
            <a:r>
              <a:rPr lang="zh-CN" altLang="zh-CN" sz="1800" kern="0" dirty="0">
                <a:effectLst/>
                <a:ea typeface="宋体" panose="02010600030101010101" pitchFamily="2" charset="-122"/>
                <a:cs typeface="Times New Roman" panose="02020603050405020304" pitchFamily="18" charset="0"/>
              </a:rPr>
              <a:t>首先要记得： </a:t>
            </a:r>
            <a:r>
              <a:rPr lang="en-US" altLang="zh-CN" sz="1800" kern="0" dirty="0">
                <a:effectLst/>
                <a:ea typeface="宋体" panose="02010600030101010101" pitchFamily="2" charset="-122"/>
                <a:cs typeface="Times New Roman" panose="02020603050405020304" pitchFamily="18" charset="0"/>
              </a:rPr>
              <a:t>4200</a:t>
            </a:r>
            <a:r>
              <a:rPr lang="zh-CN" altLang="zh-CN" sz="1800" kern="0" dirty="0">
                <a:effectLst/>
                <a:ea typeface="宋体" panose="02010600030101010101" pitchFamily="2" charset="-122"/>
                <a:cs typeface="Times New Roman" panose="02020603050405020304" pitchFamily="18" charset="0"/>
              </a:rPr>
              <a:t>万年不是海洋的实际年龄；而是海洋年龄可以达到的“最大值”。是一个“上限”！</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31</a:t>
            </a:fld>
            <a:endParaRPr kumimoji="1" lang="zh-CN" altLang="en-US"/>
          </a:p>
        </p:txBody>
      </p:sp>
    </p:spTree>
    <p:extLst>
      <p:ext uri="{BB962C8B-B14F-4D97-AF65-F5344CB8AC3E}">
        <p14:creationId xmlns:p14="http://schemas.microsoft.com/office/powerpoint/2010/main" val="2128979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就好像我们为照片中的老人设立了“</a:t>
            </a:r>
            <a:r>
              <a:rPr lang="en-US" altLang="zh-CN" sz="1800" kern="0" dirty="0">
                <a:effectLst/>
                <a:ea typeface="宋体" panose="02010600030101010101" pitchFamily="2" charset="-122"/>
                <a:cs typeface="Times New Roman" panose="02020603050405020304" pitchFamily="18" charset="0"/>
              </a:rPr>
              <a:t>100</a:t>
            </a:r>
            <a:r>
              <a:rPr lang="zh-CN" altLang="zh-CN" sz="1800" kern="0" dirty="0">
                <a:effectLst/>
                <a:ea typeface="宋体" panose="02010600030101010101" pitchFamily="2" charset="-122"/>
                <a:cs typeface="Times New Roman" panose="02020603050405020304" pitchFamily="18" charset="0"/>
              </a:rPr>
              <a:t>岁”的年龄最大值，但我们都知道老人的真实年龄会比这个“最大值”小得多。</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32</a:t>
            </a:fld>
            <a:endParaRPr kumimoji="1" lang="zh-CN" altLang="en-US"/>
          </a:p>
        </p:txBody>
      </p:sp>
    </p:spTree>
    <p:extLst>
      <p:ext uri="{BB962C8B-B14F-4D97-AF65-F5344CB8AC3E}">
        <p14:creationId xmlns:p14="http://schemas.microsoft.com/office/powerpoint/2010/main" val="341490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海洋也是一样的，这“</a:t>
            </a:r>
            <a:r>
              <a:rPr lang="en-US" altLang="zh-CN" sz="1800" dirty="0">
                <a:effectLst/>
                <a:latin typeface="Times New Roman" panose="02020603050405020304" pitchFamily="18" charset="0"/>
                <a:ea typeface="宋体" panose="02010600030101010101" pitchFamily="2" charset="-122"/>
              </a:rPr>
              <a:t>4200</a:t>
            </a:r>
            <a:r>
              <a:rPr lang="zh-CN" altLang="zh-CN" sz="1800" dirty="0">
                <a:effectLst/>
                <a:latin typeface="Times New Roman" panose="02020603050405020304" pitchFamily="18" charset="0"/>
                <a:ea typeface="宋体" panose="02010600030101010101" pitchFamily="2" charset="-122"/>
              </a:rPr>
              <a:t>万年”既然是上限，那也意味着海洋实际的年龄比</a:t>
            </a:r>
            <a:r>
              <a:rPr lang="en-US" altLang="zh-CN" sz="1800" dirty="0">
                <a:effectLst/>
                <a:latin typeface="Times New Roman" panose="02020603050405020304" pitchFamily="18" charset="0"/>
                <a:ea typeface="宋体" panose="02010600030101010101" pitchFamily="2" charset="-122"/>
              </a:rPr>
              <a:t>4200</a:t>
            </a:r>
            <a:r>
              <a:rPr lang="zh-CN" altLang="zh-CN" sz="1800" dirty="0">
                <a:effectLst/>
                <a:latin typeface="Times New Roman" panose="02020603050405020304" pitchFamily="18" charset="0"/>
                <a:ea typeface="宋体" panose="02010600030101010101" pitchFamily="2" charset="-122"/>
              </a:rPr>
              <a:t>万年小得多。要知道，这个数字是在假设海洋原本的盐分含量为</a:t>
            </a:r>
            <a:r>
              <a:rPr lang="en-US" altLang="zh-CN" sz="1800" dirty="0">
                <a:effectLst/>
                <a:latin typeface="Times New Roman" panose="02020603050405020304" pitchFamily="18" charset="0"/>
                <a:ea typeface="宋体" panose="02010600030101010101" pitchFamily="2" charset="-122"/>
              </a:rPr>
              <a:t>0</a:t>
            </a:r>
            <a:r>
              <a:rPr lang="zh-CN" altLang="zh-CN" sz="1800" dirty="0">
                <a:effectLst/>
                <a:latin typeface="Times New Roman" panose="02020603050405020304" pitchFamily="18" charset="0"/>
                <a:ea typeface="宋体" panose="02010600030101010101" pitchFamily="2" charset="-122"/>
              </a:rPr>
              <a:t>的情况下计算得出的。但是海洋很可能从一开始就有盐，而且在挪亚洪水期间，陆地上还有大量的盐被溶解并冲进海洋。这说明海洋的实际年龄其实可以很小。</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33</a:t>
            </a:fld>
            <a:endParaRPr kumimoji="1" lang="zh-CN" altLang="en-US"/>
          </a:p>
        </p:txBody>
      </p:sp>
    </p:spTree>
    <p:extLst>
      <p:ext uri="{BB962C8B-B14F-4D97-AF65-F5344CB8AC3E}">
        <p14:creationId xmlns:p14="http://schemas.microsoft.com/office/powerpoint/2010/main" val="4212067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还有，从逻辑上讲，</a:t>
            </a:r>
            <a:r>
              <a:rPr lang="en-US" altLang="zh-CN" sz="1800" dirty="0">
                <a:effectLst/>
                <a:latin typeface="Times New Roman" panose="02020603050405020304" pitchFamily="18" charset="0"/>
                <a:ea typeface="宋体" panose="02010600030101010101" pitchFamily="2" charset="-122"/>
              </a:rPr>
              <a:t>4200</a:t>
            </a:r>
            <a:r>
              <a:rPr lang="zh-CN" altLang="zh-CN" sz="1800" dirty="0">
                <a:effectLst/>
                <a:latin typeface="Times New Roman" panose="02020603050405020304" pitchFamily="18" charset="0"/>
                <a:ea typeface="宋体" panose="02010600030101010101" pitchFamily="2" charset="-122"/>
              </a:rPr>
              <a:t>万年代表的既然是一个最高的限度。那这个数字就与任何低于</a:t>
            </a:r>
            <a:r>
              <a:rPr lang="en-US" altLang="zh-CN" sz="1800" dirty="0">
                <a:effectLst/>
                <a:latin typeface="Times New Roman" panose="02020603050405020304" pitchFamily="18" charset="0"/>
                <a:ea typeface="宋体" panose="02010600030101010101" pitchFamily="2" charset="-122"/>
              </a:rPr>
              <a:t>4200</a:t>
            </a:r>
            <a:r>
              <a:rPr lang="zh-CN" altLang="zh-CN" sz="1800" dirty="0">
                <a:effectLst/>
                <a:latin typeface="Times New Roman" panose="02020603050405020304" pitchFamily="18" charset="0"/>
                <a:ea typeface="宋体" panose="02010600030101010101" pitchFamily="2" charset="-122"/>
              </a:rPr>
              <a:t>万年的年龄相符，明显圣经</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年是低于这个上限的。因而，海洋年龄的上限可被算是吻合圣经记载的</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年的年轻地球模式。</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但海洋</a:t>
            </a:r>
            <a:r>
              <a:rPr lang="en-US" altLang="zh-CN" sz="1800" dirty="0">
                <a:effectLst/>
                <a:latin typeface="Times New Roman" panose="02020603050405020304" pitchFamily="18" charset="0"/>
                <a:ea typeface="宋体" panose="02010600030101010101" pitchFamily="2" charset="-122"/>
              </a:rPr>
              <a:t>4200</a:t>
            </a:r>
            <a:r>
              <a:rPr lang="zh-CN" altLang="zh-CN" sz="1800" dirty="0">
                <a:effectLst/>
                <a:latin typeface="Times New Roman" panose="02020603050405020304" pitchFamily="18" charset="0"/>
                <a:ea typeface="宋体" panose="02010600030101010101" pitchFamily="2" charset="-122"/>
              </a:rPr>
              <a:t>万年的上限和年老地球模式却难以兼容。</a:t>
            </a:r>
            <a:r>
              <a:rPr lang="zh-CN" altLang="zh-CN" sz="1800" spc="40" dirty="0">
                <a:solidFill>
                  <a:srgbClr val="333333"/>
                </a:solidFill>
                <a:effectLst/>
                <a:latin typeface="Times New Roman" panose="02020603050405020304" pitchFamily="18" charset="0"/>
                <a:ea typeface="宋体" panose="02010600030101010101" pitchFamily="2" charset="-122"/>
              </a:rPr>
              <a:t>因为如果海洋果真存在了</a:t>
            </a:r>
            <a:r>
              <a:rPr lang="en-US" altLang="zh-CN" sz="1800" spc="40" dirty="0">
                <a:solidFill>
                  <a:srgbClr val="333333"/>
                </a:solidFill>
                <a:effectLst/>
                <a:latin typeface="Times New Roman" panose="02020603050405020304" pitchFamily="18" charset="0"/>
                <a:ea typeface="宋体" panose="02010600030101010101" pitchFamily="2" charset="-122"/>
              </a:rPr>
              <a:t>35-40</a:t>
            </a:r>
            <a:r>
              <a:rPr lang="zh-CN" altLang="zh-CN" sz="1800" spc="40" dirty="0">
                <a:solidFill>
                  <a:srgbClr val="333333"/>
                </a:solidFill>
                <a:effectLst/>
                <a:latin typeface="Times New Roman" panose="02020603050405020304" pitchFamily="18" charset="0"/>
                <a:ea typeface="宋体" panose="02010600030101010101" pitchFamily="2" charset="-122"/>
              </a:rPr>
              <a:t>亿年的时间，那么海洋的咸度会比现在高得太多了，海洋会</a:t>
            </a:r>
            <a:r>
              <a:rPr lang="zh-CN" altLang="zh-CN" sz="1800" dirty="0">
                <a:effectLst/>
                <a:latin typeface="Times New Roman" panose="02020603050405020304" pitchFamily="18" charset="0"/>
                <a:ea typeface="宋体" panose="02010600030101010101" pitchFamily="2" charset="-122"/>
              </a:rPr>
              <a:t>变成类似死海的样子，海洋生物也无法生存。</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34</a:t>
            </a:fld>
            <a:endParaRPr kumimoji="1" lang="zh-CN" altLang="en-US"/>
          </a:p>
        </p:txBody>
      </p:sp>
    </p:spTree>
    <p:extLst>
      <p:ext uri="{BB962C8B-B14F-4D97-AF65-F5344CB8AC3E}">
        <p14:creationId xmlns:p14="http://schemas.microsoft.com/office/powerpoint/2010/main" val="4085656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除了海里的盐，科学家也能通过测量海里的沉积物来计算海洋年龄的上限呢。但这个过程比计算盐分更复杂，感兴趣的同学可以自己阅读附录一。</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35</a:t>
            </a:fld>
            <a:endParaRPr kumimoji="1" lang="zh-CN" altLang="en-US"/>
          </a:p>
        </p:txBody>
      </p:sp>
    </p:spTree>
    <p:extLst>
      <p:ext uri="{BB962C8B-B14F-4D97-AF65-F5344CB8AC3E}">
        <p14:creationId xmlns:p14="http://schemas.microsoft.com/office/powerpoint/2010/main" val="3319027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除了海洋，科学家还能通过陆地的侵蚀计算出陆地的年龄上限呢。同样，感兴趣的同学可以自己阅读附录二。</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36</a:t>
            </a:fld>
            <a:endParaRPr kumimoji="1" lang="zh-CN" altLang="en-US"/>
          </a:p>
        </p:txBody>
      </p:sp>
    </p:spTree>
    <p:extLst>
      <p:ext uri="{BB962C8B-B14F-4D97-AF65-F5344CB8AC3E}">
        <p14:creationId xmlns:p14="http://schemas.microsoft.com/office/powerpoint/2010/main" val="11846252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zh-CN" sz="1800" b="1" dirty="0">
                <a:effectLst/>
                <a:latin typeface="Times New Roman" panose="02020603050405020304" pitchFamily="18" charset="0"/>
                <a:ea typeface="等线" panose="02010600030101010101" pitchFamily="2" charset="-122"/>
              </a:rPr>
              <a:t>地球和月球的距离</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现在让我们把目光从海洋和陆地移开，我们来举目望天，看看地球和太阳距离如何阐述地球的年龄吧。</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37</a:t>
            </a:fld>
            <a:endParaRPr kumimoji="1" lang="zh-CN" altLang="en-US"/>
          </a:p>
        </p:txBody>
      </p:sp>
    </p:spTree>
    <p:extLst>
      <p:ext uri="{BB962C8B-B14F-4D97-AF65-F5344CB8AC3E}">
        <p14:creationId xmlns:p14="http://schemas.microsoft.com/office/powerpoint/2010/main" val="3134506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b="0" kern="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b="0" kern="0" dirty="0">
                <a:effectLst/>
                <a:latin typeface="Times New Roman" panose="02020603050405020304" pitchFamily="18" charset="0"/>
                <a:cs typeface="Times New Roman" panose="02020603050405020304" pitchFamily="18" charset="0"/>
              </a:rPr>
              <a:t>10'</a:t>
            </a:r>
            <a:r>
              <a:rPr lang="zh-CN" altLang="zh-CN" sz="1800" b="0" kern="0" dirty="0">
                <a:effectLst/>
                <a:latin typeface="Times New Roman" panose="02020603050405020304" pitchFamily="18" charset="0"/>
                <a:ea typeface="等线" panose="02010600030101010101" pitchFamily="2" charset="-122"/>
                <a:cs typeface="Times New Roman" panose="02020603050405020304" pitchFamily="18" charset="0"/>
              </a:rPr>
              <a:t>）任务三：阅读材料一</a:t>
            </a:r>
            <a:r>
              <a:rPr lang="zh-CN" altLang="zh-CN" sz="1800" b="0" kern="0" dirty="0">
                <a:effectLst/>
                <a:latin typeface="Times New Roman" panose="02020603050405020304" pitchFamily="18" charset="0"/>
                <a:cs typeface="Times New Roman" panose="02020603050405020304" pitchFamily="18" charset="0"/>
              </a:rPr>
              <a:t> </a:t>
            </a:r>
            <a:r>
              <a:rPr lang="en-US" altLang="zh-CN" sz="1800" b="0" kern="0" dirty="0">
                <a:effectLst/>
                <a:latin typeface="Times New Roman" panose="02020603050405020304" pitchFamily="18" charset="0"/>
                <a:cs typeface="Times New Roman" panose="02020603050405020304" pitchFamily="18" charset="0"/>
              </a:rPr>
              <a:t>+ </a:t>
            </a:r>
            <a:r>
              <a:rPr lang="zh-CN" altLang="zh-CN" sz="1800" b="0" kern="0" dirty="0">
                <a:effectLst/>
                <a:latin typeface="Times New Roman" panose="02020603050405020304" pitchFamily="18" charset="0"/>
                <a:ea typeface="等线" panose="02010600030101010101" pitchFamily="2" charset="-122"/>
                <a:cs typeface="Times New Roman" panose="02020603050405020304" pitchFamily="18" charset="0"/>
              </a:rPr>
              <a:t>完成习题（探地月距离，算地球年龄）</a:t>
            </a:r>
            <a:endParaRPr lang="zh-CN" altLang="zh-CN" sz="1800" b="1" dirty="0">
              <a:effectLst/>
              <a:latin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38</a:t>
            </a:fld>
            <a:endParaRPr kumimoji="1" lang="zh-CN" altLang="en-US"/>
          </a:p>
        </p:txBody>
      </p:sp>
    </p:spTree>
    <p:extLst>
      <p:ext uri="{BB962C8B-B14F-4D97-AF65-F5344CB8AC3E}">
        <p14:creationId xmlns:p14="http://schemas.microsoft.com/office/powerpoint/2010/main" val="68673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rPr>
              <a:t>9.</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3'</a:t>
            </a:r>
            <a:r>
              <a:rPr lang="zh-CN" altLang="zh-CN" sz="1800" b="1" dirty="0">
                <a:effectLst/>
                <a:latin typeface="Times New Roman" panose="02020603050405020304" pitchFamily="18" charset="0"/>
                <a:ea typeface="等线" panose="02010600030101010101" pitchFamily="2" charset="-122"/>
              </a:rPr>
              <a:t>）老师讲解：任务三习题</a:t>
            </a:r>
            <a:endParaRPr lang="zh-CN" altLang="zh-CN" sz="1800" b="1" dirty="0">
              <a:effectLst/>
              <a:latin typeface="Times New Roman" panose="02020603050405020304" pitchFamily="18" charset="0"/>
            </a:endParaRPr>
          </a:p>
          <a:p>
            <a:pPr marL="152400" marR="152400">
              <a:spcAft>
                <a:spcPts val="0"/>
              </a:spcAft>
            </a:pPr>
            <a:r>
              <a:rPr lang="zh-CN" altLang="zh-CN" sz="1800" dirty="0">
                <a:effectLst/>
                <a:latin typeface="Times New Roman" panose="02020603050405020304" pitchFamily="18" charset="0"/>
                <a:ea typeface="宋体" panose="02010600030101010101" pitchFamily="2" charset="-122"/>
              </a:rPr>
              <a:t>三、简答题。</a:t>
            </a:r>
            <a:endParaRPr lang="zh-CN" altLang="zh-CN" sz="1800" dirty="0">
              <a:effectLst/>
              <a:latin typeface="Times New Roman" panose="02020603050405020304" pitchFamily="18" charset="0"/>
              <a:ea typeface="等线" panose="02010600030101010101" pitchFamily="2" charset="-122"/>
            </a:endParaRPr>
          </a:p>
          <a:p>
            <a:pPr marL="342900" marR="152400" lvl="0" indent="-342900">
              <a:spcAft>
                <a:spcPts val="0"/>
              </a:spcAft>
              <a:buFont typeface="+mj-lt"/>
              <a:buAutoNum type="arabicPeriod"/>
            </a:pPr>
            <a:r>
              <a:rPr lang="zh-CN" altLang="zh-CN" sz="1800" dirty="0">
                <a:effectLst/>
                <a:latin typeface="Times New Roman" panose="02020603050405020304" pitchFamily="18" charset="0"/>
                <a:ea typeface="宋体" panose="02010600030101010101" pitchFamily="2" charset="-122"/>
              </a:rPr>
              <a:t>按照年老地球模式，主流科学家估测“地月系统”的年龄是多少？（</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en-US" altLang="zh-CN" sz="1800" u="sng" dirty="0">
                <a:effectLst/>
                <a:latin typeface="Times New Roman" panose="02020603050405020304" pitchFamily="18" charset="0"/>
                <a:ea typeface="宋体" panose="02010600030101010101" pitchFamily="2" charset="-122"/>
              </a:rPr>
              <a:t>44</a:t>
            </a:r>
            <a:r>
              <a:rPr lang="zh-CN" altLang="zh-CN" sz="1800" u="sng" dirty="0">
                <a:effectLst/>
                <a:latin typeface="Times New Roman" panose="02020603050405020304" pitchFamily="18" charset="0"/>
                <a:ea typeface="宋体" panose="02010600030101010101" pitchFamily="2" charset="-122"/>
              </a:rPr>
              <a:t>亿年</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marR="152400" lvl="0" indent="-342900">
              <a:spcAft>
                <a:spcPts val="0"/>
              </a:spcAft>
              <a:buFont typeface="+mj-lt"/>
              <a:buAutoNum type="arabicPeriod"/>
            </a:pPr>
            <a:r>
              <a:rPr lang="zh-CN" altLang="zh-CN" sz="1800" dirty="0">
                <a:effectLst/>
                <a:latin typeface="Times New Roman" panose="02020603050405020304" pitchFamily="18" charset="0"/>
                <a:ea typeface="宋体" panose="02010600030101010101" pitchFamily="2" charset="-122"/>
              </a:rPr>
              <a:t>通过客观的计算，科学家得出“地月系统”的年龄最多是多少？（</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 </a:t>
            </a:r>
            <a:r>
              <a:rPr lang="en-US" altLang="zh-CN" sz="1800" u="sng" dirty="0">
                <a:effectLst/>
                <a:latin typeface="Times New Roman" panose="02020603050405020304" pitchFamily="18" charset="0"/>
                <a:ea typeface="宋体" panose="02010600030101010101" pitchFamily="2" charset="-122"/>
              </a:rPr>
              <a:t>13</a:t>
            </a:r>
            <a:r>
              <a:rPr lang="zh-CN" altLang="zh-CN" sz="1800" u="sng" dirty="0">
                <a:effectLst/>
                <a:latin typeface="Times New Roman" panose="02020603050405020304" pitchFamily="18" charset="0"/>
                <a:ea typeface="宋体" panose="02010600030101010101" pitchFamily="2" charset="-122"/>
              </a:rPr>
              <a:t>亿年</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marL="342900" marR="152400" lvl="0" indent="-342900">
              <a:spcAft>
                <a:spcPts val="0"/>
              </a:spcAft>
              <a:buFont typeface="+mj-lt"/>
              <a:buAutoNum type="arabicPeriod"/>
            </a:pPr>
            <a:r>
              <a:rPr lang="zh-CN" altLang="zh-CN" sz="1800" dirty="0">
                <a:effectLst/>
                <a:latin typeface="Times New Roman" panose="02020603050405020304" pitchFamily="18" charset="0"/>
                <a:ea typeface="宋体" panose="02010600030101010101" pitchFamily="2" charset="-122"/>
              </a:rPr>
              <a:t>“地月系统”的年龄上限符合哪种地球模式？（</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年轻地球模式</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39</a:t>
            </a:fld>
            <a:endParaRPr kumimoji="1" lang="zh-CN" altLang="en-US"/>
          </a:p>
        </p:txBody>
      </p:sp>
    </p:spTree>
    <p:extLst>
      <p:ext uri="{BB962C8B-B14F-4D97-AF65-F5344CB8AC3E}">
        <p14:creationId xmlns:p14="http://schemas.microsoft.com/office/powerpoint/2010/main" val="3338899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 </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“地月系统”是否能和圣经</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年的地球年龄兼容？为什么？（给出一个原因）（</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能够兼容。因为“</a:t>
            </a:r>
            <a:r>
              <a:rPr lang="en-US" altLang="zh-CN" sz="1800" u="sng" dirty="0">
                <a:effectLst/>
                <a:latin typeface="Times New Roman" panose="02020603050405020304" pitchFamily="18" charset="0"/>
                <a:ea typeface="宋体" panose="02010600030101010101" pitchFamily="2" charset="-122"/>
              </a:rPr>
              <a:t>13</a:t>
            </a:r>
            <a:r>
              <a:rPr lang="zh-CN" altLang="zh-CN" sz="1800" u="sng" dirty="0">
                <a:effectLst/>
                <a:latin typeface="Times New Roman" panose="02020603050405020304" pitchFamily="18" charset="0"/>
                <a:ea typeface="宋体" panose="02010600030101010101" pitchFamily="2" charset="-122"/>
              </a:rPr>
              <a:t>亿年”只是一个上限。这个证据与任何低于这个限度的年龄相符，而明显圣经的</a:t>
            </a:r>
            <a:r>
              <a:rPr lang="en-US" altLang="zh-CN" sz="1800" u="sng" dirty="0">
                <a:effectLst/>
                <a:latin typeface="Times New Roman" panose="02020603050405020304" pitchFamily="18" charset="0"/>
                <a:ea typeface="宋体" panose="02010600030101010101" pitchFamily="2" charset="-122"/>
              </a:rPr>
              <a:t>6000-10000</a:t>
            </a:r>
            <a:r>
              <a:rPr lang="zh-CN" altLang="zh-CN" sz="1800" u="sng" dirty="0">
                <a:effectLst/>
                <a:latin typeface="Times New Roman" panose="02020603050405020304" pitchFamily="18" charset="0"/>
                <a:ea typeface="宋体" panose="02010600030101010101" pitchFamily="2" charset="-122"/>
              </a:rPr>
              <a:t>年是低于</a:t>
            </a:r>
            <a:r>
              <a:rPr lang="en-US" altLang="zh-CN" sz="1800" u="sng" dirty="0">
                <a:effectLst/>
                <a:latin typeface="Times New Roman" panose="02020603050405020304" pitchFamily="18" charset="0"/>
                <a:ea typeface="宋体" panose="02010600030101010101" pitchFamily="2" charset="-122"/>
              </a:rPr>
              <a:t>13</a:t>
            </a:r>
            <a:r>
              <a:rPr lang="zh-CN" altLang="zh-CN" sz="1800" u="sng" dirty="0">
                <a:effectLst/>
                <a:latin typeface="Times New Roman" panose="02020603050405020304" pitchFamily="18" charset="0"/>
                <a:ea typeface="宋体" panose="02010600030101010101" pitchFamily="2" charset="-122"/>
              </a:rPr>
              <a:t>亿年的。</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40</a:t>
            </a:fld>
            <a:endParaRPr kumimoji="1" lang="zh-CN" altLang="en-US"/>
          </a:p>
        </p:txBody>
      </p:sp>
    </p:spTree>
    <p:extLst>
      <p:ext uri="{BB962C8B-B14F-4D97-AF65-F5344CB8AC3E}">
        <p14:creationId xmlns:p14="http://schemas.microsoft.com/office/powerpoint/2010/main" val="381168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圣经告诉我们地球是上帝在最初的六日创造周里创造的。出埃及记</a:t>
            </a:r>
            <a:r>
              <a:rPr lang="en-US" altLang="zh-CN" sz="1800" dirty="0">
                <a:effectLst/>
                <a:latin typeface="Times New Roman" panose="02020603050405020304" pitchFamily="18" charset="0"/>
                <a:ea typeface="宋体" panose="02010600030101010101" pitchFamily="2" charset="-122"/>
              </a:rPr>
              <a:t>20:11</a:t>
            </a:r>
            <a:r>
              <a:rPr lang="zh-CN" altLang="zh-CN" sz="1800" dirty="0">
                <a:effectLst/>
                <a:latin typeface="Times New Roman" panose="02020603050405020304" pitchFamily="18" charset="0"/>
                <a:ea typeface="宋体" panose="02010600030101010101" pitchFamily="2" charset="-122"/>
              </a:rPr>
              <a:t>六日之内，耶和华造天、地、海和其中的万物。</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a:t>
            </a:fld>
            <a:endParaRPr kumimoji="1" lang="zh-CN" altLang="en-US"/>
          </a:p>
        </p:txBody>
      </p:sp>
    </p:spTree>
    <p:extLst>
      <p:ext uri="{BB962C8B-B14F-4D97-AF65-F5344CB8AC3E}">
        <p14:creationId xmlns:p14="http://schemas.microsoft.com/office/powerpoint/2010/main" val="4012753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dirty="0">
                <a:effectLst/>
                <a:latin typeface="Times New Roman" panose="02020603050405020304" pitchFamily="18" charset="0"/>
                <a:ea typeface="宋体" panose="02010600030101010101" pitchFamily="2" charset="-122"/>
              </a:rPr>
              <a:t> </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“地月系统”为什么不可能已经存在了</a:t>
            </a:r>
            <a:r>
              <a:rPr lang="en-US" altLang="zh-CN" sz="1800" dirty="0">
                <a:effectLst/>
                <a:latin typeface="Times New Roman" panose="02020603050405020304" pitchFamily="18" charset="0"/>
                <a:ea typeface="宋体" panose="02010600030101010101" pitchFamily="2" charset="-122"/>
              </a:rPr>
              <a:t>44</a:t>
            </a:r>
            <a:r>
              <a:rPr lang="zh-CN" altLang="zh-CN" sz="1800" dirty="0">
                <a:effectLst/>
                <a:latin typeface="Times New Roman" panose="02020603050405020304" pitchFamily="18" charset="0"/>
                <a:ea typeface="宋体" panose="02010600030101010101" pitchFamily="2" charset="-122"/>
              </a:rPr>
              <a:t>亿年？</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u="sng" dirty="0">
                <a:effectLst/>
                <a:latin typeface="Times New Roman" panose="02020603050405020304" pitchFamily="18" charset="0"/>
                <a:ea typeface="宋体" panose="02010600030101010101" pitchFamily="2" charset="-122"/>
              </a:rPr>
              <a:t>因为如果地月系统真的存在了</a:t>
            </a:r>
            <a:r>
              <a:rPr lang="en-US" altLang="zh-CN" sz="1800" u="sng" dirty="0">
                <a:effectLst/>
                <a:latin typeface="Times New Roman" panose="02020603050405020304" pitchFamily="18" charset="0"/>
                <a:ea typeface="宋体" panose="02010600030101010101" pitchFamily="2" charset="-122"/>
              </a:rPr>
              <a:t>44</a:t>
            </a:r>
            <a:r>
              <a:rPr lang="zh-CN" altLang="zh-CN" sz="1800" u="sng" dirty="0">
                <a:effectLst/>
                <a:latin typeface="Times New Roman" panose="02020603050405020304" pitchFamily="18" charset="0"/>
                <a:ea typeface="宋体" panose="02010600030101010101" pitchFamily="2" charset="-122"/>
              </a:rPr>
              <a:t>亿年，那月球早已脱离地球的轨道，坠入太阳系了。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41</a:t>
            </a:fld>
            <a:endParaRPr kumimoji="1" lang="zh-CN" altLang="en-US"/>
          </a:p>
        </p:txBody>
      </p:sp>
    </p:spTree>
    <p:extLst>
      <p:ext uri="{BB962C8B-B14F-4D97-AF65-F5344CB8AC3E}">
        <p14:creationId xmlns:p14="http://schemas.microsoft.com/office/powerpoint/2010/main" val="1035712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支持年轻地球模式的天文学证据还有很多，比如说：彗星、地球的磁场等等。有兴趣的同学可以观看影片《真的假不了</a:t>
            </a:r>
            <a:r>
              <a:rPr lang="en-US"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a:t>
            </a:r>
            <a:r>
              <a:rPr lang="zh-CN" altLang="zh-CN" sz="18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rPr>
              <a:t>掷出来的太阳系？》。</a:t>
            </a:r>
            <a:endParaRPr lang="zh-CN" altLang="zh-CN" sz="1800" dirty="0">
              <a:effectLst/>
              <a:latin typeface="宋体" panose="02010600030101010101" pitchFamily="2" charset="-122"/>
              <a:ea typeface="宋体" panose="02010600030101010101" pitchFamily="2" charset="-122"/>
              <a:cs typeface="宋体"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42</a:t>
            </a:fld>
            <a:endParaRPr kumimoji="1" lang="zh-CN" altLang="en-US"/>
          </a:p>
        </p:txBody>
      </p:sp>
    </p:spTree>
    <p:extLst>
      <p:ext uri="{BB962C8B-B14F-4D97-AF65-F5344CB8AC3E}">
        <p14:creationId xmlns:p14="http://schemas.microsoft.com/office/powerpoint/2010/main" val="136236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solidFill>
                  <a:srgbClr val="201F1E"/>
                </a:solidFill>
                <a:effectLst/>
                <a:latin typeface="Times New Roman" panose="02020603050405020304" pitchFamily="18" charset="0"/>
                <a:ea typeface="宋体" panose="02010600030101010101" pitchFamily="2" charset="-122"/>
                <a:cs typeface="Segoe UI" panose="020B0502040204020203" pitchFamily="34" charset="0"/>
              </a:rPr>
              <a:t>到目前为止，我们已经上天下地，探究了恐龙骨头的软组织、海洋的盐，还有宇宙中的地月系统，发现它们都吻合年轻地球模式，</a:t>
            </a:r>
            <a:r>
              <a:rPr lang="zh-CN" altLang="zh-CN" sz="1800" dirty="0">
                <a:effectLst/>
                <a:latin typeface="Times New Roman" panose="02020603050405020304" pitchFamily="18" charset="0"/>
                <a:ea typeface="宋体" panose="02010600030101010101" pitchFamily="2" charset="-122"/>
              </a:rPr>
              <a:t>和圣经</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年的时间框架也可以兼容！</a:t>
            </a:r>
            <a:endParaRPr lang="zh-CN" altLang="zh-CN" sz="1800" dirty="0">
              <a:effectLst/>
              <a:latin typeface="Times New Roman" panose="02020603050405020304" pitchFamily="18" charset="0"/>
              <a:ea typeface="等线" panose="02010600030101010101" pitchFamily="2" charset="-122"/>
            </a:endParaRPr>
          </a:p>
          <a:p>
            <a:r>
              <a:rPr lang="en-US" altLang="zh-CN" sz="1800" b="1"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43</a:t>
            </a:fld>
            <a:endParaRPr kumimoji="1" lang="zh-CN" altLang="en-US"/>
          </a:p>
        </p:txBody>
      </p:sp>
    </p:spTree>
    <p:extLst>
      <p:ext uri="{BB962C8B-B14F-4D97-AF65-F5344CB8AC3E}">
        <p14:creationId xmlns:p14="http://schemas.microsoft.com/office/powerpoint/2010/main" val="1776164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zh-CN" sz="1800" b="1" dirty="0">
                <a:effectLst/>
                <a:latin typeface="Times New Roman" panose="02020603050405020304" pitchFamily="18" charset="0"/>
                <a:ea typeface="等线" panose="02010600030101010101" pitchFamily="2" charset="-122"/>
              </a:rPr>
              <a:t>煤和石油能短时间内形成吗？</a:t>
            </a:r>
            <a:r>
              <a:rPr lang="zh-CN" altLang="zh-CN" sz="1800" b="1" dirty="0">
                <a:effectLst/>
                <a:latin typeface="Times New Roman" panose="02020603050405020304" pitchFamily="18" charset="0"/>
              </a:rPr>
              <a:t> </a:t>
            </a:r>
          </a:p>
          <a:p>
            <a:r>
              <a:rPr lang="zh-CN" altLang="zh-CN" sz="1800" dirty="0">
                <a:effectLst/>
                <a:latin typeface="Times New Roman" panose="02020603050405020304" pitchFamily="18" charset="0"/>
                <a:ea typeface="宋体" panose="02010600030101010101" pitchFamily="2" charset="-122"/>
              </a:rPr>
              <a:t>但会不会有些同学心里还有一个疑问，那就是：“如果地球真像圣经所说，只有</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年的历史，那煤和石油又是怎么形成的呢？”我们在课本、网站上经常读到煤和石油是在漫长的时间里缓慢形成的。</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44</a:t>
            </a:fld>
            <a:endParaRPr kumimoji="1" lang="zh-CN" altLang="en-US"/>
          </a:p>
        </p:txBody>
      </p:sp>
    </p:spTree>
    <p:extLst>
      <p:ext uri="{BB962C8B-B14F-4D97-AF65-F5344CB8AC3E}">
        <p14:creationId xmlns:p14="http://schemas.microsoft.com/office/powerpoint/2010/main" val="228029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但煤和石油非得要漫长时间才能形成吗？</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击）不，实验室的实验结果表明：煤和石油都可以快速形成。这很颠覆我们传统的认知，是不是？</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45</a:t>
            </a:fld>
            <a:endParaRPr kumimoji="1" lang="zh-CN" altLang="en-US"/>
          </a:p>
        </p:txBody>
      </p:sp>
    </p:spTree>
    <p:extLst>
      <p:ext uri="{BB962C8B-B14F-4D97-AF65-F5344CB8AC3E}">
        <p14:creationId xmlns:p14="http://schemas.microsoft.com/office/powerpoint/2010/main" val="1131973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TW" altLang="zh-CN" sz="1800" b="1" dirty="0">
                <a:effectLst/>
                <a:latin typeface="Times New Roman" panose="02020603050405020304" pitchFamily="18" charset="0"/>
                <a:ea typeface="PMingLiU" panose="02020500000000000000" pitchFamily="18" charset="-120"/>
              </a:rPr>
              <a:t>10.</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5'</a:t>
            </a:r>
            <a:r>
              <a:rPr lang="zh-CN" altLang="zh-CN" sz="1800" b="1" dirty="0">
                <a:effectLst/>
                <a:latin typeface="Times New Roman" panose="02020603050405020304" pitchFamily="18" charset="0"/>
                <a:ea typeface="等线" panose="02010600030101010101" pitchFamily="2" charset="-122"/>
              </a:rPr>
              <a:t>）任务四：听老师讲解阅读二</a:t>
            </a:r>
            <a:r>
              <a:rPr lang="zh-CN" altLang="zh-CN" sz="1800" b="1" dirty="0">
                <a:effectLst/>
                <a:latin typeface="Times New Roman" panose="02020603050405020304" pitchFamily="18" charset="0"/>
              </a:rPr>
              <a:t> </a:t>
            </a:r>
            <a:r>
              <a:rPr lang="en-US" altLang="zh-CN" sz="1800" b="1" dirty="0">
                <a:effectLst/>
                <a:latin typeface="Times New Roman" panose="02020603050405020304" pitchFamily="18" charset="0"/>
              </a:rPr>
              <a:t>+ </a:t>
            </a:r>
            <a:r>
              <a:rPr lang="zh-CN" altLang="zh-CN" sz="1800" b="1" dirty="0">
                <a:effectLst/>
                <a:latin typeface="Times New Roman" panose="02020603050405020304" pitchFamily="18" charset="0"/>
                <a:ea typeface="等线" panose="02010600030101010101" pitchFamily="2" charset="-122"/>
              </a:rPr>
              <a:t>做习题（煤和石油能快速形成吗？）</a:t>
            </a:r>
            <a:endParaRPr lang="zh-CN" altLang="zh-CN" sz="1800" b="1" dirty="0">
              <a:effectLst/>
              <a:latin typeface="Times New Roman" panose="02020603050405020304" pitchFamily="18" charset="0"/>
            </a:endParaRPr>
          </a:p>
          <a:p>
            <a:r>
              <a:rPr lang="zh-CN" altLang="zh-CN" sz="1800" dirty="0">
                <a:effectLst/>
                <a:latin typeface="宋体" panose="02010600030101010101" pitchFamily="2" charset="-122"/>
                <a:ea typeface="宋体" panose="02010600030101010101" pitchFamily="2" charset="-122"/>
                <a:cs typeface="Times New Roman" panose="02020603050405020304" pitchFamily="18" charset="0"/>
              </a:rPr>
              <a:t>我们来看看这是怎么一回事。 接下来请听老师讲解阅读材料二：煤和石油非得漫长时间才能形成吗？然后完成表格。</a:t>
            </a: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46</a:t>
            </a:fld>
            <a:endParaRPr kumimoji="1" lang="zh-CN" altLang="en-US"/>
          </a:p>
        </p:txBody>
      </p:sp>
    </p:spTree>
    <p:extLst>
      <p:ext uri="{BB962C8B-B14F-4D97-AF65-F5344CB8AC3E}">
        <p14:creationId xmlns:p14="http://schemas.microsoft.com/office/powerpoint/2010/main" val="19871823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dirty="0">
                <a:effectLst/>
                <a:latin typeface="Times New Roman" panose="02020603050405020304" pitchFamily="18" charset="0"/>
                <a:ea typeface="宋体" panose="02010600030101010101" pitchFamily="2" charset="-122"/>
              </a:rPr>
              <a:t>阅读材料二：煤和石油非得漫长时间才能形成吗？</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zh-CN" altLang="zh-CN" sz="1800" dirty="0">
                <a:effectLst/>
                <a:latin typeface="Times New Roman" panose="02020603050405020304" pitchFamily="18" charset="0"/>
                <a:ea typeface="宋体" panose="02010600030101010101" pitchFamily="2" charset="-122"/>
              </a:rPr>
              <a:t>先从煤开始。早在</a:t>
            </a:r>
            <a:r>
              <a:rPr lang="en-US" altLang="zh-CN" sz="1800" dirty="0">
                <a:effectLst/>
                <a:latin typeface="Times New Roman" panose="02020603050405020304" pitchFamily="18" charset="0"/>
                <a:ea typeface="宋体" panose="02010600030101010101" pitchFamily="2" charset="-122"/>
              </a:rPr>
              <a:t>20</a:t>
            </a:r>
            <a:r>
              <a:rPr lang="zh-CN" altLang="zh-CN" sz="1800" dirty="0">
                <a:effectLst/>
                <a:latin typeface="Times New Roman" panose="02020603050405020304" pitchFamily="18" charset="0"/>
                <a:ea typeface="宋体" panose="02010600030101010101" pitchFamily="2" charset="-122"/>
              </a:rPr>
              <a:t>世纪，实验室的实验结果显示：只需要一个短短的加热过程，植物物质就能在</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到</a:t>
            </a:r>
            <a:r>
              <a:rPr lang="en-US" altLang="zh-CN" sz="1800" dirty="0">
                <a:effectLst/>
                <a:latin typeface="Times New Roman" panose="02020603050405020304" pitchFamily="18" charset="0"/>
                <a:ea typeface="宋体" panose="02010600030101010101" pitchFamily="2" charset="-122"/>
              </a:rPr>
              <a:t>36</a:t>
            </a:r>
            <a:r>
              <a:rPr lang="zh-CN" altLang="zh-CN" sz="1800" dirty="0">
                <a:effectLst/>
                <a:latin typeface="Times New Roman" panose="02020603050405020304" pitchFamily="18" charset="0"/>
                <a:ea typeface="宋体" panose="02010600030101010101" pitchFamily="2" charset="-122"/>
              </a:rPr>
              <a:t>个星期内形成煤。什么？在短短的</a:t>
            </a:r>
            <a:r>
              <a:rPr lang="en-US" altLang="zh-CN" sz="1800" dirty="0">
                <a:effectLst/>
                <a:latin typeface="Times New Roman" panose="02020603050405020304" pitchFamily="18" charset="0"/>
                <a:ea typeface="宋体" panose="02010600030101010101" pitchFamily="2" charset="-122"/>
              </a:rPr>
              <a:t>4-36</a:t>
            </a:r>
            <a:r>
              <a:rPr lang="zh-CN" altLang="zh-CN" sz="1800" dirty="0">
                <a:effectLst/>
                <a:latin typeface="Times New Roman" panose="02020603050405020304" pitchFamily="18" charset="0"/>
                <a:ea typeface="宋体" panose="02010600030101010101" pitchFamily="2" charset="-122"/>
              </a:rPr>
              <a:t>个星期内，植物就能变成煤？千真万确，而且这个实验还很简单。</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47</a:t>
            </a:fld>
            <a:endParaRPr kumimoji="1" lang="zh-CN" altLang="en-US"/>
          </a:p>
        </p:txBody>
      </p:sp>
    </p:spTree>
    <p:extLst>
      <p:ext uri="{BB962C8B-B14F-4D97-AF65-F5344CB8AC3E}">
        <p14:creationId xmlns:p14="http://schemas.microsoft.com/office/powerpoint/2010/main" val="38625984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科学家模拟大自然的情况，使用天然的木材和煤矿中一种常见的粘土催化剂，然后将它们隔绝氧气进行加热。隔绝氧气是为了模拟深层掩埋，加热是为了模拟深层掩埋时的压力产生的热量。要知道在自然界中，地壳深度每增加一公里，温度就会自动升高</a:t>
            </a:r>
            <a:r>
              <a:rPr lang="en-US" altLang="zh-CN" sz="1800" dirty="0">
                <a:effectLst/>
                <a:latin typeface="Times New Roman" panose="02020603050405020304" pitchFamily="18" charset="0"/>
                <a:ea typeface="宋体" panose="02010600030101010101" pitchFamily="2" charset="-122"/>
              </a:rPr>
              <a:t>25</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C</a:t>
            </a:r>
            <a:r>
              <a:rPr lang="zh-CN"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48</a:t>
            </a:fld>
            <a:endParaRPr kumimoji="1" lang="zh-CN" altLang="en-US"/>
          </a:p>
        </p:txBody>
      </p:sp>
    </p:spTree>
    <p:extLst>
      <p:ext uri="{BB962C8B-B14F-4D97-AF65-F5344CB8AC3E}">
        <p14:creationId xmlns:p14="http://schemas.microsoft.com/office/powerpoint/2010/main" val="2515017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就是在这样一个模拟大自然条件的简单实验过程中，科学家观测到：当温度达到</a:t>
            </a:r>
            <a:r>
              <a:rPr lang="en-US" altLang="zh-CN" sz="1800" dirty="0">
                <a:effectLst/>
                <a:latin typeface="Times New Roman" panose="02020603050405020304" pitchFamily="18" charset="0"/>
                <a:ea typeface="宋体" panose="02010600030101010101" pitchFamily="2" charset="-122"/>
              </a:rPr>
              <a:t>150°C</a:t>
            </a:r>
            <a:r>
              <a:rPr lang="zh-CN" altLang="zh-CN" sz="1800" dirty="0">
                <a:effectLst/>
                <a:latin typeface="Times New Roman" panose="02020603050405020304" pitchFamily="18" charset="0"/>
                <a:ea typeface="宋体" panose="02010600030101010101" pitchFamily="2" charset="-122"/>
              </a:rPr>
              <a:t>时，就有煤产生了。当温度升高到</a:t>
            </a:r>
            <a:r>
              <a:rPr lang="en-US" altLang="zh-CN" sz="1800" dirty="0">
                <a:effectLst/>
                <a:latin typeface="Times New Roman" panose="02020603050405020304" pitchFamily="18" charset="0"/>
                <a:ea typeface="宋体" panose="02010600030101010101" pitchFamily="2" charset="-122"/>
              </a:rPr>
              <a:t>300°C-400°C</a:t>
            </a:r>
            <a:r>
              <a:rPr lang="zh-CN" altLang="zh-CN" sz="1800" dirty="0">
                <a:effectLst/>
                <a:latin typeface="Times New Roman" panose="02020603050405020304" pitchFamily="18" charset="0"/>
                <a:ea typeface="宋体" panose="02010600030101010101" pitchFamily="2" charset="-122"/>
              </a:rPr>
              <a:t>时，形成的煤更黑、更好。而且，这一切都在短短的</a:t>
            </a:r>
            <a:r>
              <a:rPr lang="en-US" altLang="zh-CN" sz="1800" dirty="0">
                <a:effectLst/>
                <a:latin typeface="Times New Roman" panose="02020603050405020304" pitchFamily="18" charset="0"/>
                <a:ea typeface="宋体" panose="02010600030101010101" pitchFamily="2" charset="-122"/>
              </a:rPr>
              <a:t>4 </a:t>
            </a:r>
            <a:r>
              <a:rPr lang="zh-CN" altLang="zh-CN" sz="1800" dirty="0">
                <a:effectLst/>
                <a:latin typeface="Times New Roman" panose="02020603050405020304" pitchFamily="18" charset="0"/>
                <a:ea typeface="宋体" panose="02010600030101010101" pitchFamily="2" charset="-122"/>
              </a:rPr>
              <a:t>到 </a:t>
            </a:r>
            <a:r>
              <a:rPr lang="en-US" altLang="zh-CN" sz="1800" dirty="0">
                <a:effectLst/>
                <a:latin typeface="Times New Roman" panose="02020603050405020304" pitchFamily="18" charset="0"/>
                <a:ea typeface="宋体" panose="02010600030101010101" pitchFamily="2" charset="-122"/>
              </a:rPr>
              <a:t>36 </a:t>
            </a:r>
            <a:r>
              <a:rPr lang="zh-CN" altLang="zh-CN" sz="1800" dirty="0">
                <a:effectLst/>
                <a:latin typeface="Times New Roman" panose="02020603050405020304" pitchFamily="18" charset="0"/>
                <a:ea typeface="宋体" panose="02010600030101010101" pitchFamily="2" charset="-122"/>
              </a:rPr>
              <a:t>周内发生了。</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49</a:t>
            </a:fld>
            <a:endParaRPr kumimoji="1" lang="zh-CN" altLang="en-US"/>
          </a:p>
        </p:txBody>
      </p:sp>
    </p:spTree>
    <p:extLst>
      <p:ext uri="{BB962C8B-B14F-4D97-AF65-F5344CB8AC3E}">
        <p14:creationId xmlns:p14="http://schemas.microsoft.com/office/powerpoint/2010/main" val="42534621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这下，人们多年以来的误解终于可以消除了。因为这个能反复操作的科学实验表明：煤能在几个月内快速形成，并不需要千百万年的漫长时间！有了这些科学实验的支持，我们也没理由再把“煤的形成”视为一个否认年轻地球的证据。（</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击）相反，“煤在几个月内快速形成”完全符合圣经</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万年的时间框架，它支持年轻地球模式。</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50</a:t>
            </a:fld>
            <a:endParaRPr kumimoji="1" lang="zh-CN" altLang="en-US"/>
          </a:p>
        </p:txBody>
      </p:sp>
    </p:spTree>
    <p:extLst>
      <p:ext uri="{BB962C8B-B14F-4D97-AF65-F5344CB8AC3E}">
        <p14:creationId xmlns:p14="http://schemas.microsoft.com/office/powerpoint/2010/main" val="693940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zh-CN" altLang="en-US" sz="1800" b="1" dirty="0">
                <a:effectLst/>
                <a:latin typeface="Times New Roman" panose="02020603050405020304" pitchFamily="18" charset="0"/>
              </a:rPr>
              <a:t>（</a:t>
            </a:r>
            <a:r>
              <a:rPr lang="en-US" altLang="zh-CN" sz="1800" b="1" dirty="0">
                <a:effectLst/>
                <a:latin typeface="Times New Roman" panose="02020603050405020304" pitchFamily="18" charset="0"/>
              </a:rPr>
              <a:t>2’</a:t>
            </a:r>
            <a:r>
              <a:rPr lang="zh-CN" altLang="zh-CN" sz="1800" b="1" dirty="0">
                <a:effectLst/>
                <a:latin typeface="Times New Roman" panose="02020603050405020304" pitchFamily="18" charset="0"/>
                <a:ea typeface="等线" panose="02010600030101010101" pitchFamily="2" charset="-122"/>
              </a:rPr>
              <a:t>）导入主题：对比年轻地球模式和年老地球模式</a:t>
            </a:r>
            <a:endParaRPr lang="zh-CN" altLang="zh-CN" sz="1800" b="1" dirty="0">
              <a:effectLst/>
              <a:latin typeface="Times New Roman" panose="02020603050405020304" pitchFamily="18" charset="0"/>
            </a:endParaRPr>
          </a:p>
          <a:p>
            <a:r>
              <a:rPr lang="zh-CN" altLang="zh-CN" sz="1800" dirty="0">
                <a:effectLst/>
                <a:latin typeface="Times New Roman" panose="02020603050405020304" pitchFamily="18" charset="0"/>
                <a:ea typeface="宋体" panose="02010600030101010101" pitchFamily="2" charset="-122"/>
              </a:rPr>
              <a:t>上节课我们已经看到：根据圣经，地球年纪轻轻，只有</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岁。但是进化论说：地球年纪老迈，有</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亿岁。明显，</a:t>
            </a:r>
            <a:r>
              <a:rPr lang="en-US" altLang="zh-CN" sz="1800" dirty="0">
                <a:effectLst/>
                <a:latin typeface="Times New Roman" panose="02020603050405020304" pitchFamily="18" charset="0"/>
                <a:ea typeface="宋体" panose="02010600030101010101" pitchFamily="2" charset="-122"/>
              </a:rPr>
              <a:t>46</a:t>
            </a:r>
            <a:r>
              <a:rPr lang="zh-CN" altLang="zh-CN" sz="1800" dirty="0">
                <a:effectLst/>
                <a:latin typeface="Times New Roman" panose="02020603050405020304" pitchFamily="18" charset="0"/>
                <a:ea typeface="宋体" panose="02010600030101010101" pitchFamily="2" charset="-122"/>
              </a:rPr>
              <a:t>亿年和圣经的描述不吻合。谁才可靠呢？关键要看自然界的证据到底会把地球的年龄限定在一个多大的范围？又会给地球的年龄设立一个多大的年龄上限？</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a:t>
            </a:fld>
            <a:endParaRPr kumimoji="1" lang="zh-CN" altLang="en-US"/>
          </a:p>
        </p:txBody>
      </p:sp>
    </p:spTree>
    <p:extLst>
      <p:ext uri="{BB962C8B-B14F-4D97-AF65-F5344CB8AC3E}">
        <p14:creationId xmlns:p14="http://schemas.microsoft.com/office/powerpoint/2010/main" val="29001826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既然煤能快速形成，那么石油呢？由主流科学家操作的实验表明：石油也能快速形成。这个实验是怎样的？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51</a:t>
            </a:fld>
            <a:endParaRPr kumimoji="1" lang="zh-CN" altLang="en-US"/>
          </a:p>
        </p:txBody>
      </p:sp>
    </p:spTree>
    <p:extLst>
      <p:ext uri="{BB962C8B-B14F-4D97-AF65-F5344CB8AC3E}">
        <p14:creationId xmlns:p14="http://schemas.microsoft.com/office/powerpoint/2010/main" val="31808850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dirty="0">
                <a:effectLst/>
                <a:latin typeface="Times New Roman" panose="02020603050405020304" pitchFamily="18" charset="0"/>
                <a:ea typeface="宋体" panose="02010600030101010101" pitchFamily="2" charset="-122"/>
              </a:rPr>
              <a:t>主流地质学家认为油页岩和褐煤是产生石油和天然气的原料。于是科学家先是收集了这些原料</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然后模拟大自然的条件，将它们隔绝氧气进行加热。为什么要隔绝氧气？是为了模拟大自然的深层掩埋。为什么要加热呢？是为了模拟深层掩埋时的压力产生的热量。记得吗？在自然界中，地壳深度每增加一公里，温度就会自动升高</a:t>
            </a:r>
            <a:r>
              <a:rPr lang="en-US" altLang="zh-CN" sz="1800" dirty="0">
                <a:effectLst/>
                <a:latin typeface="Times New Roman" panose="02020603050405020304" pitchFamily="18" charset="0"/>
                <a:ea typeface="宋体" panose="02010600030101010101" pitchFamily="2" charset="-122"/>
              </a:rPr>
              <a:t>25°C</a:t>
            </a:r>
            <a:r>
              <a:rPr lang="zh-CN"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52</a:t>
            </a:fld>
            <a:endParaRPr kumimoji="1" lang="zh-CN" altLang="en-US"/>
          </a:p>
        </p:txBody>
      </p:sp>
    </p:spTree>
    <p:extLst>
      <p:ext uri="{BB962C8B-B14F-4D97-AF65-F5344CB8AC3E}">
        <p14:creationId xmlns:p14="http://schemas.microsoft.com/office/powerpoint/2010/main" val="3223381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dirty="0">
                <a:effectLst/>
                <a:latin typeface="Times New Roman" panose="02020603050405020304" pitchFamily="18" charset="0"/>
                <a:ea typeface="宋体" panose="02010600030101010101" pitchFamily="2" charset="-122"/>
              </a:rPr>
              <a:t>那在这种简单的条件下，要多长时间才能产生石油呢？漫长时间吗？不，实验结果显示：在不到六年的时间里，石油和天然气就形成了。这个实验说明什么？</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石油和天然气能快速产生！</a:t>
            </a:r>
            <a:endParaRPr lang="zh-CN" altLang="zh-CN" sz="1800" dirty="0">
              <a:effectLst/>
              <a:latin typeface="Times New Roman" panose="02020603050405020304" pitchFamily="18" charset="0"/>
              <a:ea typeface="等线" panose="02010600030101010101" pitchFamily="2" charset="-122"/>
            </a:endParaRPr>
          </a:p>
          <a:p>
            <a:pPr marL="152400" marR="152400">
              <a:spcAft>
                <a:spcPts val="0"/>
              </a:spcAf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53</a:t>
            </a:fld>
            <a:endParaRPr kumimoji="1" lang="zh-CN" altLang="en-US"/>
          </a:p>
        </p:txBody>
      </p:sp>
    </p:spTree>
    <p:extLst>
      <p:ext uri="{BB962C8B-B14F-4D97-AF65-F5344CB8AC3E}">
        <p14:creationId xmlns:p14="http://schemas.microsoft.com/office/powerpoint/2010/main" val="31937264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其实不单在实验室，就是在自然环境中，人们也观察到有石油在快速形成。比如说：</a:t>
            </a:r>
            <a:r>
              <a:rPr lang="en-US" altLang="zh-CN" sz="1800" dirty="0">
                <a:effectLst/>
                <a:latin typeface="Times New Roman" panose="02020603050405020304" pitchFamily="18" charset="0"/>
                <a:ea typeface="宋体" panose="02010600030101010101" pitchFamily="2" charset="-122"/>
              </a:rPr>
              <a:t>2010</a:t>
            </a:r>
            <a:r>
              <a:rPr lang="zh-CN" altLang="zh-CN" sz="1800" dirty="0">
                <a:effectLst/>
                <a:latin typeface="Times New Roman" panose="02020603050405020304" pitchFamily="18" charset="0"/>
                <a:ea typeface="宋体" panose="02010600030101010101" pitchFamily="2" charset="-122"/>
              </a:rPr>
              <a:t>年俄国科学家就报告了一座火山附近的热水泉在过去五十年形成了少量石油。这个自然界的真实案例能说明什么呢？</a:t>
            </a:r>
            <a:r>
              <a:rPr lang="zh-CN" altLang="zh-CN" sz="1800" b="1" dirty="0">
                <a:effectLst/>
                <a:latin typeface="Times New Roman" panose="02020603050405020304" pitchFamily="18" charset="0"/>
                <a:ea typeface="宋体" panose="02010600030101010101" pitchFamily="2" charset="-122"/>
              </a:rPr>
              <a:t>（等候学生回答）</a:t>
            </a:r>
            <a:r>
              <a:rPr lang="zh-CN" altLang="zh-CN" sz="1800" dirty="0">
                <a:effectLst/>
                <a:latin typeface="Times New Roman" panose="02020603050405020304" pitchFamily="18" charset="0"/>
                <a:ea typeface="宋体" panose="02010600030101010101" pitchFamily="2" charset="-122"/>
              </a:rPr>
              <a:t>石油的形成远比人们原以为的要快，并不需要年老地球模式所说的千百万年。</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54</a:t>
            </a:fld>
            <a:endParaRPr kumimoji="1" lang="zh-CN" altLang="en-US"/>
          </a:p>
        </p:txBody>
      </p:sp>
    </p:spTree>
    <p:extLst>
      <p:ext uri="{BB962C8B-B14F-4D97-AF65-F5344CB8AC3E}">
        <p14:creationId xmlns:p14="http://schemas.microsoft.com/office/powerpoint/2010/main" val="11589286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52400" marR="152400">
              <a:spcAft>
                <a:spcPts val="0"/>
              </a:spcAft>
            </a:pPr>
            <a:r>
              <a:rPr lang="zh-CN" altLang="zh-CN" sz="1800" dirty="0">
                <a:effectLst/>
                <a:latin typeface="Times New Roman" panose="02020603050405020304" pitchFamily="18" charset="0"/>
                <a:ea typeface="宋体" panose="02010600030101010101" pitchFamily="2" charset="-122"/>
              </a:rPr>
              <a:t>虽然在过去，石油的形成被视为一个年轻地球的障碍，但现在客观的证据把这个障碍也挪开了，石油形成的关键条件不在于时间。（</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击）“石油在几年内形成”完全符合圣经</a:t>
            </a:r>
            <a:r>
              <a:rPr lang="en-US" altLang="zh-CN" sz="1800" dirty="0">
                <a:effectLst/>
                <a:latin typeface="Times New Roman" panose="02020603050405020304" pitchFamily="18" charset="0"/>
                <a:ea typeface="宋体" panose="02010600030101010101" pitchFamily="2" charset="-122"/>
              </a:rPr>
              <a:t>6000-10000</a:t>
            </a:r>
            <a:r>
              <a:rPr lang="zh-CN" altLang="zh-CN" sz="1800" dirty="0">
                <a:effectLst/>
                <a:latin typeface="Times New Roman" panose="02020603050405020304" pitchFamily="18" charset="0"/>
                <a:ea typeface="宋体" panose="02010600030101010101" pitchFamily="2" charset="-122"/>
              </a:rPr>
              <a:t>万年的时间框架，吻合年轻地球模式！</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宋体" panose="02010600030101010101" pitchFamily="2" charset="-122"/>
                <a:cs typeface="Times New Roman" panose="02020603050405020304" pitchFamily="18" charset="0"/>
              </a:rPr>
              <a:t> </a:t>
            </a:r>
            <a:endParaRPr lang="zh-CN" altLang="zh-CN" sz="1800" dirty="0">
              <a:effectLst/>
              <a:latin typeface="宋体" panose="02010600030101010101" pitchFamily="2" charset="-122"/>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55</a:t>
            </a:fld>
            <a:endParaRPr kumimoji="1" lang="zh-CN" altLang="en-US"/>
          </a:p>
        </p:txBody>
      </p:sp>
    </p:spTree>
    <p:extLst>
      <p:ext uri="{BB962C8B-B14F-4D97-AF65-F5344CB8AC3E}">
        <p14:creationId xmlns:p14="http://schemas.microsoft.com/office/powerpoint/2010/main" val="695492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56</a:t>
            </a:fld>
            <a:endParaRPr kumimoji="1" lang="zh-CN" altLang="en-US"/>
          </a:p>
        </p:txBody>
      </p:sp>
    </p:spTree>
    <p:extLst>
      <p:ext uri="{BB962C8B-B14F-4D97-AF65-F5344CB8AC3E}">
        <p14:creationId xmlns:p14="http://schemas.microsoft.com/office/powerpoint/2010/main" val="38628537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solidFill>
                  <a:srgbClr val="333333"/>
                </a:solidFill>
                <a:effectLst/>
                <a:ea typeface="宋体" panose="02010600030101010101" pitchFamily="2" charset="-122"/>
                <a:cs typeface="Arial" panose="020B0604020202020204" pitchFamily="34" charset="0"/>
              </a:rPr>
              <a:t>想进一步了解煤和石油形成的实验过程的同学可以参阅《求真求证》第</a:t>
            </a:r>
            <a:r>
              <a:rPr lang="en-US" altLang="zh-CN" sz="1800" kern="0" dirty="0">
                <a:solidFill>
                  <a:srgbClr val="333333"/>
                </a:solidFill>
                <a:effectLst/>
                <a:ea typeface="宋体" panose="02010600030101010101" pitchFamily="2" charset="-122"/>
                <a:cs typeface="Arial" panose="020B0604020202020204" pitchFamily="34" charset="0"/>
              </a:rPr>
              <a:t>15</a:t>
            </a:r>
            <a:r>
              <a:rPr lang="zh-CN" altLang="zh-CN" sz="1800" kern="0" dirty="0">
                <a:solidFill>
                  <a:srgbClr val="333333"/>
                </a:solidFill>
                <a:effectLst/>
                <a:ea typeface="宋体" panose="02010600030101010101" pitchFamily="2" charset="-122"/>
                <a:cs typeface="Arial" panose="020B0604020202020204" pitchFamily="34" charset="0"/>
              </a:rPr>
              <a:t>章。</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58</a:t>
            </a:fld>
            <a:endParaRPr kumimoji="1" lang="zh-CN" altLang="en-US"/>
          </a:p>
        </p:txBody>
      </p:sp>
    </p:spTree>
    <p:extLst>
      <p:ext uri="{BB962C8B-B14F-4D97-AF65-F5344CB8AC3E}">
        <p14:creationId xmlns:p14="http://schemas.microsoft.com/office/powerpoint/2010/main" val="3641686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73000"/>
              </a:lnSpc>
              <a:spcBef>
                <a:spcPts val="1300"/>
              </a:spcBef>
              <a:spcAft>
                <a:spcPts val="1300"/>
              </a:spcAft>
            </a:pPr>
            <a:r>
              <a:rPr lang="en-US" altLang="zh-CN" sz="1800" b="1" dirty="0">
                <a:effectLst/>
                <a:latin typeface="Times New Roman" panose="02020603050405020304" pitchFamily="18" charset="0"/>
              </a:rPr>
              <a:t>12.</a:t>
            </a:r>
            <a:r>
              <a:rPr lang="zh-CN" altLang="zh-CN" sz="1800" b="1" dirty="0">
                <a:effectLst/>
                <a:latin typeface="Times New Roman" panose="02020603050405020304" pitchFamily="18" charset="0"/>
                <a:ea typeface="等线" panose="02010600030101010101" pitchFamily="2" charset="-122"/>
              </a:rPr>
              <a:t>（</a:t>
            </a:r>
            <a:r>
              <a:rPr lang="en-US" altLang="zh-CN" sz="1800" b="1" dirty="0">
                <a:effectLst/>
                <a:latin typeface="Times New Roman" panose="02020603050405020304" pitchFamily="18" charset="0"/>
              </a:rPr>
              <a:t>3'</a:t>
            </a:r>
            <a:r>
              <a:rPr lang="zh-CN" altLang="zh-CN" sz="1800" b="1" dirty="0">
                <a:effectLst/>
                <a:latin typeface="Times New Roman" panose="02020603050405020304" pitchFamily="18" charset="0"/>
                <a:ea typeface="等线" panose="02010600030101010101" pitchFamily="2" charset="-122"/>
              </a:rPr>
              <a:t>）老师总结（应用、经文、祷告）</a:t>
            </a:r>
            <a:endParaRPr lang="zh-CN" altLang="zh-CN" sz="1800" b="1" dirty="0">
              <a:effectLst/>
              <a:latin typeface="Times New Roman" panose="02020603050405020304" pitchFamily="18" charset="0"/>
            </a:endParaRPr>
          </a:p>
          <a:p>
            <a:pPr>
              <a:tabLst>
                <a:tab pos="457200" algn="l"/>
              </a:tabLst>
            </a:pPr>
            <a:r>
              <a:rPr lang="zh-CN" altLang="zh-CN" sz="1800" dirty="0">
                <a:effectLst/>
                <a:latin typeface="Times New Roman" panose="02020603050405020304" pitchFamily="18" charset="0"/>
                <a:ea typeface="宋体" panose="02010600030101010101" pitchFamily="2" charset="-122"/>
              </a:rPr>
              <a:t>这节课我们已经考察了自然界中：</a:t>
            </a:r>
            <a:r>
              <a:rPr lang="en-US" altLang="zh-CN" sz="1800" dirty="0">
                <a:effectLst/>
                <a:latin typeface="Times New Roman" panose="02020603050405020304" pitchFamily="18" charset="0"/>
                <a:ea typeface="宋体" panose="02010600030101010101" pitchFamily="2" charset="-122"/>
              </a:rPr>
              <a:t>1. </a:t>
            </a:r>
            <a:r>
              <a:rPr lang="zh-CN" altLang="zh-CN" sz="1800" dirty="0">
                <a:effectLst/>
                <a:latin typeface="Times New Roman" panose="02020603050405020304" pitchFamily="18" charset="0"/>
                <a:ea typeface="宋体" panose="02010600030101010101" pitchFamily="2" charset="-122"/>
              </a:rPr>
              <a:t>恐龙骨头中的软组织；</a:t>
            </a:r>
            <a:r>
              <a:rPr lang="en-US" altLang="zh-CN" sz="1800" dirty="0">
                <a:effectLst/>
                <a:latin typeface="Times New Roman" panose="02020603050405020304" pitchFamily="18" charset="0"/>
                <a:ea typeface="宋体" panose="02010600030101010101" pitchFamily="2" charset="-122"/>
              </a:rPr>
              <a:t>2. </a:t>
            </a:r>
            <a:r>
              <a:rPr lang="zh-CN" altLang="zh-CN" sz="1800" dirty="0">
                <a:effectLst/>
                <a:latin typeface="Times New Roman" panose="02020603050405020304" pitchFamily="18" charset="0"/>
                <a:ea typeface="宋体" panose="02010600030101010101" pitchFamily="2" charset="-122"/>
              </a:rPr>
              <a:t>海洋的盐；</a:t>
            </a:r>
            <a:r>
              <a:rPr lang="en-US" altLang="zh-CN" sz="1800" dirty="0">
                <a:effectLst/>
                <a:latin typeface="Times New Roman" panose="02020603050405020304" pitchFamily="18" charset="0"/>
                <a:ea typeface="宋体" panose="02010600030101010101" pitchFamily="2" charset="-122"/>
              </a:rPr>
              <a:t>3. </a:t>
            </a:r>
            <a:r>
              <a:rPr lang="zh-CN" altLang="zh-CN" sz="1800" dirty="0">
                <a:effectLst/>
                <a:latin typeface="Times New Roman" panose="02020603050405020304" pitchFamily="18" charset="0"/>
                <a:ea typeface="宋体" panose="02010600030101010101" pitchFamily="2" charset="-122"/>
              </a:rPr>
              <a:t>地月距离；</a:t>
            </a:r>
            <a:r>
              <a:rPr lang="en-US" altLang="zh-CN" sz="1800" dirty="0">
                <a:effectLst/>
                <a:latin typeface="Times New Roman" panose="02020603050405020304" pitchFamily="18" charset="0"/>
                <a:ea typeface="宋体" panose="02010600030101010101" pitchFamily="2" charset="-122"/>
              </a:rPr>
              <a:t>4. </a:t>
            </a:r>
            <a:r>
              <a:rPr lang="zh-CN" altLang="zh-CN" sz="1800" dirty="0">
                <a:effectLst/>
                <a:latin typeface="Times New Roman" panose="02020603050405020304" pitchFamily="18" charset="0"/>
                <a:ea typeface="宋体" panose="02010600030101010101" pitchFamily="2" charset="-122"/>
              </a:rPr>
              <a:t>煤；</a:t>
            </a:r>
            <a:r>
              <a:rPr lang="en-US" altLang="zh-CN" sz="1800" dirty="0">
                <a:effectLst/>
                <a:latin typeface="Times New Roman" panose="02020603050405020304" pitchFamily="18" charset="0"/>
                <a:ea typeface="宋体" panose="02010600030101010101" pitchFamily="2" charset="-122"/>
              </a:rPr>
              <a:t>5. </a:t>
            </a:r>
            <a:r>
              <a:rPr lang="zh-CN" altLang="zh-CN" sz="1800" dirty="0">
                <a:effectLst/>
                <a:latin typeface="Times New Roman" panose="02020603050405020304" pitchFamily="18" charset="0"/>
                <a:ea typeface="宋体" panose="02010600030101010101" pitchFamily="2" charset="-122"/>
              </a:rPr>
              <a:t>石油。（</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击）发现这些自然现象都支持地球是年轻的，正如圣经所描述的那样！</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59</a:t>
            </a:fld>
            <a:endParaRPr kumimoji="1" lang="zh-CN" altLang="en-US"/>
          </a:p>
        </p:txBody>
      </p:sp>
    </p:spTree>
    <p:extLst>
      <p:ext uri="{BB962C8B-B14F-4D97-AF65-F5344CB8AC3E}">
        <p14:creationId xmlns:p14="http://schemas.microsoft.com/office/powerpoint/2010/main" val="36257951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457200" algn="l"/>
              </a:tabLst>
            </a:pPr>
            <a:r>
              <a:rPr lang="zh-CN" altLang="zh-CN" sz="1800" dirty="0">
                <a:effectLst/>
                <a:latin typeface="Times New Roman" panose="02020603050405020304" pitchFamily="18" charset="0"/>
                <a:ea typeface="宋体" panose="02010600030101010101" pitchFamily="2" charset="-122"/>
              </a:rPr>
              <a:t>回到全家福，我们通过观察这个小女孩的身高、穿着，她站立的位置等，虽然不能得出她的具体年龄，但是能判断出她是年轻的。</a:t>
            </a:r>
            <a:endParaRPr lang="zh-CN" altLang="zh-CN" sz="1800" dirty="0">
              <a:effectLst/>
              <a:latin typeface="Times New Roman" panose="02020603050405020304" pitchFamily="18" charset="0"/>
              <a:ea typeface="等线" panose="02010600030101010101" pitchFamily="2" charset="-122"/>
            </a:endParaRPr>
          </a:p>
          <a:p>
            <a:pPr>
              <a:tabLst>
                <a:tab pos="45720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60</a:t>
            </a:fld>
            <a:endParaRPr kumimoji="1" lang="zh-CN" altLang="en-US"/>
          </a:p>
        </p:txBody>
      </p:sp>
    </p:spTree>
    <p:extLst>
      <p:ext uri="{BB962C8B-B14F-4D97-AF65-F5344CB8AC3E}">
        <p14:creationId xmlns:p14="http://schemas.microsoft.com/office/powerpoint/2010/main" val="2398763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kern="0" dirty="0">
                <a:effectLst/>
                <a:ea typeface="宋体" panose="02010600030101010101" pitchFamily="2" charset="-122"/>
                <a:cs typeface="Times New Roman" panose="02020603050405020304" pitchFamily="18" charset="0"/>
              </a:rPr>
              <a:t>同样，我们通过观察地球的海洋、天空、陆地上的化石和能源等，虽然不能得出地球的具体年龄，但是能判断出她是年轻的。</a:t>
            </a:r>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61</a:t>
            </a:fld>
            <a:endParaRPr kumimoji="1" lang="zh-CN" altLang="en-US"/>
          </a:p>
        </p:txBody>
      </p:sp>
    </p:spTree>
    <p:extLst>
      <p:ext uri="{BB962C8B-B14F-4D97-AF65-F5344CB8AC3E}">
        <p14:creationId xmlns:p14="http://schemas.microsoft.com/office/powerpoint/2010/main" val="3617111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现在让我们从整个世界来搜集证据，看看这些证据是符合进化论的年老地球模式还是创造论的年轻地球模式。</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7</a:t>
            </a:fld>
            <a:endParaRPr kumimoji="1" lang="zh-CN" altLang="en-US"/>
          </a:p>
        </p:txBody>
      </p:sp>
    </p:spTree>
    <p:extLst>
      <p:ext uri="{BB962C8B-B14F-4D97-AF65-F5344CB8AC3E}">
        <p14:creationId xmlns:p14="http://schemas.microsoft.com/office/powerpoint/2010/main" val="21907282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记住圣经说的，出埃及记</a:t>
            </a:r>
            <a:r>
              <a:rPr lang="en-US" altLang="zh-CN" sz="1800" dirty="0">
                <a:effectLst/>
                <a:latin typeface="Times New Roman" panose="02020603050405020304" pitchFamily="18" charset="0"/>
                <a:ea typeface="宋体" panose="02010600030101010101" pitchFamily="2" charset="-122"/>
              </a:rPr>
              <a:t>20:11</a:t>
            </a:r>
            <a:r>
              <a:rPr lang="zh-CN" altLang="zh-CN" sz="1800" dirty="0">
                <a:effectLst/>
                <a:latin typeface="Times New Roman" panose="02020603050405020304" pitchFamily="18" charset="0"/>
                <a:ea typeface="宋体" panose="02010600030101010101" pitchFamily="2" charset="-122"/>
              </a:rPr>
              <a:t>六日之内，耶和华造天、地、海和其中的万物。</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62</a:t>
            </a:fld>
            <a:endParaRPr kumimoji="1" lang="zh-CN" altLang="en-US"/>
          </a:p>
        </p:txBody>
      </p:sp>
    </p:spTree>
    <p:extLst>
      <p:ext uri="{BB962C8B-B14F-4D97-AF65-F5344CB8AC3E}">
        <p14:creationId xmlns:p14="http://schemas.microsoft.com/office/powerpoint/2010/main" val="32836159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当然除了这些证据，自然界还有更多证据。例如：基因衰变、彗星、快速形成的化石等等。这些自然现象都表明地球很年轻！</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63</a:t>
            </a:fld>
            <a:endParaRPr kumimoji="1" lang="zh-CN" altLang="en-US"/>
          </a:p>
        </p:txBody>
      </p:sp>
    </p:spTree>
    <p:extLst>
      <p:ext uri="{BB962C8B-B14F-4D97-AF65-F5344CB8AC3E}">
        <p14:creationId xmlns:p14="http://schemas.microsoft.com/office/powerpoint/2010/main" val="2287483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祷告结束。</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64</a:t>
            </a:fld>
            <a:endParaRPr kumimoji="1" lang="zh-CN" altLang="en-US"/>
          </a:p>
        </p:txBody>
      </p:sp>
    </p:spTree>
    <p:extLst>
      <p:ext uri="{BB962C8B-B14F-4D97-AF65-F5344CB8AC3E}">
        <p14:creationId xmlns:p14="http://schemas.microsoft.com/office/powerpoint/2010/main" val="343350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nSpc>
                <a:spcPct val="173000"/>
              </a:lnSpc>
              <a:spcBef>
                <a:spcPts val="1300"/>
              </a:spcBef>
              <a:spcAft>
                <a:spcPts val="1300"/>
              </a:spcAft>
            </a:pPr>
            <a:r>
              <a:rPr lang="zh-CN" altLang="zh-CN" sz="1800" b="1" dirty="0">
                <a:effectLst/>
                <a:latin typeface="Times New Roman" panose="02020603050405020304" pitchFamily="18" charset="0"/>
                <a:ea typeface="等线" panose="02010600030101010101" pitchFamily="2" charset="-122"/>
              </a:rPr>
              <a:t>恐龙骨头里的软组织</a:t>
            </a:r>
            <a:endParaRPr lang="zh-CN" altLang="zh-CN" sz="1800" b="1" dirty="0">
              <a:effectLst/>
              <a:latin typeface="Times New Roman" panose="02020603050405020304" pitchFamily="18" charset="0"/>
            </a:endParaRPr>
          </a:p>
          <a:p>
            <a:r>
              <a:rPr lang="zh-CN" altLang="zh-CN" sz="1800" dirty="0">
                <a:solidFill>
                  <a:srgbClr val="201F1E"/>
                </a:solidFill>
                <a:effectLst/>
                <a:latin typeface="Times New Roman" panose="02020603050405020304" pitchFamily="18" charset="0"/>
                <a:ea typeface="宋体" panose="02010600030101010101" pitchFamily="2" charset="-122"/>
                <a:cs typeface="Segoe UI" panose="020B0502040204020203" pitchFamily="34" charset="0"/>
              </a:rPr>
              <a:t>在《恐龙到底是何方神圣？》那一课里，我们学习到恐龙是真实生活在地球上的一种生物，因为人们在世界各地都发现了恐龙的化石。还记得科学家在恐龙的骨头化石里发现了什么吗？</a:t>
            </a:r>
            <a:r>
              <a:rPr lang="zh-CN" altLang="zh-CN" sz="1800" b="1" dirty="0">
                <a:solidFill>
                  <a:srgbClr val="201F1E"/>
                </a:solidFill>
                <a:effectLst/>
                <a:latin typeface="Times New Roman" panose="02020603050405020304" pitchFamily="18" charset="0"/>
                <a:ea typeface="宋体" panose="02010600030101010101" pitchFamily="2" charset="-122"/>
                <a:cs typeface="Segoe UI" panose="020B0502040204020203" pitchFamily="34" charset="0"/>
              </a:rPr>
              <a:t>（等候学生回答）</a:t>
            </a:r>
            <a:endParaRPr lang="zh-CN" altLang="zh-CN" sz="1800" dirty="0">
              <a:effectLst/>
              <a:latin typeface="Times New Roman" panose="02020603050405020304" pitchFamily="18" charset="0"/>
              <a:ea typeface="等线" panose="02010600030101010101" pitchFamily="2" charset="-122"/>
            </a:endParaRPr>
          </a:p>
          <a:p>
            <a:r>
              <a:rPr lang="en-US" altLang="zh-CN" sz="1800" dirty="0">
                <a:solidFill>
                  <a:srgbClr val="201F1E"/>
                </a:solidFill>
                <a:effectLst/>
                <a:latin typeface="宋体" panose="02010600030101010101" pitchFamily="2" charset="-122"/>
                <a:ea typeface="等线" panose="02010600030101010101" pitchFamily="2" charset="-122"/>
                <a:cs typeface="Segoe UI" panose="020B0502040204020203" pitchFamily="34" charset="0"/>
              </a:rPr>
              <a:t> </a:t>
            </a:r>
            <a:endParaRPr lang="zh-CN" altLang="zh-CN" sz="1800" dirty="0">
              <a:effectLst/>
              <a:latin typeface="Times New Roman" panose="02020603050405020304" pitchFamily="18" charset="0"/>
              <a:ea typeface="等线" panose="02010600030101010101" pitchFamily="2" charset="-122"/>
            </a:endParaRPr>
          </a:p>
          <a:p>
            <a:pPr eaLnBrk="1" hangingPunct="1">
              <a:spcBef>
                <a:spcPct val="0"/>
              </a:spcBef>
            </a:pPr>
            <a:endParaRPr lang="zh-CN" altLang="en-US" dirty="0"/>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789544F-6FF5-4241-B781-F39C22B2B174}" type="slidenum">
              <a:rPr lang="zh-CN" altLang="en-US">
                <a:latin typeface="Calibri" panose="020F0502020204030204" pitchFamily="34" charset="0"/>
              </a:rPr>
              <a:t>8</a:t>
            </a:fld>
            <a:endParaRPr lang="en-US" altLang="zh-CN">
              <a:latin typeface="Calibri" panose="020F0502020204030204" pitchFamily="34" charset="0"/>
            </a:endParaRPr>
          </a:p>
        </p:txBody>
      </p:sp>
    </p:spTree>
    <p:extLst>
      <p:ext uri="{BB962C8B-B14F-4D97-AF65-F5344CB8AC3E}">
        <p14:creationId xmlns:p14="http://schemas.microsoft.com/office/powerpoint/2010/main" val="85430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我们来回顾一下科学家的发现，任务一：看视频。请一边看视频，一边思考两个问题：</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科学家在恐龙骨头中发现了什么？</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这些发现说明恐龙被埋的时间非常久远还是不久之前？为什么？</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9</a:t>
            </a:fld>
            <a:endParaRPr kumimoji="1" lang="zh-CN" altLang="en-US"/>
          </a:p>
        </p:txBody>
      </p:sp>
    </p:spTree>
    <p:extLst>
      <p:ext uri="{BB962C8B-B14F-4D97-AF65-F5344CB8AC3E}">
        <p14:creationId xmlns:p14="http://schemas.microsoft.com/office/powerpoint/2010/main" val="426350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 </a:t>
            </a:r>
            <a:r>
              <a:rPr lang="zh-CN" altLang="zh-CN" sz="1800" dirty="0">
                <a:effectLst/>
                <a:latin typeface="Times New Roman" panose="02020603050405020304" pitchFamily="18" charset="0"/>
                <a:ea typeface="宋体" panose="02010600030101010101" pitchFamily="2" charset="-122"/>
              </a:rPr>
              <a:t>击）观看视频：《恐龙的软组织》</a:t>
            </a:r>
            <a:endParaRPr lang="zh-CN" altLang="zh-CN" sz="1800" dirty="0">
              <a:effectLst/>
              <a:latin typeface="Times New Roman" panose="02020603050405020304" pitchFamily="18" charset="0"/>
              <a:ea typeface="等线" panose="02010600030101010101" pitchFamily="2" charset="-122"/>
            </a:endParaRPr>
          </a:p>
          <a:p>
            <a:endParaRPr lang="zh-CN" altLang="en-US" dirty="0"/>
          </a:p>
        </p:txBody>
      </p:sp>
      <p:sp>
        <p:nvSpPr>
          <p:cNvPr id="4" name="灯片编号占位符 3"/>
          <p:cNvSpPr>
            <a:spLocks noGrp="1"/>
          </p:cNvSpPr>
          <p:nvPr>
            <p:ph type="sldNum" sz="quarter" idx="5"/>
          </p:nvPr>
        </p:nvSpPr>
        <p:spPr/>
        <p:txBody>
          <a:bodyPr/>
          <a:lstStyle/>
          <a:p>
            <a:fld id="{28308AD3-267F-B34F-9917-0E65E26CF9B3}" type="slidenum">
              <a:rPr kumimoji="1" lang="zh-CN" altLang="en-US" smtClean="0"/>
              <a:t>10</a:t>
            </a:fld>
            <a:endParaRPr kumimoji="1" lang="zh-CN" altLang="en-US"/>
          </a:p>
        </p:txBody>
      </p:sp>
    </p:spTree>
    <p:extLst>
      <p:ext uri="{BB962C8B-B14F-4D97-AF65-F5344CB8AC3E}">
        <p14:creationId xmlns:p14="http://schemas.microsoft.com/office/powerpoint/2010/main" val="3737153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A57964B-DC78-2847-9833-C12A62F251B9}"/>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DBB7C763-A8D6-9C4B-9A23-B894F1BFB033}"/>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050449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33845" y="365760"/>
            <a:ext cx="7886700" cy="1325562"/>
          </a:xfrm>
          <a:prstGeom prst="rect">
            <a:avLst/>
          </a:prstGeom>
        </p:spPr>
        <p:txBody>
          <a:bodyPr/>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33845" y="1828801"/>
            <a:ext cx="7886700" cy="43513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221248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a:prstGeom prst="rect">
            <a:avLst/>
          </a:prstGeom>
        </p:spPr>
        <p:txBody>
          <a:bodyPr vert="eaVert"/>
          <a:lstStyle/>
          <a:p>
            <a:r>
              <a:rPr lang="zh-CN" altLang="en-US"/>
              <a:t>单击此处编辑母版标题样式</a:t>
            </a:r>
            <a:endParaRPr lang="en-US"/>
          </a:p>
        </p:txBody>
      </p:sp>
      <p:sp>
        <p:nvSpPr>
          <p:cNvPr id="3" name="Vertical Text Placeholder 2"/>
          <p:cNvSpPr>
            <a:spLocks noGrp="1"/>
          </p:cNvSpPr>
          <p:nvPr>
            <p:ph type="body" orient="vert" idx="1"/>
          </p:nvPr>
        </p:nvSpPr>
        <p:spPr>
          <a:xfrm>
            <a:off x="628650" y="360363"/>
            <a:ext cx="5800725" cy="581183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6" name="Slide Number Placeholder 5"/>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892434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两项内容">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504375"/>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E2FC1E6-6C5C-814C-BEFC-24B18F453CA4}"/>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2" name="标题 1">
            <a:extLst>
              <a:ext uri="{FF2B5EF4-FFF2-40B4-BE49-F238E27FC236}">
                <a16:creationId xmlns:a16="http://schemas.microsoft.com/office/drawing/2014/main" id="{65530610-392C-D84D-8497-B07BB3539C52}"/>
              </a:ext>
            </a:extLst>
          </p:cNvPr>
          <p:cNvSpPr>
            <a:spLocks noGrp="1"/>
          </p:cNvSpPr>
          <p:nvPr>
            <p:ph type="title"/>
          </p:nvPr>
        </p:nvSpPr>
        <p:spPr>
          <a:xfrm>
            <a:off x="0" y="365125"/>
            <a:ext cx="9144000" cy="1325563"/>
          </a:xfrm>
          <a:prstGeom prst="rect">
            <a:avLst/>
          </a:prstGeom>
        </p:spPr>
        <p:txBody>
          <a:bodyPr/>
          <a:lstStyle>
            <a:lvl1pP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38768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spTree>
    <p:extLst>
      <p:ext uri="{BB962C8B-B14F-4D97-AF65-F5344CB8AC3E}">
        <p14:creationId xmlns:p14="http://schemas.microsoft.com/office/powerpoint/2010/main" val="294402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49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3BF87D4-56DE-FF41-806F-7717E5E75506}"/>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98761488-9D84-D543-BAB2-2DA61CE8E52A}"/>
              </a:ext>
            </a:extLst>
          </p:cNvPr>
          <p:cNvSpPr>
            <a:spLocks noGrp="1"/>
          </p:cNvSpPr>
          <p:nvPr>
            <p:ph type="title"/>
          </p:nvPr>
        </p:nvSpPr>
        <p:spPr>
          <a:xfrm>
            <a:off x="0" y="454068"/>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078815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E95707-1F14-374A-9BE5-A2D0C8679525}"/>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8" name="标题 1">
            <a:extLst>
              <a:ext uri="{FF2B5EF4-FFF2-40B4-BE49-F238E27FC236}">
                <a16:creationId xmlns:a16="http://schemas.microsoft.com/office/drawing/2014/main" id="{47E6E5B3-B476-4D42-8029-CFC52F285AFD}"/>
              </a:ext>
            </a:extLst>
          </p:cNvPr>
          <p:cNvSpPr>
            <a:spLocks noGrp="1"/>
          </p:cNvSpPr>
          <p:nvPr>
            <p:ph type="title"/>
          </p:nvPr>
        </p:nvSpPr>
        <p:spPr>
          <a:xfrm>
            <a:off x="0" y="550320"/>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8920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0C158E-E370-2442-84B2-F5C19A4B8F3E}"/>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9" name="标题 1">
            <a:extLst>
              <a:ext uri="{FF2B5EF4-FFF2-40B4-BE49-F238E27FC236}">
                <a16:creationId xmlns:a16="http://schemas.microsoft.com/office/drawing/2014/main" id="{21EDC614-1CAC-A54D-A8F5-A2311F324C1B}"/>
              </a:ext>
            </a:extLst>
          </p:cNvPr>
          <p:cNvSpPr>
            <a:spLocks noGrp="1"/>
          </p:cNvSpPr>
          <p:nvPr>
            <p:ph type="title"/>
          </p:nvPr>
        </p:nvSpPr>
        <p:spPr>
          <a:xfrm>
            <a:off x="0" y="1696213"/>
            <a:ext cx="9144000" cy="1325563"/>
          </a:xfrm>
          <a:prstGeom prst="rect">
            <a:avLst/>
          </a:prstGeom>
        </p:spPr>
        <p:txBody>
          <a:bodyPr/>
          <a:lstStyle>
            <a:lvl1pPr algn="ctr">
              <a:defRPr sz="3600" b="1" i="0">
                <a:solidFill>
                  <a:srgbClr val="1C271A"/>
                </a:solidFill>
                <a:latin typeface="Microsoft YaHei" panose="020B0503020204020204" pitchFamily="34" charset="-122"/>
                <a:ea typeface="Microsoft YaHei"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32301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46C65D4-C150-1D40-B658-0B1A100721A5}"/>
              </a:ext>
            </a:extLst>
          </p:cNvPr>
          <p:cNvPicPr>
            <a:picLocks noChangeAspect="1"/>
          </p:cNvPicPr>
          <p:nvPr userDrawn="1"/>
        </p:nvPicPr>
        <p:blipFill>
          <a:blip r:embed="rId2"/>
          <a:stretch>
            <a:fillRect/>
          </a:stretch>
        </p:blipFill>
        <p:spPr>
          <a:xfrm>
            <a:off x="3140761" y="1594338"/>
            <a:ext cx="3106780" cy="3282461"/>
          </a:xfrm>
          <a:prstGeom prst="rect">
            <a:avLst/>
          </a:prstGeom>
        </p:spPr>
      </p:pic>
      <p:sp>
        <p:nvSpPr>
          <p:cNvPr id="12" name="文本框 11">
            <a:extLst>
              <a:ext uri="{FF2B5EF4-FFF2-40B4-BE49-F238E27FC236}">
                <a16:creationId xmlns:a16="http://schemas.microsoft.com/office/drawing/2014/main" id="{2E20A24D-6E01-2540-B8F3-3F08B5A8F91D}"/>
              </a:ext>
            </a:extLst>
          </p:cNvPr>
          <p:cNvSpPr txBox="1"/>
          <p:nvPr userDrawn="1"/>
        </p:nvSpPr>
        <p:spPr>
          <a:xfrm>
            <a:off x="3994815" y="2216564"/>
            <a:ext cx="1415772" cy="1569660"/>
          </a:xfrm>
          <a:prstGeom prst="rect">
            <a:avLst/>
          </a:prstGeom>
          <a:noFill/>
        </p:spPr>
        <p:txBody>
          <a:bodyPr wrap="none" rtlCol="0">
            <a:spAutoFit/>
          </a:bodyPr>
          <a:lstStyle/>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下节课</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3200" b="1" dirty="0">
                <a:solidFill>
                  <a:schemeClr val="bg1"/>
                </a:solidFill>
                <a:latin typeface="Microsoft YaHei" panose="020B0503020204020204" pitchFamily="34" charset="-122"/>
                <a:ea typeface="Microsoft YaHei" panose="020B0503020204020204" pitchFamily="34" charset="-122"/>
              </a:rPr>
              <a:t>再见！</a:t>
            </a:r>
            <a:endParaRPr kumimoji="1" lang="en-US" altLang="zh-CN" sz="3200" b="1" dirty="0">
              <a:solidFill>
                <a:schemeClr val="bg1"/>
              </a:solidFill>
              <a:latin typeface="Microsoft YaHei" panose="020B0503020204020204" pitchFamily="34" charset="-122"/>
              <a:ea typeface="Microsoft YaHei" panose="020B0503020204020204" pitchFamily="34" charset="-122"/>
            </a:endParaRPr>
          </a:p>
          <a:p>
            <a:pPr algn="ctr"/>
            <a:endParaRPr kumimoji="1" lang="zh-CN" altLang="en-US" sz="32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0758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直线连接符 20">
            <a:extLst>
              <a:ext uri="{FF2B5EF4-FFF2-40B4-BE49-F238E27FC236}">
                <a16:creationId xmlns:a16="http://schemas.microsoft.com/office/drawing/2014/main" id="{DCCEDA02-0704-DF4B-A266-2D97DC38BB8A}"/>
              </a:ext>
            </a:extLst>
          </p:cNvPr>
          <p:cNvSpPr/>
          <p:nvPr userDrawn="1"/>
        </p:nvSpPr>
        <p:spPr>
          <a:xfrm flipH="1">
            <a:off x="454531" y="2204864"/>
            <a:ext cx="1" cy="4178308"/>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689C63A8-0C1D-C648-8CC9-E00DFC7A42F0}"/>
              </a:ext>
            </a:extLst>
          </p:cNvPr>
          <p:cNvSpPr/>
          <p:nvPr userDrawn="1"/>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121F095-16FA-6040-9811-F92D714F513D}"/>
              </a:ext>
            </a:extLst>
          </p:cNvPr>
          <p:cNvSpPr/>
          <p:nvPr userDrawn="1"/>
        </p:nvSpPr>
        <p:spPr>
          <a:xfrm flipH="1" flipV="1">
            <a:off x="971601" y="2204864"/>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8CAAF2CA-1402-7A41-87C0-2AD4EB89BE29}"/>
              </a:ext>
            </a:extLst>
          </p:cNvPr>
          <p:cNvSpPr/>
          <p:nvPr userDrawn="1"/>
        </p:nvSpPr>
        <p:spPr>
          <a:xfrm flipH="1">
            <a:off x="8714268" y="2204864"/>
            <a:ext cx="1" cy="4040016"/>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8E7BB142-BF77-CD40-A585-81A9AAB4A3D9}"/>
              </a:ext>
            </a:extLst>
          </p:cNvPr>
          <p:cNvPicPr>
            <a:picLocks noChangeAspect="1"/>
          </p:cNvPicPr>
          <p:nvPr userDrawn="1"/>
        </p:nvPicPr>
        <p:blipFill>
          <a:blip r:embed="rId2"/>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F02F8E56-7199-BC47-A5BA-00DA1E8EB439}"/>
              </a:ext>
            </a:extLst>
          </p:cNvPr>
          <p:cNvPicPr>
            <a:picLocks noChangeAspect="1"/>
          </p:cNvPicPr>
          <p:nvPr userDrawn="1"/>
        </p:nvPicPr>
        <p:blipFill>
          <a:blip r:embed="rId2"/>
          <a:stretch>
            <a:fillRect/>
          </a:stretch>
        </p:blipFill>
        <p:spPr>
          <a:xfrm rot="10800000">
            <a:off x="222738" y="1945763"/>
            <a:ext cx="921637" cy="565092"/>
          </a:xfrm>
          <a:prstGeom prst="rect">
            <a:avLst/>
          </a:prstGeom>
          <a:ln w="12700">
            <a:miter lim="400000"/>
          </a:ln>
        </p:spPr>
      </p:pic>
    </p:spTree>
    <p:extLst>
      <p:ext uri="{BB962C8B-B14F-4D97-AF65-F5344CB8AC3E}">
        <p14:creationId xmlns:p14="http://schemas.microsoft.com/office/powerpoint/2010/main" val="2233650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4" name="Slide Number Placeholder 3"/>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795609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3886200" y="990600"/>
            <a:ext cx="4629150" cy="4876800"/>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30936" y="2057399"/>
            <a:ext cx="2948940" cy="3810001"/>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80217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a:prstGeom prst="rect">
            <a:avLst/>
          </a:prstGeom>
        </p:spPr>
        <p:txBody>
          <a:bodyPr anchor="b">
            <a:normAutofit/>
          </a:bodyPr>
          <a:lstStyle>
            <a:lvl1pPr>
              <a:defRPr sz="2400" b="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6200" y="990600"/>
            <a:ext cx="4629150" cy="4876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30936" y="2057400"/>
            <a:ext cx="2948940" cy="3810000"/>
          </a:xfrm>
          <a:prstGeom prst="rect">
            <a:avLst/>
          </a:prstGeo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9988865-7C00-F642-BF95-D710111C1C7F}" type="datetimeFigureOut">
              <a:rPr kumimoji="1" lang="zh-CN" altLang="en-US" smtClean="0"/>
              <a:t>2024/12/11</a:t>
            </a:fld>
            <a:endParaRPr kumimoji="1" lang="zh-CN" alt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kumimoji="1" lang="zh-CN" altLang="en-US"/>
          </a:p>
        </p:txBody>
      </p:sp>
      <p:sp>
        <p:nvSpPr>
          <p:cNvPr id="7" name="Slide Number Placeholder 6"/>
          <p:cNvSpPr>
            <a:spLocks noGrp="1"/>
          </p:cNvSpPr>
          <p:nvPr>
            <p:ph type="sldNum" sz="quarter" idx="12"/>
          </p:nvPr>
        </p:nvSpPr>
        <p:spPr>
          <a:xfrm>
            <a:off x="6463145" y="6356351"/>
            <a:ext cx="2057400" cy="365125"/>
          </a:xfrm>
          <a:prstGeom prst="rect">
            <a:avLst/>
          </a:prstGeom>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066066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C396FF6-5021-D546-A60A-CF429DFCFE0B}"/>
              </a:ext>
            </a:extLst>
          </p:cNvPr>
          <p:cNvPicPr>
            <a:picLocks noChangeAspect="1"/>
          </p:cNvPicPr>
          <p:nvPr userDrawn="1"/>
        </p:nvPicPr>
        <p:blipFill>
          <a:blip r:embed="rId17"/>
          <a:stretch>
            <a:fillRect/>
          </a:stretch>
        </p:blipFill>
        <p:spPr>
          <a:xfrm>
            <a:off x="0" y="0"/>
            <a:ext cx="9144000" cy="6857999"/>
          </a:xfrm>
          <a:prstGeom prst="rect">
            <a:avLst/>
          </a:prstGeom>
        </p:spPr>
      </p:pic>
    </p:spTree>
    <p:extLst>
      <p:ext uri="{BB962C8B-B14F-4D97-AF65-F5344CB8AC3E}">
        <p14:creationId xmlns:p14="http://schemas.microsoft.com/office/powerpoint/2010/main" val="16769599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3" r:id="rId14"/>
    <p:sldLayoutId id="2147483695"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GI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GIF"/></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0.GIF"/><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1.gif"/></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hyperlink" Target="https://www.chuangzaolun.com/&#21019;&#36896;&#31185;&#23398;&#20070;&#31821;/&#21453;&#39539;&#22949;&#21327;.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44.jpg"/><Relationship Id="rId5" Type="http://schemas.openxmlformats.org/officeDocument/2006/relationships/image" Target="../media/image21.jpe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8.jp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32.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2.psd"/></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63.jpeg"/><Relationship Id="rId7"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21.jpe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F06F172-17D2-9E4E-AFD6-A3A2858BA6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03" r="9886" b="11899"/>
          <a:stretch/>
        </p:blipFill>
        <p:spPr bwMode="auto">
          <a:xfrm>
            <a:off x="3987010" y="1"/>
            <a:ext cx="5156990" cy="6858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a:extLst>
              <a:ext uri="{FF2B5EF4-FFF2-40B4-BE49-F238E27FC236}">
                <a16:creationId xmlns:a16="http://schemas.microsoft.com/office/drawing/2014/main" id="{FA7A7509-7C63-6649-9DBC-6BC036E98262}"/>
              </a:ext>
            </a:extLst>
          </p:cNvPr>
          <p:cNvPicPr>
            <a:picLocks noChangeAspect="1"/>
          </p:cNvPicPr>
          <p:nvPr/>
        </p:nvPicPr>
        <p:blipFill>
          <a:blip r:embed="rId3"/>
          <a:stretch>
            <a:fillRect/>
          </a:stretch>
        </p:blipFill>
        <p:spPr>
          <a:xfrm>
            <a:off x="0" y="1527858"/>
            <a:ext cx="4078372" cy="3518704"/>
          </a:xfrm>
          <a:prstGeom prst="rect">
            <a:avLst/>
          </a:prstGeom>
        </p:spPr>
      </p:pic>
      <p:sp>
        <p:nvSpPr>
          <p:cNvPr id="6" name="标题 1">
            <a:extLst>
              <a:ext uri="{FF2B5EF4-FFF2-40B4-BE49-F238E27FC236}">
                <a16:creationId xmlns:a16="http://schemas.microsoft.com/office/drawing/2014/main" id="{2FE964FE-760D-3645-A9B8-7F82E1B6F3E4}"/>
              </a:ext>
            </a:extLst>
          </p:cNvPr>
          <p:cNvSpPr txBox="1">
            <a:spLocks/>
          </p:cNvSpPr>
          <p:nvPr/>
        </p:nvSpPr>
        <p:spPr>
          <a:xfrm>
            <a:off x="349281" y="2395958"/>
            <a:ext cx="3406702" cy="126032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3600" b="1" dirty="0">
                <a:latin typeface="Microsoft YaHei" panose="020B0503020204020204" pitchFamily="34" charset="-122"/>
                <a:ea typeface="Microsoft YaHei" panose="020B0503020204020204" pitchFamily="34" charset="-122"/>
              </a:rPr>
              <a:t>科学证据支持</a:t>
            </a:r>
            <a:endParaRPr lang="en-US" altLang="zh-CN" sz="3600" b="1" dirty="0">
              <a:latin typeface="Microsoft YaHei" panose="020B0503020204020204" pitchFamily="34" charset="-122"/>
              <a:ea typeface="Microsoft YaHei" panose="020B0503020204020204" pitchFamily="34" charset="-122"/>
            </a:endParaRPr>
          </a:p>
          <a:p>
            <a:pPr algn="ctr">
              <a:lnSpc>
                <a:spcPct val="100000"/>
              </a:lnSpc>
            </a:pPr>
            <a:r>
              <a:rPr lang="zh-CN" altLang="en-US" sz="3600" b="1" dirty="0">
                <a:latin typeface="Microsoft YaHei" panose="020B0503020204020204" pitchFamily="34" charset="-122"/>
                <a:ea typeface="Microsoft YaHei" panose="020B0503020204020204" pitchFamily="34" charset="-122"/>
              </a:rPr>
              <a:t>年轻地球吗？</a:t>
            </a:r>
            <a:endParaRPr lang="en-US" altLang="zh-CN" sz="3600" b="1" dirty="0">
              <a:latin typeface="Microsoft YaHei" panose="020B0503020204020204" pitchFamily="34" charset="-122"/>
              <a:ea typeface="Microsoft YaHei" panose="020B0503020204020204" pitchFamily="34" charset="-122"/>
            </a:endParaRPr>
          </a:p>
        </p:txBody>
      </p:sp>
      <p:sp>
        <p:nvSpPr>
          <p:cNvPr id="7" name="标题 1">
            <a:extLst>
              <a:ext uri="{FF2B5EF4-FFF2-40B4-BE49-F238E27FC236}">
                <a16:creationId xmlns:a16="http://schemas.microsoft.com/office/drawing/2014/main" id="{1E56945C-9B88-A446-90B8-0D2E8D5AFEC4}"/>
              </a:ext>
            </a:extLst>
          </p:cNvPr>
          <p:cNvSpPr txBox="1">
            <a:spLocks/>
          </p:cNvSpPr>
          <p:nvPr/>
        </p:nvSpPr>
        <p:spPr>
          <a:xfrm>
            <a:off x="349281" y="3713412"/>
            <a:ext cx="3406702" cy="8367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zh-CN" altLang="en-US" sz="2400" b="1" dirty="0">
                <a:latin typeface="Microsoft YaHei" panose="020B0503020204020204" pitchFamily="34" charset="-122"/>
                <a:ea typeface="Microsoft YaHei" panose="020B0503020204020204" pitchFamily="34" charset="-122"/>
              </a:rPr>
              <a:t>出埃及记</a:t>
            </a:r>
            <a:r>
              <a:rPr lang="en-US" altLang="zh-CN" sz="2400" b="1" dirty="0">
                <a:latin typeface="Microsoft YaHei" panose="020B0503020204020204" pitchFamily="34" charset="-122"/>
                <a:ea typeface="Microsoft YaHei" panose="020B0503020204020204" pitchFamily="34" charset="-122"/>
              </a:rPr>
              <a:t>20:11</a:t>
            </a:r>
          </a:p>
          <a:p>
            <a:pPr algn="ctr">
              <a:lnSpc>
                <a:spcPct val="100000"/>
              </a:lnSpc>
            </a:pPr>
            <a:r>
              <a:rPr lang="zh-CN" altLang="en-US" sz="2400" b="1" dirty="0">
                <a:latin typeface="Microsoft YaHei" panose="020B0503020204020204" pitchFamily="34" charset="-122"/>
                <a:ea typeface="Microsoft YaHei" panose="020B0503020204020204" pitchFamily="34" charset="-122"/>
              </a:rPr>
              <a:t>第</a:t>
            </a:r>
            <a:r>
              <a:rPr lang="en-US" altLang="zh-CN" sz="2400" b="1" dirty="0">
                <a:latin typeface="Microsoft YaHei" panose="020B0503020204020204" pitchFamily="34" charset="-122"/>
                <a:ea typeface="Microsoft YaHei" panose="020B0503020204020204" pitchFamily="34" charset="-122"/>
              </a:rPr>
              <a:t>13</a:t>
            </a:r>
            <a:r>
              <a:rPr lang="zh-CN" altLang="en-US" sz="2400" b="1" dirty="0">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223964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733900180_1.mov">
            <a:hlinkClick r:id="" action="ppaction://media"/>
            <a:extLst>
              <a:ext uri="{FF2B5EF4-FFF2-40B4-BE49-F238E27FC236}">
                <a16:creationId xmlns:a16="http://schemas.microsoft.com/office/drawing/2014/main" id="{93F9CA14-1828-CC5B-70D7-1BE01A07A5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9660" y="1974047"/>
            <a:ext cx="6984679" cy="3928882"/>
          </a:xfrm>
          <a:prstGeom prst="rect">
            <a:avLst/>
          </a:prstGeom>
        </p:spPr>
      </p:pic>
      <p:sp>
        <p:nvSpPr>
          <p:cNvPr id="2" name="标题 1">
            <a:extLst>
              <a:ext uri="{FF2B5EF4-FFF2-40B4-BE49-F238E27FC236}">
                <a16:creationId xmlns:a16="http://schemas.microsoft.com/office/drawing/2014/main" id="{748616E5-F79E-A243-9530-4BF9F09816CB}"/>
              </a:ext>
            </a:extLst>
          </p:cNvPr>
          <p:cNvSpPr>
            <a:spLocks noGrp="1"/>
          </p:cNvSpPr>
          <p:nvPr>
            <p:ph type="title"/>
          </p:nvPr>
        </p:nvSpPr>
        <p:spPr/>
        <p:txBody>
          <a:bodyPr/>
          <a:lstStyle/>
          <a:p>
            <a:r>
              <a:rPr lang="zh-CN" altLang="en-US" dirty="0"/>
              <a:t>带着问题看视频</a:t>
            </a:r>
          </a:p>
        </p:txBody>
      </p:sp>
      <p:grpSp>
        <p:nvGrpSpPr>
          <p:cNvPr id="3" name="组合 2">
            <a:extLst>
              <a:ext uri="{FF2B5EF4-FFF2-40B4-BE49-F238E27FC236}">
                <a16:creationId xmlns:a16="http://schemas.microsoft.com/office/drawing/2014/main" id="{F3C765DF-B506-5448-91EC-F9391A32BA16}"/>
              </a:ext>
            </a:extLst>
          </p:cNvPr>
          <p:cNvGrpSpPr/>
          <p:nvPr/>
        </p:nvGrpSpPr>
        <p:grpSpPr>
          <a:xfrm>
            <a:off x="633444" y="1473045"/>
            <a:ext cx="7877111" cy="4930887"/>
            <a:chOff x="2455962" y="1295527"/>
            <a:chExt cx="7877111" cy="4930887"/>
          </a:xfrm>
        </p:grpSpPr>
        <p:pic>
          <p:nvPicPr>
            <p:cNvPr id="11" name="图片 10">
              <a:extLst>
                <a:ext uri="{FF2B5EF4-FFF2-40B4-BE49-F238E27FC236}">
                  <a16:creationId xmlns:a16="http://schemas.microsoft.com/office/drawing/2014/main" id="{18672EAC-3C1C-984C-AB57-F742616864D9}"/>
                </a:ext>
              </a:extLst>
            </p:cNvPr>
            <p:cNvPicPr>
              <a:picLocks noChangeAspect="1"/>
            </p:cNvPicPr>
            <p:nvPr/>
          </p:nvPicPr>
          <p:blipFill>
            <a:blip r:embed="rId6"/>
            <a:stretch>
              <a:fillRect/>
            </a:stretch>
          </p:blipFill>
          <p:spPr>
            <a:xfrm>
              <a:off x="2455962" y="1295527"/>
              <a:ext cx="7877111" cy="4930887"/>
            </a:xfrm>
            <a:prstGeom prst="rect">
              <a:avLst/>
            </a:prstGeom>
            <a:ln w="28575">
              <a:solidFill>
                <a:schemeClr val="bg1"/>
              </a:solidFill>
            </a:ln>
          </p:spPr>
        </p:pic>
        <p:sp>
          <p:nvSpPr>
            <p:cNvPr id="15" name="文本框 14">
              <a:extLst>
                <a:ext uri="{FF2B5EF4-FFF2-40B4-BE49-F238E27FC236}">
                  <a16:creationId xmlns:a16="http://schemas.microsoft.com/office/drawing/2014/main" id="{09CF5333-51D4-6F45-951D-EABBBB06336A}"/>
                </a:ext>
              </a:extLst>
            </p:cNvPr>
            <p:cNvSpPr txBox="1"/>
            <p:nvPr/>
          </p:nvSpPr>
          <p:spPr>
            <a:xfrm>
              <a:off x="2455962" y="5685740"/>
              <a:ext cx="7877111" cy="523220"/>
            </a:xfrm>
            <a:prstGeom prst="rect">
              <a:avLst/>
            </a:prstGeom>
            <a:solidFill>
              <a:schemeClr val="bg2">
                <a:lumMod val="50000"/>
                <a:alpha val="60000"/>
              </a:schemeClr>
            </a:solidFill>
            <a:effectLst>
              <a:outerShdw blurRad="50800" dist="38100" dir="5400000" algn="t" rotWithShape="0">
                <a:prstClr val="black">
                  <a:alpha val="40000"/>
                </a:prstClr>
              </a:outerShdw>
            </a:effectLst>
          </p:spPr>
          <p:txBody>
            <a:bodyPr wrap="square" rtlCol="0">
              <a:spAutoFit/>
            </a:bodyPr>
            <a:lstStyle/>
            <a:p>
              <a:pPr algn="ctr"/>
              <a:r>
                <a:rPr lang="zh-CN" altLang="en-US" sz="2800" b="1"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恐龙的软组织</a:t>
              </a:r>
              <a:endParaRPr kumimoji="1" lang="zh-CN" altLang="en-US" sz="2800" b="1" dirty="0">
                <a:solidFill>
                  <a:schemeClr val="bg1"/>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79612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03955C73-5B6B-644C-A5A6-1A018EC8C9FC}"/>
              </a:ext>
            </a:extLst>
          </p:cNvPr>
          <p:cNvSpPr txBox="1"/>
          <p:nvPr/>
        </p:nvSpPr>
        <p:spPr>
          <a:xfrm>
            <a:off x="971601" y="4179347"/>
            <a:ext cx="7370194" cy="581698"/>
          </a:xfrm>
          <a:prstGeom prst="rect">
            <a:avLst/>
          </a:prstGeom>
          <a:noFill/>
        </p:spPr>
        <p:txBody>
          <a:bodyPr wrap="square" rtlCol="0">
            <a:spAutoFit/>
          </a:bodyPr>
          <a:lstStyle/>
          <a:p>
            <a:pPr>
              <a:lnSpc>
                <a:spcPts val="4240"/>
              </a:lnSpc>
              <a:spcBef>
                <a:spcPts val="1800"/>
              </a:spcBef>
            </a:pP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 </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科学家在恐龙骨头中发现了什么？</a:t>
            </a:r>
          </a:p>
        </p:txBody>
      </p:sp>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4" name="文本框 3">
            <a:extLst>
              <a:ext uri="{FF2B5EF4-FFF2-40B4-BE49-F238E27FC236}">
                <a16:creationId xmlns:a16="http://schemas.microsoft.com/office/drawing/2014/main" id="{3414C060-3DD8-0649-A41F-5F79A54D8E08}"/>
              </a:ext>
            </a:extLst>
          </p:cNvPr>
          <p:cNvSpPr txBox="1"/>
          <p:nvPr/>
        </p:nvSpPr>
        <p:spPr>
          <a:xfrm>
            <a:off x="971601" y="4924476"/>
            <a:ext cx="6895578" cy="1150123"/>
          </a:xfrm>
          <a:prstGeom prst="rect">
            <a:avLst/>
          </a:prstGeom>
          <a:noFill/>
        </p:spPr>
        <p:txBody>
          <a:bodyPr wrap="square" rtlCol="0">
            <a:spAutoFit/>
          </a:bodyPr>
          <a:lstStyle/>
          <a:p>
            <a:pPr>
              <a:lnSpc>
                <a:spcPts val="4260"/>
              </a:lnSpc>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科学家在不同的恐龙骨头里发现了软组织，比如说：血管、细胞、胶原蛋白、</a:t>
            </a:r>
            <a:r>
              <a:rPr lang="en" altLang="zh-CN"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DNA</a:t>
            </a: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等。</a:t>
            </a:r>
            <a:endParaRPr kumimoji="1" lang="zh-CN" altLang="en-US" sz="2800" b="1" dirty="0"/>
          </a:p>
        </p:txBody>
      </p:sp>
      <p:sp>
        <p:nvSpPr>
          <p:cNvPr id="2" name="标题 1">
            <a:extLst>
              <a:ext uri="{FF2B5EF4-FFF2-40B4-BE49-F238E27FC236}">
                <a16:creationId xmlns:a16="http://schemas.microsoft.com/office/drawing/2014/main" id="{837D74E3-4564-3348-BBF1-C3818B5712D0}"/>
              </a:ext>
            </a:extLst>
          </p:cNvPr>
          <p:cNvSpPr>
            <a:spLocks noGrp="1"/>
          </p:cNvSpPr>
          <p:nvPr>
            <p:ph type="title"/>
          </p:nvPr>
        </p:nvSpPr>
        <p:spPr/>
        <p:txBody>
          <a:bodyPr/>
          <a:lstStyle/>
          <a:p>
            <a:r>
              <a:rPr lang="zh-CN" altLang="en-US" dirty="0"/>
              <a:t>任务一：习题讲解</a:t>
            </a:r>
          </a:p>
        </p:txBody>
      </p:sp>
      <p:pic>
        <p:nvPicPr>
          <p:cNvPr id="14" name="Picture 3" descr="T-Rex soft tissue">
            <a:extLst>
              <a:ext uri="{FF2B5EF4-FFF2-40B4-BE49-F238E27FC236}">
                <a16:creationId xmlns:a16="http://schemas.microsoft.com/office/drawing/2014/main" id="{A6451244-975F-424C-918B-CF8D6172DD6C}"/>
              </a:ext>
            </a:extLst>
          </p:cNvPr>
          <p:cNvPicPr>
            <a:picLocks noChangeAspect="1" noChangeArrowheads="1"/>
          </p:cNvPicPr>
          <p:nvPr/>
        </p:nvPicPr>
        <p:blipFill>
          <a:blip r:embed="rId4" cstate="print"/>
          <a:srcRect/>
          <a:stretch>
            <a:fillRect/>
          </a:stretch>
        </p:blipFill>
        <p:spPr bwMode="auto">
          <a:xfrm>
            <a:off x="1449542" y="1885073"/>
            <a:ext cx="6244915" cy="2014488"/>
          </a:xfrm>
          <a:prstGeom prst="rect">
            <a:avLst/>
          </a:prstGeom>
          <a:noFill/>
          <a:ln w="76200">
            <a:solidFill>
              <a:schemeClr val="bg1"/>
            </a:solidFill>
            <a:miter lim="800000"/>
            <a:headEnd/>
            <a:tailEnd/>
          </a:ln>
        </p:spPr>
      </p:pic>
      <p:cxnSp>
        <p:nvCxnSpPr>
          <p:cNvPr id="5" name="直线连接符 4">
            <a:extLst>
              <a:ext uri="{FF2B5EF4-FFF2-40B4-BE49-F238E27FC236}">
                <a16:creationId xmlns:a16="http://schemas.microsoft.com/office/drawing/2014/main" id="{68AC158C-3DD8-8C4C-AF99-F84358D709F4}"/>
              </a:ext>
            </a:extLst>
          </p:cNvPr>
          <p:cNvCxnSpPr>
            <a:stCxn id="4" idx="1"/>
          </p:cNvCxnSpPr>
          <p:nvPr/>
        </p:nvCxnSpPr>
        <p:spPr>
          <a:xfrm>
            <a:off x="971601" y="5499538"/>
            <a:ext cx="6986150" cy="11576"/>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直线连接符 19">
            <a:extLst>
              <a:ext uri="{FF2B5EF4-FFF2-40B4-BE49-F238E27FC236}">
                <a16:creationId xmlns:a16="http://schemas.microsoft.com/office/drawing/2014/main" id="{9C460982-889C-BF44-ABAE-03BB809CCF76}"/>
              </a:ext>
            </a:extLst>
          </p:cNvPr>
          <p:cNvCxnSpPr/>
          <p:nvPr/>
        </p:nvCxnSpPr>
        <p:spPr>
          <a:xfrm>
            <a:off x="971601" y="6080305"/>
            <a:ext cx="6986150" cy="11576"/>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685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03955C73-5B6B-644C-A5A6-1A018EC8C9FC}"/>
              </a:ext>
            </a:extLst>
          </p:cNvPr>
          <p:cNvSpPr txBox="1"/>
          <p:nvPr/>
        </p:nvSpPr>
        <p:spPr>
          <a:xfrm>
            <a:off x="551918" y="3628541"/>
            <a:ext cx="8162349" cy="1030539"/>
          </a:xfrm>
          <a:prstGeom prst="rect">
            <a:avLst/>
          </a:prstGeom>
          <a:noFill/>
        </p:spPr>
        <p:txBody>
          <a:bodyPr wrap="square" rtlCol="0">
            <a:spAutoFit/>
          </a:bodyPr>
          <a:lstStyle/>
          <a:p>
            <a:pPr>
              <a:lnSpc>
                <a:spcPts val="3840"/>
              </a:lnSpc>
              <a:spcBef>
                <a:spcPts val="1800"/>
              </a:spcBef>
            </a:pP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这说明恐龙是地球上在久远时代灭绝的古老生物，还是一种不久前才死亡的年轻生物？为什么？ </a:t>
            </a:r>
          </a:p>
        </p:txBody>
      </p:sp>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4" name="文本框 3">
            <a:extLst>
              <a:ext uri="{FF2B5EF4-FFF2-40B4-BE49-F238E27FC236}">
                <a16:creationId xmlns:a16="http://schemas.microsoft.com/office/drawing/2014/main" id="{3414C060-3DD8-0649-A41F-5F79A54D8E08}"/>
              </a:ext>
            </a:extLst>
          </p:cNvPr>
          <p:cNvSpPr txBox="1"/>
          <p:nvPr/>
        </p:nvSpPr>
        <p:spPr>
          <a:xfrm>
            <a:off x="582829" y="4659080"/>
            <a:ext cx="8217935" cy="1631024"/>
          </a:xfrm>
          <a:prstGeom prst="rect">
            <a:avLst/>
          </a:prstGeom>
          <a:noFill/>
        </p:spPr>
        <p:txBody>
          <a:bodyPr wrap="square" rtlCol="0">
            <a:spAutoFit/>
          </a:bodyPr>
          <a:lstStyle/>
          <a:p>
            <a:pPr>
              <a:lnSpc>
                <a:spcPts val="4060"/>
              </a:lnSpc>
            </a:pPr>
            <a:r>
              <a:rPr lang="zh-CN" altLang="en-US" sz="2800" b="1"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这表明：恐龙是在不久前才死亡的年轻生物。因为恐龙骨头里的软组织说明恐龙骨头还是新鲜的，新鲜的骨头意味着恐龙死了还不久。</a:t>
            </a:r>
            <a:endParaRPr kumimoji="1" lang="zh-CN" altLang="en-US" sz="2800" b="1" dirty="0"/>
          </a:p>
        </p:txBody>
      </p:sp>
      <p:sp>
        <p:nvSpPr>
          <p:cNvPr id="2" name="标题 1">
            <a:extLst>
              <a:ext uri="{FF2B5EF4-FFF2-40B4-BE49-F238E27FC236}">
                <a16:creationId xmlns:a16="http://schemas.microsoft.com/office/drawing/2014/main" id="{837D74E3-4564-3348-BBF1-C3818B5712D0}"/>
              </a:ext>
            </a:extLst>
          </p:cNvPr>
          <p:cNvSpPr>
            <a:spLocks noGrp="1"/>
          </p:cNvSpPr>
          <p:nvPr>
            <p:ph type="title"/>
          </p:nvPr>
        </p:nvSpPr>
        <p:spPr/>
        <p:txBody>
          <a:bodyPr/>
          <a:lstStyle/>
          <a:p>
            <a:r>
              <a:rPr lang="zh-CN" altLang="en-US" dirty="0"/>
              <a:t>任务一：习题讲解</a:t>
            </a:r>
          </a:p>
        </p:txBody>
      </p:sp>
      <p:cxnSp>
        <p:nvCxnSpPr>
          <p:cNvPr id="20" name="直线连接符 19">
            <a:extLst>
              <a:ext uri="{FF2B5EF4-FFF2-40B4-BE49-F238E27FC236}">
                <a16:creationId xmlns:a16="http://schemas.microsoft.com/office/drawing/2014/main" id="{9C460982-889C-BF44-ABAE-03BB809CCF76}"/>
              </a:ext>
            </a:extLst>
          </p:cNvPr>
          <p:cNvCxnSpPr>
            <a:cxnSpLocks/>
          </p:cNvCxnSpPr>
          <p:nvPr/>
        </p:nvCxnSpPr>
        <p:spPr>
          <a:xfrm>
            <a:off x="640687" y="5218962"/>
            <a:ext cx="7987083" cy="13235"/>
          </a:xfrm>
          <a:prstGeom prst="line">
            <a:avLst/>
          </a:prstGeom>
          <a:ln w="28575"/>
        </p:spPr>
        <p:style>
          <a:lnRef idx="1">
            <a:schemeClr val="dk1"/>
          </a:lnRef>
          <a:fillRef idx="0">
            <a:schemeClr val="dk1"/>
          </a:fillRef>
          <a:effectRef idx="0">
            <a:schemeClr val="dk1"/>
          </a:effectRef>
          <a:fontRef idx="minor">
            <a:schemeClr val="tx1"/>
          </a:fontRef>
        </p:style>
      </p:cxnSp>
      <p:pic>
        <p:nvPicPr>
          <p:cNvPr id="21" name="图片 20">
            <a:extLst>
              <a:ext uri="{FF2B5EF4-FFF2-40B4-BE49-F238E27FC236}">
                <a16:creationId xmlns:a16="http://schemas.microsoft.com/office/drawing/2014/main" id="{EE23C6F7-7597-3648-AE7E-3132A93EBB81}"/>
              </a:ext>
            </a:extLst>
          </p:cNvPr>
          <p:cNvPicPr>
            <a:picLocks noChangeAspect="1"/>
          </p:cNvPicPr>
          <p:nvPr/>
        </p:nvPicPr>
        <p:blipFill rotWithShape="1">
          <a:blip r:embed="rId4"/>
          <a:srcRect l="7030" r="6906"/>
          <a:stretch/>
        </p:blipFill>
        <p:spPr>
          <a:xfrm>
            <a:off x="383381" y="1285758"/>
            <a:ext cx="3409599" cy="1682584"/>
          </a:xfrm>
          <a:prstGeom prst="rect">
            <a:avLst/>
          </a:prstGeom>
          <a:ln w="38100">
            <a:solidFill>
              <a:schemeClr val="tx1"/>
            </a:solidFill>
          </a:ln>
          <a:effectLst/>
        </p:spPr>
      </p:pic>
      <p:grpSp>
        <p:nvGrpSpPr>
          <p:cNvPr id="22" name="组合 21">
            <a:extLst>
              <a:ext uri="{FF2B5EF4-FFF2-40B4-BE49-F238E27FC236}">
                <a16:creationId xmlns:a16="http://schemas.microsoft.com/office/drawing/2014/main" id="{1CD9A2F7-77C1-6849-A561-EB29204C8E3C}"/>
              </a:ext>
            </a:extLst>
          </p:cNvPr>
          <p:cNvGrpSpPr/>
          <p:nvPr/>
        </p:nvGrpSpPr>
        <p:grpSpPr>
          <a:xfrm>
            <a:off x="3907544" y="1252756"/>
            <a:ext cx="4893223" cy="1746930"/>
            <a:chOff x="5282681" y="3304038"/>
            <a:chExt cx="4087251" cy="1459190"/>
          </a:xfrm>
        </p:grpSpPr>
        <p:pic>
          <p:nvPicPr>
            <p:cNvPr id="23" name="Picture 1" descr="Dino microscopic structures looks like red blood cells cd be squeezed out 65myr schwietzer">
              <a:extLst>
                <a:ext uri="{FF2B5EF4-FFF2-40B4-BE49-F238E27FC236}">
                  <a16:creationId xmlns:a16="http://schemas.microsoft.com/office/drawing/2014/main" id="{1670FCDA-17C1-BD49-BAA1-66476D5C8A9C}"/>
                </a:ext>
              </a:extLst>
            </p:cNvPr>
            <p:cNvPicPr>
              <a:picLocks noChangeAspect="1" noChangeArrowheads="1"/>
            </p:cNvPicPr>
            <p:nvPr/>
          </p:nvPicPr>
          <p:blipFill>
            <a:blip r:embed="rId5" cstate="print"/>
            <a:srcRect/>
            <a:stretch>
              <a:fillRect/>
            </a:stretch>
          </p:blipFill>
          <p:spPr bwMode="auto">
            <a:xfrm>
              <a:off x="5282681" y="3304038"/>
              <a:ext cx="4087251" cy="1459190"/>
            </a:xfrm>
            <a:prstGeom prst="rect">
              <a:avLst/>
            </a:prstGeom>
            <a:noFill/>
            <a:ln w="9525">
              <a:noFill/>
              <a:miter lim="800000"/>
              <a:headEnd/>
              <a:tailEnd/>
            </a:ln>
          </p:spPr>
        </p:pic>
        <p:sp>
          <p:nvSpPr>
            <p:cNvPr id="24" name="矩形 23">
              <a:extLst>
                <a:ext uri="{FF2B5EF4-FFF2-40B4-BE49-F238E27FC236}">
                  <a16:creationId xmlns:a16="http://schemas.microsoft.com/office/drawing/2014/main" id="{137E743A-F05A-4049-9C4D-7386857CE8BB}"/>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25" name="TextBox 9">
            <a:extLst>
              <a:ext uri="{FF2B5EF4-FFF2-40B4-BE49-F238E27FC236}">
                <a16:creationId xmlns:a16="http://schemas.microsoft.com/office/drawing/2014/main" id="{C55477B2-5D35-B74E-9EB4-3F4AAE1B4C4E}"/>
              </a:ext>
            </a:extLst>
          </p:cNvPr>
          <p:cNvSpPr txBox="1"/>
          <p:nvPr/>
        </p:nvSpPr>
        <p:spPr>
          <a:xfrm>
            <a:off x="3710919" y="2977736"/>
            <a:ext cx="2869825" cy="461665"/>
          </a:xfrm>
          <a:prstGeom prst="rect">
            <a:avLst/>
          </a:prstGeom>
          <a:noFill/>
          <a:ln>
            <a:noFill/>
            <a:prstDash val="dash"/>
          </a:ln>
        </p:spPr>
        <p:txBody>
          <a:bodyPr wrap="square" rtlCol="0">
            <a:spAutoFit/>
          </a:bodyPr>
          <a:lstStyle/>
          <a:p>
            <a:pPr algn="ctr"/>
            <a:r>
              <a:rPr lang="zh-CN" altLang="en-US" sz="2400" dirty="0">
                <a:solidFill>
                  <a:prstClr val="black"/>
                </a:solidFill>
                <a:latin typeface="微软雅黑" panose="020B0503020204020204" pitchFamily="34" charset="-122"/>
                <a:ea typeface="微软雅黑" panose="020B0503020204020204" pitchFamily="34" charset="-122"/>
              </a:rPr>
              <a:t>血管</a:t>
            </a:r>
          </a:p>
        </p:txBody>
      </p:sp>
      <p:sp>
        <p:nvSpPr>
          <p:cNvPr id="26" name="TextBox 10">
            <a:extLst>
              <a:ext uri="{FF2B5EF4-FFF2-40B4-BE49-F238E27FC236}">
                <a16:creationId xmlns:a16="http://schemas.microsoft.com/office/drawing/2014/main" id="{D10B9407-F802-F04F-8CBF-BA9730A022E3}"/>
              </a:ext>
            </a:extLst>
          </p:cNvPr>
          <p:cNvSpPr txBox="1"/>
          <p:nvPr/>
        </p:nvSpPr>
        <p:spPr>
          <a:xfrm>
            <a:off x="6400804" y="2990338"/>
            <a:ext cx="2435132" cy="461665"/>
          </a:xfrm>
          <a:prstGeom prst="rect">
            <a:avLst/>
          </a:prstGeom>
          <a:noFill/>
          <a:ln>
            <a:noFill/>
            <a:prstDash val="dash"/>
          </a:ln>
        </p:spPr>
        <p:txBody>
          <a:bodyPr wrap="square" rtlCol="0">
            <a:spAutoFit/>
          </a:bodyPr>
          <a:lstStyle/>
          <a:p>
            <a:pPr algn="ctr"/>
            <a:r>
              <a:rPr lang="zh-CN" altLang="en-US" sz="2400" dirty="0">
                <a:solidFill>
                  <a:prstClr val="black"/>
                </a:solidFill>
                <a:latin typeface="微软雅黑" panose="020B0503020204020204" pitchFamily="34" charset="-122"/>
                <a:ea typeface="微软雅黑" panose="020B0503020204020204" pitchFamily="34" charset="-122"/>
              </a:rPr>
              <a:t>血红细胞</a:t>
            </a:r>
          </a:p>
        </p:txBody>
      </p:sp>
      <p:cxnSp>
        <p:nvCxnSpPr>
          <p:cNvPr id="27" name="直线连接符 26">
            <a:extLst>
              <a:ext uri="{FF2B5EF4-FFF2-40B4-BE49-F238E27FC236}">
                <a16:creationId xmlns:a16="http://schemas.microsoft.com/office/drawing/2014/main" id="{6E6C42EE-A70F-6C44-8828-9131BE2AA4AE}"/>
              </a:ext>
            </a:extLst>
          </p:cNvPr>
          <p:cNvCxnSpPr>
            <a:cxnSpLocks/>
          </p:cNvCxnSpPr>
          <p:nvPr/>
        </p:nvCxnSpPr>
        <p:spPr>
          <a:xfrm>
            <a:off x="640687" y="5734777"/>
            <a:ext cx="7987083" cy="13235"/>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直线连接符 27">
            <a:extLst>
              <a:ext uri="{FF2B5EF4-FFF2-40B4-BE49-F238E27FC236}">
                <a16:creationId xmlns:a16="http://schemas.microsoft.com/office/drawing/2014/main" id="{EE9B3400-8C41-BB41-8AFD-90CA0661A97A}"/>
              </a:ext>
            </a:extLst>
          </p:cNvPr>
          <p:cNvCxnSpPr>
            <a:cxnSpLocks/>
          </p:cNvCxnSpPr>
          <p:nvPr/>
        </p:nvCxnSpPr>
        <p:spPr>
          <a:xfrm>
            <a:off x="640687" y="6262316"/>
            <a:ext cx="6440051" cy="10671"/>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49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ECCB1-A12A-E94C-A2FE-C716153BBB65}"/>
              </a:ext>
            </a:extLst>
          </p:cNvPr>
          <p:cNvSpPr>
            <a:spLocks noGrp="1"/>
          </p:cNvSpPr>
          <p:nvPr>
            <p:ph type="title"/>
          </p:nvPr>
        </p:nvSpPr>
        <p:spPr/>
        <p:txBody>
          <a:bodyPr/>
          <a:lstStyle/>
          <a:p>
            <a:r>
              <a:rPr kumimoji="1" lang="zh-CN" altLang="en-US" dirty="0"/>
              <a:t>恐龙绝种了多久？</a:t>
            </a:r>
          </a:p>
        </p:txBody>
      </p:sp>
      <p:pic>
        <p:nvPicPr>
          <p:cNvPr id="5" name="图片 4">
            <a:extLst>
              <a:ext uri="{FF2B5EF4-FFF2-40B4-BE49-F238E27FC236}">
                <a16:creationId xmlns:a16="http://schemas.microsoft.com/office/drawing/2014/main" id="{3B69F7D6-945B-574A-AA17-31D3BDDE92D1}"/>
              </a:ext>
            </a:extLst>
          </p:cNvPr>
          <p:cNvPicPr>
            <a:picLocks noChangeAspect="1"/>
          </p:cNvPicPr>
          <p:nvPr/>
        </p:nvPicPr>
        <p:blipFill rotWithShape="1">
          <a:blip r:embed="rId3"/>
          <a:srcRect l="6770" r="4237" b="11669"/>
          <a:stretch/>
        </p:blipFill>
        <p:spPr>
          <a:xfrm>
            <a:off x="4540373" y="2151929"/>
            <a:ext cx="4619265" cy="34386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CA7B3D68-6564-2341-AFD7-EBD3484CBABE}"/>
              </a:ext>
            </a:extLst>
          </p:cNvPr>
          <p:cNvPicPr>
            <a:picLocks noChangeAspect="1"/>
          </p:cNvPicPr>
          <p:nvPr/>
        </p:nvPicPr>
        <p:blipFill rotWithShape="1">
          <a:blip r:embed="rId4"/>
          <a:srcRect l="13137"/>
          <a:stretch/>
        </p:blipFill>
        <p:spPr>
          <a:xfrm>
            <a:off x="0" y="2151929"/>
            <a:ext cx="4494077" cy="34386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文本框 6">
            <a:extLst>
              <a:ext uri="{FF2B5EF4-FFF2-40B4-BE49-F238E27FC236}">
                <a16:creationId xmlns:a16="http://schemas.microsoft.com/office/drawing/2014/main" id="{32208A40-A804-6D41-A404-296FDB28A413}"/>
              </a:ext>
            </a:extLst>
          </p:cNvPr>
          <p:cNvSpPr txBox="1"/>
          <p:nvPr/>
        </p:nvSpPr>
        <p:spPr>
          <a:xfrm>
            <a:off x="0" y="5722905"/>
            <a:ext cx="9144000" cy="584775"/>
          </a:xfrm>
          <a:prstGeom prst="rect">
            <a:avLst/>
          </a:prstGeom>
          <a:noFill/>
        </p:spPr>
        <p:txBody>
          <a:bodyPr wrap="square" rtlCol="0">
            <a:spAutoFit/>
          </a:bodyPr>
          <a:lstStyle/>
          <a:p>
            <a:pPr algn="ctr"/>
            <a:r>
              <a:rPr kumimoji="1" lang="en-US" altLang="zh-CN" sz="3200" dirty="0">
                <a:latin typeface="Microsoft YaHei" panose="020B0503020204020204" pitchFamily="34" charset="-122"/>
                <a:ea typeface="Microsoft YaHei" panose="020B0503020204020204" pitchFamily="34" charset="-122"/>
              </a:rPr>
              <a:t>6500</a:t>
            </a:r>
            <a:r>
              <a:rPr kumimoji="1" lang="zh-CN" altLang="en-US" sz="3200" dirty="0">
                <a:latin typeface="Microsoft YaHei" panose="020B0503020204020204" pitchFamily="34" charset="-122"/>
                <a:ea typeface="Microsoft YaHei" panose="020B0503020204020204" pitchFamily="34" charset="-122"/>
              </a:rPr>
              <a:t>万年吗？</a:t>
            </a:r>
          </a:p>
        </p:txBody>
      </p:sp>
    </p:spTree>
    <p:extLst>
      <p:ext uri="{BB962C8B-B14F-4D97-AF65-F5344CB8AC3E}">
        <p14:creationId xmlns:p14="http://schemas.microsoft.com/office/powerpoint/2010/main" val="1296041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03955C73-5B6B-644C-A5A6-1A018EC8C9FC}"/>
              </a:ext>
            </a:extLst>
          </p:cNvPr>
          <p:cNvSpPr txBox="1"/>
          <p:nvPr/>
        </p:nvSpPr>
        <p:spPr>
          <a:xfrm>
            <a:off x="770022" y="4533500"/>
            <a:ext cx="7683124" cy="1901996"/>
          </a:xfrm>
          <a:prstGeom prst="rect">
            <a:avLst/>
          </a:prstGeom>
          <a:noFill/>
        </p:spPr>
        <p:txBody>
          <a:bodyPr wrap="square" rtlCol="0">
            <a:spAutoFit/>
          </a:bodyPr>
          <a:lstStyle/>
          <a:p>
            <a:pPr>
              <a:lnSpc>
                <a:spcPts val="4240"/>
              </a:lnSpc>
              <a:spcBef>
                <a:spcPts val="1800"/>
              </a:spcBef>
            </a:pP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你觉得恐龙骨头里的</a:t>
            </a: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DNA</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和蛋白质能把恐龙的年龄限定在怎样的一个范围？</a:t>
            </a:r>
            <a:endPar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40"/>
              </a:lnSpc>
              <a:spcBef>
                <a:spcPts val="1800"/>
              </a:spcBef>
            </a:pPr>
            <a:r>
              <a:rPr lang="en-US" altLang="zh-CN" sz="3200" kern="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4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837D74E3-4564-3348-BBF1-C3818B5712D0}"/>
              </a:ext>
            </a:extLst>
          </p:cNvPr>
          <p:cNvSpPr>
            <a:spLocks noGrp="1"/>
          </p:cNvSpPr>
          <p:nvPr>
            <p:ph type="title"/>
          </p:nvPr>
        </p:nvSpPr>
        <p:spPr/>
        <p:txBody>
          <a:bodyPr/>
          <a:lstStyle/>
          <a:p>
            <a:r>
              <a:rPr lang="zh-CN" altLang="en-US" dirty="0"/>
              <a:t>思考</a:t>
            </a:r>
          </a:p>
        </p:txBody>
      </p:sp>
      <p:grpSp>
        <p:nvGrpSpPr>
          <p:cNvPr id="22" name="组合 21">
            <a:extLst>
              <a:ext uri="{FF2B5EF4-FFF2-40B4-BE49-F238E27FC236}">
                <a16:creationId xmlns:a16="http://schemas.microsoft.com/office/drawing/2014/main" id="{687D6852-DBA0-C040-96AA-03F41A663645}"/>
              </a:ext>
            </a:extLst>
          </p:cNvPr>
          <p:cNvGrpSpPr/>
          <p:nvPr/>
        </p:nvGrpSpPr>
        <p:grpSpPr>
          <a:xfrm>
            <a:off x="1795535" y="1693735"/>
            <a:ext cx="5683287" cy="1965871"/>
            <a:chOff x="5282681" y="3304038"/>
            <a:chExt cx="4087251" cy="1459190"/>
          </a:xfrm>
        </p:grpSpPr>
        <p:pic>
          <p:nvPicPr>
            <p:cNvPr id="23" name="Picture 1" descr="Dino microscopic structures looks like red blood cells cd be squeezed out 65myr schwietzer">
              <a:extLst>
                <a:ext uri="{FF2B5EF4-FFF2-40B4-BE49-F238E27FC236}">
                  <a16:creationId xmlns:a16="http://schemas.microsoft.com/office/drawing/2014/main" id="{70661C9A-2AFB-AA49-8C55-7C06AEE15EEA}"/>
                </a:ext>
              </a:extLst>
            </p:cNvPr>
            <p:cNvPicPr>
              <a:picLocks noChangeAspect="1" noChangeArrowheads="1"/>
            </p:cNvPicPr>
            <p:nvPr/>
          </p:nvPicPr>
          <p:blipFill>
            <a:blip r:embed="rId4" cstate="print"/>
            <a:srcRect/>
            <a:stretch>
              <a:fillRect/>
            </a:stretch>
          </p:blipFill>
          <p:spPr bwMode="auto">
            <a:xfrm>
              <a:off x="5282681" y="3304038"/>
              <a:ext cx="4087251" cy="1459190"/>
            </a:xfrm>
            <a:prstGeom prst="rect">
              <a:avLst/>
            </a:prstGeom>
            <a:noFill/>
            <a:ln w="9525">
              <a:noFill/>
              <a:miter lim="800000"/>
              <a:headEnd/>
              <a:tailEnd/>
            </a:ln>
          </p:spPr>
        </p:pic>
        <p:sp>
          <p:nvSpPr>
            <p:cNvPr id="24" name="矩形 23">
              <a:extLst>
                <a:ext uri="{FF2B5EF4-FFF2-40B4-BE49-F238E27FC236}">
                  <a16:creationId xmlns:a16="http://schemas.microsoft.com/office/drawing/2014/main" id="{0AFAEE93-B203-DE4C-B496-F9A48F96F43B}"/>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25" name="TextBox 9">
            <a:extLst>
              <a:ext uri="{FF2B5EF4-FFF2-40B4-BE49-F238E27FC236}">
                <a16:creationId xmlns:a16="http://schemas.microsoft.com/office/drawing/2014/main" id="{EAA07B74-972A-0944-A06E-9C0C390EBE06}"/>
              </a:ext>
            </a:extLst>
          </p:cNvPr>
          <p:cNvSpPr txBox="1"/>
          <p:nvPr/>
        </p:nvSpPr>
        <p:spPr>
          <a:xfrm>
            <a:off x="1780675" y="3694027"/>
            <a:ext cx="2873384" cy="523220"/>
          </a:xfrm>
          <a:prstGeom prst="rect">
            <a:avLst/>
          </a:prstGeom>
          <a:noFill/>
          <a:ln>
            <a:noFill/>
            <a:prstDash val="dash"/>
          </a:ln>
        </p:spPr>
        <p:txBody>
          <a:bodyPr wrap="square" rtlCol="0">
            <a:spAutoFit/>
          </a:bodyPr>
          <a:lstStyle/>
          <a:p>
            <a:pPr algn="ctr"/>
            <a:r>
              <a:rPr lang="zh-CN" altLang="en-US" sz="2800" dirty="0">
                <a:solidFill>
                  <a:prstClr val="black"/>
                </a:solidFill>
                <a:latin typeface="微软雅黑" panose="020B0503020204020204" pitchFamily="34" charset="-122"/>
                <a:ea typeface="微软雅黑" panose="020B0503020204020204" pitchFamily="34" charset="-122"/>
              </a:rPr>
              <a:t>血管</a:t>
            </a:r>
          </a:p>
        </p:txBody>
      </p:sp>
      <p:sp>
        <p:nvSpPr>
          <p:cNvPr id="26" name="TextBox 10">
            <a:extLst>
              <a:ext uri="{FF2B5EF4-FFF2-40B4-BE49-F238E27FC236}">
                <a16:creationId xmlns:a16="http://schemas.microsoft.com/office/drawing/2014/main" id="{E6F154B1-9A8B-AF47-B77F-63FB96D00FCE}"/>
              </a:ext>
            </a:extLst>
          </p:cNvPr>
          <p:cNvSpPr txBox="1"/>
          <p:nvPr/>
        </p:nvSpPr>
        <p:spPr>
          <a:xfrm>
            <a:off x="4581626" y="3713277"/>
            <a:ext cx="2897196" cy="523220"/>
          </a:xfrm>
          <a:prstGeom prst="rect">
            <a:avLst/>
          </a:prstGeom>
          <a:noFill/>
          <a:ln>
            <a:noFill/>
            <a:prstDash val="dash"/>
          </a:ln>
        </p:spPr>
        <p:txBody>
          <a:bodyPr wrap="square" rtlCol="0">
            <a:spAutoFit/>
          </a:bodyPr>
          <a:lstStyle/>
          <a:p>
            <a:pPr algn="ctr"/>
            <a:r>
              <a:rPr lang="zh-CN" altLang="en-US" sz="2800" dirty="0">
                <a:solidFill>
                  <a:prstClr val="black"/>
                </a:solidFill>
                <a:latin typeface="微软雅黑" panose="020B0503020204020204" pitchFamily="34" charset="-122"/>
                <a:ea typeface="微软雅黑" panose="020B0503020204020204" pitchFamily="34" charset="-122"/>
              </a:rPr>
              <a:t>血红细胞</a:t>
            </a:r>
          </a:p>
        </p:txBody>
      </p:sp>
    </p:spTree>
    <p:extLst>
      <p:ext uri="{BB962C8B-B14F-4D97-AF65-F5344CB8AC3E}">
        <p14:creationId xmlns:p14="http://schemas.microsoft.com/office/powerpoint/2010/main" val="339106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03955C73-5B6B-644C-A5A6-1A018EC8C9FC}"/>
              </a:ext>
            </a:extLst>
          </p:cNvPr>
          <p:cNvSpPr txBox="1"/>
          <p:nvPr/>
        </p:nvSpPr>
        <p:spPr>
          <a:xfrm>
            <a:off x="971601" y="4934974"/>
            <a:ext cx="6744509" cy="579646"/>
          </a:xfrm>
          <a:prstGeom prst="rect">
            <a:avLst/>
          </a:prstGeom>
          <a:noFill/>
        </p:spPr>
        <p:txBody>
          <a:bodyPr wrap="square" rtlCol="0">
            <a:spAutoFit/>
          </a:bodyPr>
          <a:lstStyle/>
          <a:p>
            <a:pPr>
              <a:lnSpc>
                <a:spcPts val="3840"/>
              </a:lnSpc>
              <a:spcBef>
                <a:spcPts val="1800"/>
              </a:spcBef>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动物骨头里的软组织不会存留长时间</a:t>
            </a:r>
            <a:r>
              <a:rPr lang="zh-CN" altLang="en-US" sz="32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grpSp>
        <p:nvGrpSpPr>
          <p:cNvPr id="5" name="组合 4">
            <a:extLst>
              <a:ext uri="{FF2B5EF4-FFF2-40B4-BE49-F238E27FC236}">
                <a16:creationId xmlns:a16="http://schemas.microsoft.com/office/drawing/2014/main" id="{7093E1E8-8BE6-334E-922E-ECF5D334D50D}"/>
              </a:ext>
            </a:extLst>
          </p:cNvPr>
          <p:cNvGrpSpPr/>
          <p:nvPr/>
        </p:nvGrpSpPr>
        <p:grpSpPr>
          <a:xfrm>
            <a:off x="17373" y="1917382"/>
            <a:ext cx="9126627" cy="2475143"/>
            <a:chOff x="17373" y="726409"/>
            <a:chExt cx="10071821" cy="2731480"/>
          </a:xfrm>
        </p:grpSpPr>
        <p:pic>
          <p:nvPicPr>
            <p:cNvPr id="20" name="图片 19">
              <a:extLst>
                <a:ext uri="{FF2B5EF4-FFF2-40B4-BE49-F238E27FC236}">
                  <a16:creationId xmlns:a16="http://schemas.microsoft.com/office/drawing/2014/main" id="{CCE13E75-249B-4C46-9D0D-76C8F9AB25D3}"/>
                </a:ext>
              </a:extLst>
            </p:cNvPr>
            <p:cNvPicPr>
              <a:picLocks noChangeAspect="1"/>
            </p:cNvPicPr>
            <p:nvPr/>
          </p:nvPicPr>
          <p:blipFill rotWithShape="1">
            <a:blip r:embed="rId4"/>
            <a:srcRect r="12082"/>
            <a:stretch/>
          </p:blipFill>
          <p:spPr>
            <a:xfrm>
              <a:off x="3009420" y="740088"/>
              <a:ext cx="3371960" cy="2717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图片 20">
              <a:extLst>
                <a:ext uri="{FF2B5EF4-FFF2-40B4-BE49-F238E27FC236}">
                  <a16:creationId xmlns:a16="http://schemas.microsoft.com/office/drawing/2014/main" id="{2302FBBB-1237-8B44-8F0E-17956C8CEB7B}"/>
                </a:ext>
              </a:extLst>
            </p:cNvPr>
            <p:cNvPicPr>
              <a:picLocks noChangeAspect="1"/>
            </p:cNvPicPr>
            <p:nvPr/>
          </p:nvPicPr>
          <p:blipFill rotWithShape="1">
            <a:blip r:embed="rId5"/>
            <a:srcRect r="13442"/>
            <a:stretch/>
          </p:blipFill>
          <p:spPr>
            <a:xfrm>
              <a:off x="17373" y="740089"/>
              <a:ext cx="2918683" cy="2717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
              <a:extLst>
                <a:ext uri="{FF2B5EF4-FFF2-40B4-BE49-F238E27FC236}">
                  <a16:creationId xmlns:a16="http://schemas.microsoft.com/office/drawing/2014/main" id="{570A16F5-4D96-3C49-9171-05ACB2484472}"/>
                </a:ext>
              </a:extLst>
            </p:cNvPr>
            <p:cNvPicPr>
              <a:picLocks noChangeAspect="1"/>
            </p:cNvPicPr>
            <p:nvPr/>
          </p:nvPicPr>
          <p:blipFill rotWithShape="1">
            <a:blip r:embed="rId6"/>
            <a:srcRect l="17864" r="4093" b="22187"/>
            <a:stretch/>
          </p:blipFill>
          <p:spPr>
            <a:xfrm>
              <a:off x="6454744" y="726409"/>
              <a:ext cx="3634450" cy="2717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500473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20">
            <a:extLst>
              <a:ext uri="{FF2B5EF4-FFF2-40B4-BE49-F238E27FC236}">
                <a16:creationId xmlns:a16="http://schemas.microsoft.com/office/drawing/2014/main" id="{14AB4944-B1B6-3C47-AACE-379BF694FDFC}"/>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2" name="图片 1">
            <a:extLst>
              <a:ext uri="{FF2B5EF4-FFF2-40B4-BE49-F238E27FC236}">
                <a16:creationId xmlns:a16="http://schemas.microsoft.com/office/drawing/2014/main" id="{A490CDEE-2D60-514E-81AF-E3FE64A794B6}"/>
              </a:ext>
            </a:extLst>
          </p:cNvPr>
          <p:cNvPicPr>
            <a:picLocks noChangeAspect="1"/>
          </p:cNvPicPr>
          <p:nvPr/>
        </p:nvPicPr>
        <p:blipFill>
          <a:blip r:embed="rId4"/>
          <a:stretch>
            <a:fillRect/>
          </a:stretch>
        </p:blipFill>
        <p:spPr>
          <a:xfrm>
            <a:off x="5846024" y="3555139"/>
            <a:ext cx="3293373" cy="21955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组合 13">
            <a:extLst>
              <a:ext uri="{FF2B5EF4-FFF2-40B4-BE49-F238E27FC236}">
                <a16:creationId xmlns:a16="http://schemas.microsoft.com/office/drawing/2014/main" id="{68243042-A111-A24D-8828-C84AEAF24DC4}"/>
              </a:ext>
            </a:extLst>
          </p:cNvPr>
          <p:cNvGrpSpPr/>
          <p:nvPr/>
        </p:nvGrpSpPr>
        <p:grpSpPr>
          <a:xfrm>
            <a:off x="17373" y="955568"/>
            <a:ext cx="9126627" cy="2475143"/>
            <a:chOff x="17373" y="726409"/>
            <a:chExt cx="10071821" cy="2731480"/>
          </a:xfrm>
        </p:grpSpPr>
        <p:pic>
          <p:nvPicPr>
            <p:cNvPr id="22" name="图片 21">
              <a:extLst>
                <a:ext uri="{FF2B5EF4-FFF2-40B4-BE49-F238E27FC236}">
                  <a16:creationId xmlns:a16="http://schemas.microsoft.com/office/drawing/2014/main" id="{5722008B-3FA1-ED41-BE99-CD488D761836}"/>
                </a:ext>
              </a:extLst>
            </p:cNvPr>
            <p:cNvPicPr>
              <a:picLocks noChangeAspect="1"/>
            </p:cNvPicPr>
            <p:nvPr/>
          </p:nvPicPr>
          <p:blipFill rotWithShape="1">
            <a:blip r:embed="rId5"/>
            <a:srcRect r="12082"/>
            <a:stretch/>
          </p:blipFill>
          <p:spPr>
            <a:xfrm>
              <a:off x="3009420" y="740088"/>
              <a:ext cx="3371960" cy="2717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a:extLst>
                <a:ext uri="{FF2B5EF4-FFF2-40B4-BE49-F238E27FC236}">
                  <a16:creationId xmlns:a16="http://schemas.microsoft.com/office/drawing/2014/main" id="{16D6A790-FF62-7B49-875C-E338814F5EB0}"/>
                </a:ext>
              </a:extLst>
            </p:cNvPr>
            <p:cNvPicPr>
              <a:picLocks noChangeAspect="1"/>
            </p:cNvPicPr>
            <p:nvPr/>
          </p:nvPicPr>
          <p:blipFill rotWithShape="1">
            <a:blip r:embed="rId6"/>
            <a:srcRect r="13442"/>
            <a:stretch/>
          </p:blipFill>
          <p:spPr>
            <a:xfrm>
              <a:off x="17373" y="740089"/>
              <a:ext cx="2918683" cy="2717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a:extLst>
                <a:ext uri="{FF2B5EF4-FFF2-40B4-BE49-F238E27FC236}">
                  <a16:creationId xmlns:a16="http://schemas.microsoft.com/office/drawing/2014/main" id="{D6C20F64-186E-3747-91B9-076C4B76E0F8}"/>
                </a:ext>
              </a:extLst>
            </p:cNvPr>
            <p:cNvPicPr>
              <a:picLocks noChangeAspect="1"/>
            </p:cNvPicPr>
            <p:nvPr/>
          </p:nvPicPr>
          <p:blipFill rotWithShape="1">
            <a:blip r:embed="rId7"/>
            <a:srcRect l="17864" r="4093" b="22187"/>
            <a:stretch/>
          </p:blipFill>
          <p:spPr>
            <a:xfrm>
              <a:off x="6454744" y="726409"/>
              <a:ext cx="3634450" cy="2717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0" name="文本框 19">
            <a:extLst>
              <a:ext uri="{FF2B5EF4-FFF2-40B4-BE49-F238E27FC236}">
                <a16:creationId xmlns:a16="http://schemas.microsoft.com/office/drawing/2014/main" id="{BE24FB54-9D45-491A-A4DF-184415734662}"/>
              </a:ext>
            </a:extLst>
          </p:cNvPr>
          <p:cNvSpPr txBox="1"/>
          <p:nvPr/>
        </p:nvSpPr>
        <p:spPr>
          <a:xfrm>
            <a:off x="971601" y="4274551"/>
            <a:ext cx="4520812" cy="1297791"/>
          </a:xfrm>
          <a:prstGeom prst="rect">
            <a:avLst/>
          </a:prstGeom>
          <a:noFill/>
        </p:spPr>
        <p:txBody>
          <a:bodyPr wrap="square" rtlCol="0">
            <a:spAutoFit/>
          </a:bodyPr>
          <a:lstStyle/>
          <a:p>
            <a:pPr>
              <a:lnSpc>
                <a:spcPts val="3840"/>
              </a:lnSpc>
              <a:spcBef>
                <a:spcPts val="1800"/>
              </a:spcBef>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在实验室的理想条件下，</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40"/>
              </a:lnSpc>
              <a:spcBef>
                <a:spcPts val="1800"/>
              </a:spcBef>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软组织能存留多久？</a:t>
            </a:r>
            <a:endParaRPr lang="zh-CN" altLang="en-US" sz="4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525234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45724F-A4C3-441A-B251-13AA9C698BF9}"/>
              </a:ext>
            </a:extLst>
          </p:cNvPr>
          <p:cNvSpPr>
            <a:spLocks noGrp="1"/>
          </p:cNvSpPr>
          <p:nvPr>
            <p:ph type="title"/>
          </p:nvPr>
        </p:nvSpPr>
        <p:spPr/>
        <p:txBody>
          <a:bodyPr/>
          <a:lstStyle/>
          <a:p>
            <a:r>
              <a:rPr lang="zh-CN" altLang="en-US" sz="3600" dirty="0">
                <a:solidFill>
                  <a:prstClr val="black"/>
                </a:solidFill>
                <a:latin typeface="Arial" panose="020B0604020202020204" pitchFamily="34" charset="0"/>
                <a:ea typeface="微软雅黑" panose="020B0503020204020204" pitchFamily="34" charset="-122"/>
                <a:cs typeface="Arial" panose="020B0604020202020204" pitchFamily="34" charset="0"/>
              </a:rPr>
              <a:t>在理想条件下，胶原蛋白可以保存多久？</a:t>
            </a:r>
            <a:endParaRPr lang="zh-CN" altLang="en-US" dirty="0"/>
          </a:p>
        </p:txBody>
      </p:sp>
      <p:sp>
        <p:nvSpPr>
          <p:cNvPr id="3" name="矩形 2">
            <a:extLst>
              <a:ext uri="{FF2B5EF4-FFF2-40B4-BE49-F238E27FC236}">
                <a16:creationId xmlns:a16="http://schemas.microsoft.com/office/drawing/2014/main" id="{7162D043-3888-4F17-B19B-4C9D0402E896}"/>
              </a:ext>
            </a:extLst>
          </p:cNvPr>
          <p:cNvSpPr/>
          <p:nvPr/>
        </p:nvSpPr>
        <p:spPr>
          <a:xfrm>
            <a:off x="682325" y="1862971"/>
            <a:ext cx="4269954" cy="4165499"/>
          </a:xfrm>
          <a:prstGeom prst="rect">
            <a:avLst/>
          </a:prstGeom>
        </p:spPr>
        <p:txBody>
          <a:bodyPr wrap="square">
            <a:spAutoFit/>
          </a:bodyPr>
          <a:lstStyle/>
          <a:p>
            <a:pPr>
              <a:lnSpc>
                <a:spcPts val="3860"/>
              </a:lnSpc>
              <a:spcBef>
                <a:spcPts val="1200"/>
              </a:spcBef>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实验室测得的分解速率，胶原蛋白质：</a:t>
            </a:r>
            <a:endPar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ts val="3860"/>
              </a:lnSpc>
              <a:spcBef>
                <a:spcPts val="1200"/>
              </a:spcBef>
              <a:buFont typeface="Arial"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恒温</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20ºC —— </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最多保存</a:t>
            </a:r>
            <a:r>
              <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1.5</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万年</a:t>
            </a:r>
            <a:endPar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ts val="3860"/>
              </a:lnSpc>
              <a:spcBef>
                <a:spcPts val="1200"/>
              </a:spcBef>
              <a:buFont typeface="Arial"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恒温</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0ºC——</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最多保存</a:t>
            </a:r>
            <a:r>
              <a:rPr lang="en-US" altLang="zh-CN"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270</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万年</a:t>
            </a:r>
            <a:endPar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ts val="3860"/>
              </a:lnSpc>
              <a:spcBef>
                <a:spcPts val="1200"/>
              </a:spcBef>
              <a:buFont typeface="Arial" pitchFamily="34" charset="0"/>
              <a:buChar char="•"/>
            </a:pP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直线连接符 20">
            <a:extLst>
              <a:ext uri="{FF2B5EF4-FFF2-40B4-BE49-F238E27FC236}">
                <a16:creationId xmlns:a16="http://schemas.microsoft.com/office/drawing/2014/main" id="{E7283CE0-F834-FE45-A5CF-BE081788ABE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B2C424C-3E24-194B-99F8-A5BA44D6CCD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D7769EE-B365-1A4E-9259-8BAB2C119F3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BE30466A-D6DE-E74D-AEC5-8C0E6B109D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B2B544D3-4066-B24A-82F5-662071ACC89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801CD104-C4FF-AA4F-89AC-267480ABCF9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5" name="Picture 1" descr="G:\永基工作\大叔ppt\图片素材\ajhkgl.jpg">
            <a:extLst>
              <a:ext uri="{FF2B5EF4-FFF2-40B4-BE49-F238E27FC236}">
                <a16:creationId xmlns:a16="http://schemas.microsoft.com/office/drawing/2014/main" id="{D355DF84-A500-4F43-9121-9F5A3F7D8DA8}"/>
              </a:ext>
            </a:extLst>
          </p:cNvPr>
          <p:cNvPicPr>
            <a:picLocks noChangeAspect="1" noChangeArrowheads="1"/>
          </p:cNvPicPr>
          <p:nvPr/>
        </p:nvPicPr>
        <p:blipFill>
          <a:blip r:embed="rId4" cstate="print"/>
          <a:srcRect/>
          <a:stretch>
            <a:fillRect/>
          </a:stretch>
        </p:blipFill>
        <p:spPr bwMode="auto">
          <a:xfrm>
            <a:off x="5180073" y="1472045"/>
            <a:ext cx="3749061" cy="45976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矩形 3">
            <a:extLst>
              <a:ext uri="{FF2B5EF4-FFF2-40B4-BE49-F238E27FC236}">
                <a16:creationId xmlns:a16="http://schemas.microsoft.com/office/drawing/2014/main" id="{08DEDFC0-2F56-EC45-8EE0-7A09FD1021AA}"/>
              </a:ext>
            </a:extLst>
          </p:cNvPr>
          <p:cNvSpPr/>
          <p:nvPr/>
        </p:nvSpPr>
        <p:spPr>
          <a:xfrm>
            <a:off x="971601" y="4667618"/>
            <a:ext cx="1603157" cy="5509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231C223C-CC11-364E-A9FC-70EC63553544}"/>
              </a:ext>
            </a:extLst>
          </p:cNvPr>
          <p:cNvSpPr txBox="1"/>
          <p:nvPr/>
        </p:nvSpPr>
        <p:spPr>
          <a:xfrm>
            <a:off x="2710819" y="4643538"/>
            <a:ext cx="902811" cy="523220"/>
          </a:xfrm>
          <a:prstGeom prst="rect">
            <a:avLst/>
          </a:prstGeom>
          <a:noFill/>
        </p:spPr>
        <p:txBody>
          <a:bodyPr wrap="none" rtlCol="0">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上限</a:t>
            </a:r>
          </a:p>
        </p:txBody>
      </p:sp>
    </p:spTree>
    <p:extLst>
      <p:ext uri="{BB962C8B-B14F-4D97-AF65-F5344CB8AC3E}">
        <p14:creationId xmlns:p14="http://schemas.microsoft.com/office/powerpoint/2010/main" val="151032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4F56EE0-B4AF-9D4B-A790-5A96625C5E3E}"/>
              </a:ext>
            </a:extLst>
          </p:cNvPr>
          <p:cNvGrpSpPr/>
          <p:nvPr/>
        </p:nvGrpSpPr>
        <p:grpSpPr>
          <a:xfrm>
            <a:off x="584522" y="0"/>
            <a:ext cx="7974956" cy="6848061"/>
            <a:chOff x="584522" y="0"/>
            <a:chExt cx="7974956" cy="6848061"/>
          </a:xfrm>
        </p:grpSpPr>
        <p:pic>
          <p:nvPicPr>
            <p:cNvPr id="3" name="Picture 2" descr="查看源图像">
              <a:extLst>
                <a:ext uri="{FF2B5EF4-FFF2-40B4-BE49-F238E27FC236}">
                  <a16:creationId xmlns:a16="http://schemas.microsoft.com/office/drawing/2014/main" id="{F50136AC-3C48-4E49-9764-36A9DDADB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22" y="0"/>
              <a:ext cx="7974956" cy="68480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895DD3A4-2B4E-3641-A55E-CA964AEDA817}"/>
                </a:ext>
              </a:extLst>
            </p:cNvPr>
            <p:cNvSpPr txBox="1"/>
            <p:nvPr/>
          </p:nvSpPr>
          <p:spPr>
            <a:xfrm>
              <a:off x="3431108" y="4909513"/>
              <a:ext cx="2643672" cy="523220"/>
            </a:xfrm>
            <a:prstGeom prst="rect">
              <a:avLst/>
            </a:prstGeom>
            <a:solidFill>
              <a:schemeClr val="bg1"/>
            </a:solidFill>
          </p:spPr>
          <p:txBody>
            <a:bodyPr wrap="none" rtlCol="0">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年龄上限</a:t>
              </a:r>
              <a:r>
                <a:rPr kumimoji="1" lang="en-US" altLang="zh-CN" sz="2800" b="1" dirty="0">
                  <a:solidFill>
                    <a:srgbClr val="FF0000"/>
                  </a:solidFill>
                  <a:latin typeface="Microsoft YaHei" panose="020B0503020204020204" pitchFamily="34" charset="-122"/>
                  <a:ea typeface="Microsoft YaHei" panose="020B0503020204020204" pitchFamily="34" charset="-122"/>
                </a:rPr>
                <a:t>100</a:t>
              </a:r>
              <a:r>
                <a:rPr kumimoji="1" lang="zh-CN" altLang="en-US" sz="2800" b="1" dirty="0">
                  <a:solidFill>
                    <a:srgbClr val="FF0000"/>
                  </a:solidFill>
                  <a:latin typeface="Microsoft YaHei" panose="020B0503020204020204" pitchFamily="34" charset="-122"/>
                  <a:ea typeface="Microsoft YaHei" panose="020B0503020204020204" pitchFamily="34" charset="-122"/>
                </a:rPr>
                <a:t>岁</a:t>
              </a:r>
            </a:p>
          </p:txBody>
        </p:sp>
      </p:grpSp>
      <p:sp>
        <p:nvSpPr>
          <p:cNvPr id="5" name="Oval 7">
            <a:extLst>
              <a:ext uri="{FF2B5EF4-FFF2-40B4-BE49-F238E27FC236}">
                <a16:creationId xmlns:a16="http://schemas.microsoft.com/office/drawing/2014/main" id="{8C71D6EE-ECB8-8045-BC67-C40498133A2D}"/>
              </a:ext>
            </a:extLst>
          </p:cNvPr>
          <p:cNvSpPr>
            <a:spLocks noChangeArrowheads="1"/>
          </p:cNvSpPr>
          <p:nvPr/>
        </p:nvSpPr>
        <p:spPr bwMode="auto">
          <a:xfrm>
            <a:off x="5023977" y="1609155"/>
            <a:ext cx="1137424" cy="1170879"/>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Tree>
    <p:extLst>
      <p:ext uri="{BB962C8B-B14F-4D97-AF65-F5344CB8AC3E}">
        <p14:creationId xmlns:p14="http://schemas.microsoft.com/office/powerpoint/2010/main" val="1706935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45724F-A4C3-441A-B251-13AA9C698BF9}"/>
              </a:ext>
            </a:extLst>
          </p:cNvPr>
          <p:cNvSpPr>
            <a:spLocks noGrp="1"/>
          </p:cNvSpPr>
          <p:nvPr>
            <p:ph type="title"/>
          </p:nvPr>
        </p:nvSpPr>
        <p:spPr/>
        <p:txBody>
          <a:bodyPr/>
          <a:lstStyle/>
          <a:p>
            <a:r>
              <a:rPr lang="zh-CN" altLang="en-US" sz="3600" dirty="0">
                <a:solidFill>
                  <a:prstClr val="black"/>
                </a:solidFill>
                <a:latin typeface="Arial" panose="020B0604020202020204" pitchFamily="34" charset="0"/>
                <a:ea typeface="微软雅黑" panose="020B0503020204020204" pitchFamily="34" charset="-122"/>
                <a:cs typeface="Arial" panose="020B0604020202020204" pitchFamily="34" charset="0"/>
              </a:rPr>
              <a:t>在理想条件下，胶原蛋白可以保存多久？</a:t>
            </a:r>
            <a:endParaRPr lang="zh-CN" altLang="en-US" dirty="0"/>
          </a:p>
        </p:txBody>
      </p:sp>
      <p:sp>
        <p:nvSpPr>
          <p:cNvPr id="6" name="直线连接符 20">
            <a:extLst>
              <a:ext uri="{FF2B5EF4-FFF2-40B4-BE49-F238E27FC236}">
                <a16:creationId xmlns:a16="http://schemas.microsoft.com/office/drawing/2014/main" id="{E7283CE0-F834-FE45-A5CF-BE081788ABE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B2C424C-3E24-194B-99F8-A5BA44D6CCD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D7769EE-B365-1A4E-9259-8BAB2C119F3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BE30466A-D6DE-E74D-AEC5-8C0E6B109D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B2B544D3-4066-B24A-82F5-662071ACC89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801CD104-C4FF-AA4F-89AC-267480ABCF9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5" name="Picture 1" descr="G:\永基工作\大叔ppt\图片素材\ajhkgl.jpg">
            <a:extLst>
              <a:ext uri="{FF2B5EF4-FFF2-40B4-BE49-F238E27FC236}">
                <a16:creationId xmlns:a16="http://schemas.microsoft.com/office/drawing/2014/main" id="{D355DF84-A500-4F43-9121-9F5A3F7D8DA8}"/>
              </a:ext>
            </a:extLst>
          </p:cNvPr>
          <p:cNvPicPr>
            <a:picLocks noChangeAspect="1" noChangeArrowheads="1"/>
          </p:cNvPicPr>
          <p:nvPr/>
        </p:nvPicPr>
        <p:blipFill>
          <a:blip r:embed="rId4" cstate="print"/>
          <a:srcRect/>
          <a:stretch>
            <a:fillRect/>
          </a:stretch>
        </p:blipFill>
        <p:spPr bwMode="auto">
          <a:xfrm>
            <a:off x="5180073" y="1472045"/>
            <a:ext cx="3749061" cy="459761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矩形 13">
            <a:extLst>
              <a:ext uri="{FF2B5EF4-FFF2-40B4-BE49-F238E27FC236}">
                <a16:creationId xmlns:a16="http://schemas.microsoft.com/office/drawing/2014/main" id="{1103530B-F202-A241-A761-874597F987B8}"/>
              </a:ext>
            </a:extLst>
          </p:cNvPr>
          <p:cNvSpPr/>
          <p:nvPr/>
        </p:nvSpPr>
        <p:spPr>
          <a:xfrm>
            <a:off x="682325" y="1862971"/>
            <a:ext cx="4269954" cy="4165499"/>
          </a:xfrm>
          <a:prstGeom prst="rect">
            <a:avLst/>
          </a:prstGeom>
        </p:spPr>
        <p:txBody>
          <a:bodyPr wrap="square">
            <a:spAutoFit/>
          </a:bodyPr>
          <a:lstStyle/>
          <a:p>
            <a:pPr>
              <a:lnSpc>
                <a:spcPts val="3860"/>
              </a:lnSpc>
              <a:spcBef>
                <a:spcPts val="1200"/>
              </a:spcBef>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实验室测得的分解速率，胶原蛋白质：</a:t>
            </a:r>
            <a:endPar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ts val="3860"/>
              </a:lnSpc>
              <a:spcBef>
                <a:spcPts val="1200"/>
              </a:spcBef>
              <a:buFont typeface="Arial"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恒温</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20ºC —— </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最多保存</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一万五千年</a:t>
            </a:r>
            <a:endPar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ts val="3860"/>
              </a:lnSpc>
              <a:spcBef>
                <a:spcPts val="1200"/>
              </a:spcBef>
              <a:buFont typeface="Arial" pitchFamily="34" charset="0"/>
              <a:buChar char="•"/>
            </a:pP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恒温</a:t>
            </a:r>
            <a:r>
              <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rPr>
              <a:t>0ºC——</a:t>
            </a:r>
            <a:r>
              <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rPr>
              <a:t>最多保存</a:t>
            </a:r>
            <a:r>
              <a:rPr lang="zh-CN" altLang="en-US" sz="2800" b="1" dirty="0">
                <a:solidFill>
                  <a:srgbClr val="FF0000"/>
                </a:solidFill>
                <a:latin typeface="Arial" panose="020B0604020202020204" pitchFamily="34" charset="0"/>
                <a:ea typeface="微软雅黑" panose="020B0503020204020204" pitchFamily="34" charset="-122"/>
                <a:cs typeface="Arial" panose="020B0604020202020204" pitchFamily="34" charset="0"/>
              </a:rPr>
              <a:t>两百七十万年</a:t>
            </a:r>
            <a:endParaRPr lang="en-US" altLang="zh-CN"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342900" indent="-342900">
              <a:lnSpc>
                <a:spcPts val="3860"/>
              </a:lnSpc>
              <a:spcBef>
                <a:spcPts val="1200"/>
              </a:spcBef>
              <a:buFont typeface="Arial" pitchFamily="34" charset="0"/>
              <a:buChar char="•"/>
            </a:pPr>
            <a:endParaRPr lang="zh-CN" altLang="en-US" sz="2800" dirty="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矩形 14">
            <a:extLst>
              <a:ext uri="{FF2B5EF4-FFF2-40B4-BE49-F238E27FC236}">
                <a16:creationId xmlns:a16="http://schemas.microsoft.com/office/drawing/2014/main" id="{B335FC36-82CD-1B43-8A81-A05A42B488DF}"/>
              </a:ext>
            </a:extLst>
          </p:cNvPr>
          <p:cNvSpPr/>
          <p:nvPr/>
        </p:nvSpPr>
        <p:spPr>
          <a:xfrm>
            <a:off x="971601" y="4667618"/>
            <a:ext cx="2439814" cy="5509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文本框 15">
            <a:extLst>
              <a:ext uri="{FF2B5EF4-FFF2-40B4-BE49-F238E27FC236}">
                <a16:creationId xmlns:a16="http://schemas.microsoft.com/office/drawing/2014/main" id="{A416409E-2B89-2B45-91F7-96F998F2A2BD}"/>
              </a:ext>
            </a:extLst>
          </p:cNvPr>
          <p:cNvSpPr txBox="1"/>
          <p:nvPr/>
        </p:nvSpPr>
        <p:spPr>
          <a:xfrm>
            <a:off x="3411415" y="4677511"/>
            <a:ext cx="902811" cy="523220"/>
          </a:xfrm>
          <a:prstGeom prst="rect">
            <a:avLst/>
          </a:prstGeom>
          <a:noFill/>
        </p:spPr>
        <p:txBody>
          <a:bodyPr wrap="none" rtlCol="0">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上限</a:t>
            </a:r>
          </a:p>
        </p:txBody>
      </p:sp>
    </p:spTree>
    <p:extLst>
      <p:ext uri="{BB962C8B-B14F-4D97-AF65-F5344CB8AC3E}">
        <p14:creationId xmlns:p14="http://schemas.microsoft.com/office/powerpoint/2010/main" val="2919248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查看源图像">
            <a:extLst>
              <a:ext uri="{FF2B5EF4-FFF2-40B4-BE49-F238E27FC236}">
                <a16:creationId xmlns:a16="http://schemas.microsoft.com/office/drawing/2014/main" id="{30105418-965A-437B-BB8F-8113D08EB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43" y="55495"/>
            <a:ext cx="7932747" cy="6811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B808545-EA8D-4EA4-9A4C-6860D6C53EB1}"/>
              </a:ext>
            </a:extLst>
          </p:cNvPr>
          <p:cNvSpPr>
            <a:spLocks noChangeArrowheads="1"/>
          </p:cNvSpPr>
          <p:nvPr/>
        </p:nvSpPr>
        <p:spPr bwMode="auto">
          <a:xfrm>
            <a:off x="5023977" y="1609155"/>
            <a:ext cx="1137424" cy="1170879"/>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0" name="文本框 9">
            <a:extLst>
              <a:ext uri="{FF2B5EF4-FFF2-40B4-BE49-F238E27FC236}">
                <a16:creationId xmlns:a16="http://schemas.microsoft.com/office/drawing/2014/main" id="{EA689384-53F5-4456-992D-68F7B06F9897}"/>
              </a:ext>
            </a:extLst>
          </p:cNvPr>
          <p:cNvSpPr txBox="1"/>
          <p:nvPr/>
        </p:nvSpPr>
        <p:spPr>
          <a:xfrm>
            <a:off x="590310" y="5259708"/>
            <a:ext cx="7963380" cy="1553182"/>
          </a:xfrm>
          <a:prstGeom prst="rect">
            <a:avLst/>
          </a:prstGeom>
          <a:solidFill>
            <a:schemeClr val="accent6">
              <a:lumMod val="50000"/>
            </a:schemeClr>
          </a:solidFill>
        </p:spPr>
        <p:txBody>
          <a:bodyPr wrap="square">
            <a:spAutoFit/>
          </a:bodyPr>
          <a:lstStyle/>
          <a:p>
            <a:pPr>
              <a:lnSpc>
                <a:spcPts val="3860"/>
              </a:lnSpc>
            </a:pPr>
            <a:r>
              <a:rPr lang="zh-CN"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这些迹象虽然不能让你得出长者的确切年龄，但能</a:t>
            </a:r>
            <a:r>
              <a:rPr lang="zh-CN" altLang="en-US"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让你</a:t>
            </a:r>
            <a:r>
              <a:rPr lang="zh-CN"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设定一个大概的</a:t>
            </a:r>
            <a:r>
              <a:rPr lang="zh-CN" altLang="en-US"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年龄</a:t>
            </a:r>
            <a:r>
              <a:rPr lang="zh-CN"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范围，比如说</a:t>
            </a:r>
            <a:r>
              <a:rPr lang="en-US"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50-70</a:t>
            </a:r>
            <a:r>
              <a:rPr lang="zh-CN"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岁，但肯定没有</a:t>
            </a:r>
            <a:r>
              <a:rPr lang="en-US"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100</a:t>
            </a:r>
            <a:r>
              <a:rPr lang="zh-CN"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岁</a:t>
            </a:r>
            <a:r>
              <a:rPr lang="zh-CN" altLang="en-US"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100</a:t>
            </a:r>
            <a:r>
              <a:rPr lang="zh-CN" altLang="en-US"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岁”就是“上限”</a:t>
            </a:r>
            <a:r>
              <a:rPr lang="zh-CN"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solidFill>
                <a:schemeClr val="bg1"/>
              </a:solidFill>
              <a:latin typeface="Microsoft YaHei" panose="020B0503020204020204" pitchFamily="34" charset="-122"/>
              <a:ea typeface="Microsoft YaHei" panose="020B0503020204020204" pitchFamily="34" charset="-122"/>
            </a:endParaRPr>
          </a:p>
        </p:txBody>
      </p:sp>
      <p:sp>
        <p:nvSpPr>
          <p:cNvPr id="5" name="Rectangle 2">
            <a:extLst>
              <a:ext uri="{FF2B5EF4-FFF2-40B4-BE49-F238E27FC236}">
                <a16:creationId xmlns:a16="http://schemas.microsoft.com/office/drawing/2014/main" id="{5D0A47CA-E71D-4C2E-8699-379576244D9C}"/>
              </a:ext>
            </a:extLst>
          </p:cNvPr>
          <p:cNvSpPr/>
          <p:nvPr/>
        </p:nvSpPr>
        <p:spPr>
          <a:xfrm>
            <a:off x="847024" y="207290"/>
            <a:ext cx="2897203" cy="593945"/>
          </a:xfrm>
          <a:prstGeom prst="rect">
            <a:avLst/>
          </a:prstGeom>
        </p:spPr>
        <p:txBody>
          <a:bodyPr wrap="square">
            <a:spAutoFit/>
          </a:bodyPr>
          <a:lstStyle/>
          <a:p>
            <a:pPr>
              <a:lnSpc>
                <a:spcPts val="4200"/>
              </a:lnSpc>
              <a:spcBef>
                <a:spcPts val="1200"/>
              </a:spcBef>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谁的年龄最大？</a:t>
            </a:r>
          </a:p>
        </p:txBody>
      </p:sp>
    </p:spTree>
    <p:extLst>
      <p:ext uri="{BB962C8B-B14F-4D97-AF65-F5344CB8AC3E}">
        <p14:creationId xmlns:p14="http://schemas.microsoft.com/office/powerpoint/2010/main" val="301755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57488" y="1729623"/>
            <a:ext cx="5786446" cy="3108543"/>
          </a:xfrm>
          <a:prstGeom prst="rect">
            <a:avLst/>
          </a:prstGeom>
        </p:spPr>
        <p:txBody>
          <a:bodyPr wrap="square">
            <a:spAutoFit/>
          </a:bodyPr>
          <a:lstStyle/>
          <a:p>
            <a:pPr eaLnBrk="0" hangingPunct="0"/>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主流、年老地球论科学家说，骨头中的</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DNA</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完全分解（即没有剩下任何聚合件）的预估时间：</a:t>
            </a:r>
            <a:endParaRPr lang="en-AU" altLang="en-US" sz="2800" dirty="0">
              <a:latin typeface="Microsoft YaHei" panose="020B0503020204020204" pitchFamily="34" charset="-122"/>
              <a:ea typeface="Microsoft YaHei" panose="020B0503020204020204" pitchFamily="34" charset="-122"/>
              <a:cs typeface="Arial" panose="020B0604020202020204" pitchFamily="34" charset="0"/>
            </a:endParaRPr>
          </a:p>
          <a:p>
            <a:pPr eaLnBrk="0" hangingPunct="0">
              <a:buFont typeface="Arial" pitchFamily="34" charset="0"/>
              <a:buChar char="•"/>
            </a:pPr>
            <a:r>
              <a:rPr lang="en-AU" altLang="en-US" sz="2800" dirty="0">
                <a:latin typeface="Microsoft YaHei" panose="020B0503020204020204" pitchFamily="34" charset="-122"/>
                <a:ea typeface="Microsoft YaHei" panose="020B0503020204020204" pitchFamily="34" charset="-122"/>
                <a:cs typeface="Arial" panose="020B0604020202020204" pitchFamily="34" charset="0"/>
              </a:rPr>
              <a:t> 25°C</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2.2</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万年 </a:t>
            </a:r>
            <a:endParaRPr lang="en-AU" altLang="en-US" sz="2800" dirty="0">
              <a:latin typeface="Microsoft YaHei" panose="020B0503020204020204" pitchFamily="34" charset="-122"/>
              <a:ea typeface="Microsoft YaHei" panose="020B0503020204020204" pitchFamily="34" charset="-122"/>
              <a:cs typeface="Arial" panose="020B0604020202020204" pitchFamily="34" charset="0"/>
            </a:endParaRPr>
          </a:p>
          <a:p>
            <a:pPr eaLnBrk="0" hangingPunct="0">
              <a:buFont typeface="Arial" pitchFamily="34" charset="0"/>
              <a:buChar char="•"/>
            </a:pPr>
            <a:r>
              <a:rPr lang="en-AU" altLang="en-US" sz="2800" dirty="0">
                <a:latin typeface="Microsoft YaHei" panose="020B0503020204020204" pitchFamily="34" charset="-122"/>
                <a:ea typeface="Microsoft YaHei" panose="020B0503020204020204" pitchFamily="34" charset="-122"/>
                <a:cs typeface="Arial" panose="020B0604020202020204" pitchFamily="34" charset="0"/>
              </a:rPr>
              <a:t> 15°C</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13.1</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万年</a:t>
            </a:r>
            <a:endParaRPr lang="en-AU" altLang="en-US" sz="2800" dirty="0">
              <a:latin typeface="Microsoft YaHei" panose="020B0503020204020204" pitchFamily="34" charset="-122"/>
              <a:ea typeface="Microsoft YaHei" panose="020B0503020204020204" pitchFamily="34" charset="-122"/>
              <a:cs typeface="Arial" panose="020B0604020202020204" pitchFamily="34" charset="0"/>
            </a:endParaRPr>
          </a:p>
          <a:p>
            <a:pPr eaLnBrk="0" hangingPunct="0">
              <a:buFont typeface="Arial" pitchFamily="34" charset="0"/>
              <a:buChar char="•"/>
            </a:pPr>
            <a:r>
              <a:rPr lang="en-AU" altLang="en-US" sz="2800" dirty="0">
                <a:latin typeface="Microsoft YaHei" panose="020B0503020204020204" pitchFamily="34" charset="-122"/>
                <a:ea typeface="Microsoft YaHei" panose="020B0503020204020204" pitchFamily="34" charset="-122"/>
                <a:cs typeface="Arial" panose="020B0604020202020204" pitchFamily="34" charset="0"/>
              </a:rPr>
              <a:t>   5°C</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88.2</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万年</a:t>
            </a:r>
            <a:endParaRPr lang="en-AU" altLang="en-US" sz="2800" dirty="0">
              <a:latin typeface="Microsoft YaHei" panose="020B0503020204020204" pitchFamily="34" charset="-122"/>
              <a:ea typeface="Microsoft YaHei" panose="020B0503020204020204" pitchFamily="34" charset="-122"/>
              <a:cs typeface="Arial" panose="020B0604020202020204" pitchFamily="34" charset="0"/>
            </a:endParaRPr>
          </a:p>
          <a:p>
            <a:pPr eaLnBrk="0" hangingPunct="0">
              <a:buFont typeface="Arial" pitchFamily="34" charset="0"/>
              <a:buChar char="•"/>
            </a:pPr>
            <a:r>
              <a:rPr lang="en-AU" altLang="en-US" sz="2800" dirty="0">
                <a:latin typeface="Microsoft YaHei" panose="020B0503020204020204" pitchFamily="34" charset="-122"/>
                <a:ea typeface="Microsoft YaHei" panose="020B0503020204020204" pitchFamily="34" charset="-122"/>
                <a:cs typeface="Arial" panose="020B0604020202020204" pitchFamily="34" charset="0"/>
              </a:rPr>
              <a:t>  -5°C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 </a:t>
            </a:r>
            <a:r>
              <a:rPr lang="en-AU" altLang="en-US" sz="2800" dirty="0">
                <a:latin typeface="Microsoft YaHei" panose="020B0503020204020204" pitchFamily="34" charset="-122"/>
                <a:ea typeface="Microsoft YaHei" panose="020B0503020204020204" pitchFamily="34" charset="-122"/>
                <a:cs typeface="Arial" panose="020B0604020202020204" pitchFamily="34" charset="0"/>
              </a:rPr>
              <a:t>680</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.0</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万年</a:t>
            </a:r>
          </a:p>
        </p:txBody>
      </p:sp>
      <p:pic>
        <p:nvPicPr>
          <p:cNvPr id="7" name="Picture 6" descr="DNA_orbit_animated.gif"/>
          <p:cNvPicPr>
            <a:picLocks noChangeAspect="1"/>
          </p:cNvPicPr>
          <p:nvPr/>
        </p:nvPicPr>
        <p:blipFill>
          <a:blip r:embed="rId3" cstate="print"/>
          <a:srcRect/>
          <a:stretch>
            <a:fillRect/>
          </a:stretch>
        </p:blipFill>
        <p:spPr bwMode="auto">
          <a:xfrm>
            <a:off x="386922" y="1659284"/>
            <a:ext cx="2309256" cy="3798327"/>
          </a:xfrm>
          <a:prstGeom prst="rect">
            <a:avLst/>
          </a:prstGeom>
          <a:noFill/>
          <a:ln w="9525">
            <a:noFill/>
            <a:miter lim="800000"/>
            <a:headEnd/>
            <a:tailEnd/>
          </a:ln>
        </p:spPr>
      </p:pic>
      <p:sp>
        <p:nvSpPr>
          <p:cNvPr id="8" name="TextBox 7"/>
          <p:cNvSpPr txBox="1"/>
          <p:nvPr/>
        </p:nvSpPr>
        <p:spPr>
          <a:xfrm>
            <a:off x="727340" y="5561599"/>
            <a:ext cx="7916594" cy="646331"/>
          </a:xfrm>
          <a:prstGeom prst="rect">
            <a:avLst/>
          </a:prstGeom>
          <a:noFill/>
        </p:spPr>
        <p:txBody>
          <a:bodyPr wrap="square" rtlCol="0">
            <a:spAutoFit/>
          </a:bodyPr>
          <a:lstStyle/>
          <a:p>
            <a:pPr eaLnBrk="0" hangingPunct="0"/>
            <a:r>
              <a:rPr lang="en-AU" dirty="0" err="1">
                <a:latin typeface="Calibri"/>
              </a:rPr>
              <a:t>Allentoft</a:t>
            </a:r>
            <a:r>
              <a:rPr lang="en-AU" dirty="0">
                <a:latin typeface="Calibri"/>
              </a:rPr>
              <a:t>, M.E. </a:t>
            </a:r>
            <a:r>
              <a:rPr lang="en-AU" i="1" dirty="0">
                <a:latin typeface="Calibri"/>
              </a:rPr>
              <a:t>et al.</a:t>
            </a:r>
            <a:r>
              <a:rPr lang="en-AU" dirty="0">
                <a:latin typeface="Calibri"/>
              </a:rPr>
              <a:t>, The half-life of DNA in bone: measuring decay kinetics in 158 dated fossils, </a:t>
            </a:r>
            <a:r>
              <a:rPr lang="en-AU" i="1" dirty="0">
                <a:latin typeface="Calibri"/>
              </a:rPr>
              <a:t>Proc. Royal Society B</a:t>
            </a:r>
            <a:r>
              <a:rPr lang="en-AU" dirty="0">
                <a:latin typeface="Calibri"/>
              </a:rPr>
              <a:t> </a:t>
            </a:r>
            <a:r>
              <a:rPr lang="en-AU" b="1" dirty="0">
                <a:latin typeface="Calibri"/>
              </a:rPr>
              <a:t>279</a:t>
            </a:r>
            <a:r>
              <a:rPr lang="en-AU" dirty="0">
                <a:latin typeface="Calibri"/>
              </a:rPr>
              <a:t>(1748):4724-4733,7 Dec. 2012</a:t>
            </a:r>
          </a:p>
        </p:txBody>
      </p:sp>
      <p:sp>
        <p:nvSpPr>
          <p:cNvPr id="10" name="矩形 2"/>
          <p:cNvSpPr/>
          <p:nvPr/>
        </p:nvSpPr>
        <p:spPr>
          <a:xfrm>
            <a:off x="2732019" y="4942154"/>
            <a:ext cx="6328262" cy="523220"/>
          </a:xfrm>
          <a:prstGeom prst="rect">
            <a:avLst/>
          </a:prstGeom>
        </p:spPr>
        <p:txBody>
          <a:bodyPr wrap="square">
            <a:spAutoFit/>
          </a:bodyPr>
          <a:lstStyle/>
          <a:p>
            <a:pPr eaLnBrk="0" hangingPunct="0"/>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但是恐龙生活在气候温暖的地区</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a:t>
            </a:r>
            <a:endParaRPr lang="zh-CN" altLang="en-US" sz="2800" dirty="0">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9" name="标题 8">
            <a:extLst>
              <a:ext uri="{FF2B5EF4-FFF2-40B4-BE49-F238E27FC236}">
                <a16:creationId xmlns:a16="http://schemas.microsoft.com/office/drawing/2014/main" id="{CE3FA681-8323-8641-B367-BBC165646ACA}"/>
              </a:ext>
            </a:extLst>
          </p:cNvPr>
          <p:cNvSpPr>
            <a:spLocks noGrp="1"/>
          </p:cNvSpPr>
          <p:nvPr>
            <p:ph type="title"/>
          </p:nvPr>
        </p:nvSpPr>
        <p:spPr/>
        <p:txBody>
          <a:bodyPr/>
          <a:lstStyle/>
          <a:p>
            <a:r>
              <a:rPr lang="en" altLang="zh-CN" dirty="0"/>
              <a:t>DNA </a:t>
            </a:r>
            <a:r>
              <a:rPr lang="zh-CN" altLang="en-US" dirty="0"/>
              <a:t>能存留多久？</a:t>
            </a:r>
          </a:p>
        </p:txBody>
      </p:sp>
      <p:sp>
        <p:nvSpPr>
          <p:cNvPr id="12" name="直线连接符 20">
            <a:extLst>
              <a:ext uri="{FF2B5EF4-FFF2-40B4-BE49-F238E27FC236}">
                <a16:creationId xmlns:a16="http://schemas.microsoft.com/office/drawing/2014/main" id="{9A6AC821-0422-4B43-B996-A43294E64770}"/>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3" name="直线连接符 21">
            <a:extLst>
              <a:ext uri="{FF2B5EF4-FFF2-40B4-BE49-F238E27FC236}">
                <a16:creationId xmlns:a16="http://schemas.microsoft.com/office/drawing/2014/main" id="{79B63447-77A5-5E4D-869B-06E9FB9F126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22">
            <a:extLst>
              <a:ext uri="{FF2B5EF4-FFF2-40B4-BE49-F238E27FC236}">
                <a16:creationId xmlns:a16="http://schemas.microsoft.com/office/drawing/2014/main" id="{C584F339-4661-BF4A-92A5-40D9DC27BE7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5" name="直线连接符 23">
            <a:extLst>
              <a:ext uri="{FF2B5EF4-FFF2-40B4-BE49-F238E27FC236}">
                <a16:creationId xmlns:a16="http://schemas.microsoft.com/office/drawing/2014/main" id="{D8BE5162-FF5C-2A48-B7DF-D34AEB27FF7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6" name="图片 24" descr="图片 24">
            <a:extLst>
              <a:ext uri="{FF2B5EF4-FFF2-40B4-BE49-F238E27FC236}">
                <a16:creationId xmlns:a16="http://schemas.microsoft.com/office/drawing/2014/main" id="{85ED2742-9F73-B44A-8770-1692A6719ADA}"/>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7" name="图片 25" descr="图片 25">
            <a:extLst>
              <a:ext uri="{FF2B5EF4-FFF2-40B4-BE49-F238E27FC236}">
                <a16:creationId xmlns:a16="http://schemas.microsoft.com/office/drawing/2014/main" id="{DB5A3DD1-67AC-584A-A493-856E28D08FB4}"/>
              </a:ext>
            </a:extLst>
          </p:cNvPr>
          <p:cNvPicPr>
            <a:picLocks noChangeAspect="1"/>
          </p:cNvPicPr>
          <p:nvPr/>
        </p:nvPicPr>
        <p:blipFill>
          <a:blip r:embed="rId4"/>
          <a:stretch>
            <a:fillRect/>
          </a:stretch>
        </p:blipFill>
        <p:spPr>
          <a:xfrm rot="10800000">
            <a:off x="222738" y="1344768"/>
            <a:ext cx="921637" cy="565092"/>
          </a:xfrm>
          <a:prstGeom prst="rect">
            <a:avLst/>
          </a:prstGeom>
          <a:ln w="12700">
            <a:miter lim="400000"/>
          </a:ln>
        </p:spPr>
      </p:pic>
      <p:sp>
        <p:nvSpPr>
          <p:cNvPr id="18" name="矩形 17">
            <a:extLst>
              <a:ext uri="{FF2B5EF4-FFF2-40B4-BE49-F238E27FC236}">
                <a16:creationId xmlns:a16="http://schemas.microsoft.com/office/drawing/2014/main" id="{F31A6A6A-DBBC-AB4D-9D8B-10A84518BFFA}"/>
              </a:ext>
            </a:extLst>
          </p:cNvPr>
          <p:cNvSpPr/>
          <p:nvPr/>
        </p:nvSpPr>
        <p:spPr>
          <a:xfrm>
            <a:off x="3288851" y="3904945"/>
            <a:ext cx="2696523" cy="432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a:extLst>
              <a:ext uri="{FF2B5EF4-FFF2-40B4-BE49-F238E27FC236}">
                <a16:creationId xmlns:a16="http://schemas.microsoft.com/office/drawing/2014/main" id="{590390AE-C278-344E-8EDF-B64D2876A9CD}"/>
              </a:ext>
            </a:extLst>
          </p:cNvPr>
          <p:cNvSpPr txBox="1"/>
          <p:nvPr/>
        </p:nvSpPr>
        <p:spPr>
          <a:xfrm>
            <a:off x="5985374" y="3845225"/>
            <a:ext cx="2643672" cy="523220"/>
          </a:xfrm>
          <a:prstGeom prst="rect">
            <a:avLst/>
          </a:prstGeom>
          <a:noFill/>
        </p:spPr>
        <p:txBody>
          <a:bodyPr wrap="none" rtlCol="0">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上限：</a:t>
            </a:r>
            <a:r>
              <a:rPr kumimoji="1" lang="en-US" altLang="zh-CN" sz="2800" b="1" dirty="0">
                <a:solidFill>
                  <a:srgbClr val="FF0000"/>
                </a:solidFill>
                <a:latin typeface="Microsoft YaHei" panose="020B0503020204020204" pitchFamily="34" charset="-122"/>
                <a:ea typeface="Microsoft YaHei" panose="020B0503020204020204" pitchFamily="34" charset="-122"/>
              </a:rPr>
              <a:t>100</a:t>
            </a:r>
            <a:r>
              <a:rPr kumimoji="1" lang="zh-CN" altLang="en-US" sz="2800" b="1" dirty="0">
                <a:solidFill>
                  <a:srgbClr val="FF0000"/>
                </a:solidFill>
                <a:latin typeface="Microsoft YaHei" panose="020B0503020204020204" pitchFamily="34" charset="-122"/>
                <a:ea typeface="Microsoft YaHei" panose="020B0503020204020204" pitchFamily="34" charset="-122"/>
              </a:rPr>
              <a:t>万年</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直线连接符 20">
            <a:extLst>
              <a:ext uri="{FF2B5EF4-FFF2-40B4-BE49-F238E27FC236}">
                <a16:creationId xmlns:a16="http://schemas.microsoft.com/office/drawing/2014/main" id="{274C68E5-ECE7-CC4B-B046-9A412DB60CB7}"/>
              </a:ext>
            </a:extLst>
          </p:cNvPr>
          <p:cNvSpPr/>
          <p:nvPr/>
        </p:nvSpPr>
        <p:spPr>
          <a:xfrm flipH="1">
            <a:off x="454531" y="1990721"/>
            <a:ext cx="0" cy="439244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1">
            <a:extLst>
              <a:ext uri="{FF2B5EF4-FFF2-40B4-BE49-F238E27FC236}">
                <a16:creationId xmlns:a16="http://schemas.microsoft.com/office/drawing/2014/main" id="{62C28B74-405E-5D45-94F4-7ACE5228A6F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2">
            <a:extLst>
              <a:ext uri="{FF2B5EF4-FFF2-40B4-BE49-F238E27FC236}">
                <a16:creationId xmlns:a16="http://schemas.microsoft.com/office/drawing/2014/main" id="{5C71C935-F92C-834E-B70C-164BF7E68E83}"/>
              </a:ext>
            </a:extLst>
          </p:cNvPr>
          <p:cNvSpPr/>
          <p:nvPr/>
        </p:nvSpPr>
        <p:spPr>
          <a:xfrm flipH="1" flipV="1">
            <a:off x="971601" y="1990722"/>
            <a:ext cx="7742668" cy="1"/>
          </a:xfrm>
          <a:prstGeom prst="line">
            <a:avLst/>
          </a:prstGeom>
          <a:ln w="12700">
            <a:solidFill>
              <a:srgbClr val="77933C"/>
            </a:solidFill>
            <a:prstDash val="sysDash"/>
          </a:ln>
        </p:spPr>
        <p:txBody>
          <a:bodyPr lIns="45719" rIns="45719"/>
          <a:lstStyle/>
          <a:p>
            <a:endParaRPr/>
          </a:p>
        </p:txBody>
      </p:sp>
      <p:sp>
        <p:nvSpPr>
          <p:cNvPr id="24" name="直线连接符 23">
            <a:extLst>
              <a:ext uri="{FF2B5EF4-FFF2-40B4-BE49-F238E27FC236}">
                <a16:creationId xmlns:a16="http://schemas.microsoft.com/office/drawing/2014/main" id="{E528EBEB-370E-1F44-99B7-B4ADED96E87D}"/>
              </a:ext>
            </a:extLst>
          </p:cNvPr>
          <p:cNvSpPr/>
          <p:nvPr/>
        </p:nvSpPr>
        <p:spPr>
          <a:xfrm flipH="1">
            <a:off x="8714268" y="1990720"/>
            <a:ext cx="0" cy="4254159"/>
          </a:xfrm>
          <a:prstGeom prst="line">
            <a:avLst/>
          </a:prstGeom>
          <a:ln w="12700">
            <a:solidFill>
              <a:srgbClr val="77933C"/>
            </a:solidFill>
            <a:prstDash val="sysDash"/>
          </a:ln>
        </p:spPr>
        <p:txBody>
          <a:bodyPr lIns="45719" rIns="45719"/>
          <a:lstStyle/>
          <a:p>
            <a:endParaRPr/>
          </a:p>
        </p:txBody>
      </p:sp>
      <p:pic>
        <p:nvPicPr>
          <p:cNvPr id="25" name="图片 24" descr="图片 24">
            <a:extLst>
              <a:ext uri="{FF2B5EF4-FFF2-40B4-BE49-F238E27FC236}">
                <a16:creationId xmlns:a16="http://schemas.microsoft.com/office/drawing/2014/main" id="{671592A3-C3A2-6A43-AF2D-E496D7BF435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6" name="图片 25" descr="图片 25">
            <a:extLst>
              <a:ext uri="{FF2B5EF4-FFF2-40B4-BE49-F238E27FC236}">
                <a16:creationId xmlns:a16="http://schemas.microsoft.com/office/drawing/2014/main" id="{B81020F9-5F56-1B43-87BD-B3411931DA78}"/>
              </a:ext>
            </a:extLst>
          </p:cNvPr>
          <p:cNvPicPr>
            <a:picLocks noChangeAspect="1"/>
          </p:cNvPicPr>
          <p:nvPr/>
        </p:nvPicPr>
        <p:blipFill>
          <a:blip r:embed="rId3"/>
          <a:stretch>
            <a:fillRect/>
          </a:stretch>
        </p:blipFill>
        <p:spPr>
          <a:xfrm rot="10800000">
            <a:off x="222738" y="1731621"/>
            <a:ext cx="921637" cy="565092"/>
          </a:xfrm>
          <a:prstGeom prst="rect">
            <a:avLst/>
          </a:prstGeom>
          <a:ln w="12700">
            <a:miter lim="400000"/>
          </a:ln>
        </p:spPr>
      </p:pic>
      <p:sp>
        <p:nvSpPr>
          <p:cNvPr id="8" name="Rectangle 2">
            <a:extLst>
              <a:ext uri="{FF2B5EF4-FFF2-40B4-BE49-F238E27FC236}">
                <a16:creationId xmlns:a16="http://schemas.microsoft.com/office/drawing/2014/main" id="{D5F78FCC-9885-4E71-B714-66AE390B8EAD}"/>
              </a:ext>
            </a:extLst>
          </p:cNvPr>
          <p:cNvSpPr/>
          <p:nvPr/>
        </p:nvSpPr>
        <p:spPr>
          <a:xfrm>
            <a:off x="4269148" y="5361620"/>
            <a:ext cx="4255575" cy="963212"/>
          </a:xfrm>
          <a:prstGeom prst="rect">
            <a:avLst/>
          </a:prstGeom>
          <a:noFill/>
        </p:spPr>
        <p:txBody>
          <a:bodyPr wrap="square" anchor="t">
            <a:spAutoFit/>
          </a:bodyPr>
          <a:lstStyle/>
          <a:p>
            <a:pPr algn="ctr">
              <a:lnSpc>
                <a:spcPts val="34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34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年龄上限：</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&lt;100</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万</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年</a:t>
            </a: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9" name="图片 8">
            <a:extLst>
              <a:ext uri="{FF2B5EF4-FFF2-40B4-BE49-F238E27FC236}">
                <a16:creationId xmlns:a16="http://schemas.microsoft.com/office/drawing/2014/main" id="{CA79D70E-CE20-4B34-8121-B37BE6BF24F6}"/>
              </a:ext>
            </a:extLst>
          </p:cNvPr>
          <p:cNvPicPr>
            <a:picLocks noChangeAspect="1"/>
          </p:cNvPicPr>
          <p:nvPr/>
        </p:nvPicPr>
        <p:blipFill>
          <a:blip r:embed="rId4"/>
          <a:stretch>
            <a:fillRect/>
          </a:stretch>
        </p:blipFill>
        <p:spPr>
          <a:xfrm>
            <a:off x="5490406" y="3927777"/>
            <a:ext cx="1531635" cy="1406284"/>
          </a:xfrm>
          <a:prstGeom prst="rect">
            <a:avLst/>
          </a:prstGeom>
        </p:spPr>
      </p:pic>
      <p:pic>
        <p:nvPicPr>
          <p:cNvPr id="10" name="图片 9">
            <a:extLst>
              <a:ext uri="{FF2B5EF4-FFF2-40B4-BE49-F238E27FC236}">
                <a16:creationId xmlns:a16="http://schemas.microsoft.com/office/drawing/2014/main" id="{102C78FE-6CEE-4874-BE3C-08A4DD594724}"/>
              </a:ext>
            </a:extLst>
          </p:cNvPr>
          <p:cNvPicPr>
            <a:picLocks noChangeAspect="1"/>
          </p:cNvPicPr>
          <p:nvPr/>
        </p:nvPicPr>
        <p:blipFill>
          <a:blip r:embed="rId5"/>
          <a:stretch>
            <a:fillRect/>
          </a:stretch>
        </p:blipFill>
        <p:spPr>
          <a:xfrm>
            <a:off x="1857999" y="3840465"/>
            <a:ext cx="1273452" cy="1509950"/>
          </a:xfrm>
          <a:prstGeom prst="rect">
            <a:avLst/>
          </a:prstGeom>
        </p:spPr>
      </p:pic>
      <p:sp>
        <p:nvSpPr>
          <p:cNvPr id="11" name="Rectangle 2">
            <a:extLst>
              <a:ext uri="{FF2B5EF4-FFF2-40B4-BE49-F238E27FC236}">
                <a16:creationId xmlns:a16="http://schemas.microsoft.com/office/drawing/2014/main" id="{CAF428CB-A5AB-4604-80D5-6DCF68197055}"/>
              </a:ext>
            </a:extLst>
          </p:cNvPr>
          <p:cNvSpPr/>
          <p:nvPr/>
        </p:nvSpPr>
        <p:spPr>
          <a:xfrm>
            <a:off x="531509" y="5361620"/>
            <a:ext cx="3926433" cy="963212"/>
          </a:xfrm>
          <a:prstGeom prst="rect">
            <a:avLst/>
          </a:prstGeom>
          <a:noFill/>
        </p:spPr>
        <p:txBody>
          <a:bodyPr wrap="square" anchor="t">
            <a:spAutoFit/>
          </a:bodyPr>
          <a:lstStyle/>
          <a:p>
            <a:pPr algn="ctr">
              <a:lnSpc>
                <a:spcPts val="34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年老地球</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3460"/>
              </a:lnSpc>
            </a:pP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年龄</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下</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限</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6500</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万</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年</a:t>
            </a: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14" name="图片 13">
            <a:extLst>
              <a:ext uri="{FF2B5EF4-FFF2-40B4-BE49-F238E27FC236}">
                <a16:creationId xmlns:a16="http://schemas.microsoft.com/office/drawing/2014/main" id="{9BB58C3C-73DA-44EE-9AC5-EF6468031189}"/>
              </a:ext>
            </a:extLst>
          </p:cNvPr>
          <p:cNvPicPr>
            <a:picLocks noChangeAspect="1"/>
          </p:cNvPicPr>
          <p:nvPr/>
        </p:nvPicPr>
        <p:blipFill>
          <a:blip r:embed="rId6"/>
          <a:stretch>
            <a:fillRect/>
          </a:stretch>
        </p:blipFill>
        <p:spPr>
          <a:xfrm>
            <a:off x="7305035" y="5136682"/>
            <a:ext cx="624989" cy="651870"/>
          </a:xfrm>
          <a:prstGeom prst="rect">
            <a:avLst/>
          </a:prstGeom>
        </p:spPr>
      </p:pic>
      <p:pic>
        <p:nvPicPr>
          <p:cNvPr id="15" name="图片 14">
            <a:extLst>
              <a:ext uri="{FF2B5EF4-FFF2-40B4-BE49-F238E27FC236}">
                <a16:creationId xmlns:a16="http://schemas.microsoft.com/office/drawing/2014/main" id="{C582C56F-4481-489A-8739-D3FD5D870E90}"/>
              </a:ext>
            </a:extLst>
          </p:cNvPr>
          <p:cNvPicPr>
            <a:picLocks noChangeAspect="1"/>
          </p:cNvPicPr>
          <p:nvPr/>
        </p:nvPicPr>
        <p:blipFill rotWithShape="1">
          <a:blip r:embed="rId7"/>
          <a:srcRect l="7030" r="6906"/>
          <a:stretch/>
        </p:blipFill>
        <p:spPr>
          <a:xfrm>
            <a:off x="532301" y="2304522"/>
            <a:ext cx="2849702" cy="1406284"/>
          </a:xfrm>
          <a:prstGeom prst="rect">
            <a:avLst/>
          </a:prstGeom>
          <a:ln w="38100">
            <a:solidFill>
              <a:schemeClr val="tx1"/>
            </a:solidFill>
          </a:ln>
          <a:effectLst/>
        </p:spPr>
      </p:pic>
      <p:grpSp>
        <p:nvGrpSpPr>
          <p:cNvPr id="17" name="组合 16">
            <a:extLst>
              <a:ext uri="{FF2B5EF4-FFF2-40B4-BE49-F238E27FC236}">
                <a16:creationId xmlns:a16="http://schemas.microsoft.com/office/drawing/2014/main" id="{5A6AAF98-87C4-4BFF-B5C1-D95D0C0FF286}"/>
              </a:ext>
            </a:extLst>
          </p:cNvPr>
          <p:cNvGrpSpPr/>
          <p:nvPr/>
        </p:nvGrpSpPr>
        <p:grpSpPr>
          <a:xfrm>
            <a:off x="3475722" y="2267088"/>
            <a:ext cx="5213747" cy="1491615"/>
            <a:chOff x="5282681" y="3304038"/>
            <a:chExt cx="4087251" cy="1459190"/>
          </a:xfrm>
        </p:grpSpPr>
        <p:pic>
          <p:nvPicPr>
            <p:cNvPr id="18" name="Picture 1" descr="Dino microscopic structures looks like red blood cells cd be squeezed out 65myr schwietzer">
              <a:extLst>
                <a:ext uri="{FF2B5EF4-FFF2-40B4-BE49-F238E27FC236}">
                  <a16:creationId xmlns:a16="http://schemas.microsoft.com/office/drawing/2014/main" id="{43D5BFE1-03D8-4183-B8DF-5C9A1A7F4BB4}"/>
                </a:ext>
              </a:extLst>
            </p:cNvPr>
            <p:cNvPicPr>
              <a:picLocks noChangeAspect="1" noChangeArrowheads="1"/>
            </p:cNvPicPr>
            <p:nvPr/>
          </p:nvPicPr>
          <p:blipFill>
            <a:blip r:embed="rId8" cstate="print"/>
            <a:srcRect/>
            <a:stretch>
              <a:fillRect/>
            </a:stretch>
          </p:blipFill>
          <p:spPr bwMode="auto">
            <a:xfrm>
              <a:off x="5282681" y="3304038"/>
              <a:ext cx="4087251" cy="1459190"/>
            </a:xfrm>
            <a:prstGeom prst="rect">
              <a:avLst/>
            </a:prstGeom>
            <a:noFill/>
            <a:ln w="9525">
              <a:noFill/>
              <a:miter lim="800000"/>
              <a:headEnd/>
              <a:tailEnd/>
            </a:ln>
          </p:spPr>
        </p:pic>
        <p:sp>
          <p:nvSpPr>
            <p:cNvPr id="19" name="矩形 18">
              <a:extLst>
                <a:ext uri="{FF2B5EF4-FFF2-40B4-BE49-F238E27FC236}">
                  <a16:creationId xmlns:a16="http://schemas.microsoft.com/office/drawing/2014/main" id="{3A56336A-1E5F-4AB5-81D1-50D9362B53DC}"/>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20" name="标题 19">
            <a:extLst>
              <a:ext uri="{FF2B5EF4-FFF2-40B4-BE49-F238E27FC236}">
                <a16:creationId xmlns:a16="http://schemas.microsoft.com/office/drawing/2014/main" id="{77A0A49F-B93B-8D4D-A41F-145ADCBC0AAF}"/>
              </a:ext>
            </a:extLst>
          </p:cNvPr>
          <p:cNvSpPr>
            <a:spLocks noGrp="1"/>
          </p:cNvSpPr>
          <p:nvPr>
            <p:ph type="title"/>
          </p:nvPr>
        </p:nvSpPr>
        <p:spPr>
          <a:xfrm>
            <a:off x="0" y="230350"/>
            <a:ext cx="9144000" cy="1985311"/>
          </a:xfrm>
        </p:spPr>
        <p:txBody>
          <a:bodyPr/>
          <a:lstStyle/>
          <a:p>
            <a:r>
              <a:rPr lang="zh-CN" altLang="en-US" dirty="0"/>
              <a:t>蛋白质上限：</a:t>
            </a:r>
            <a:r>
              <a:rPr lang="en-US" altLang="zh-CN" dirty="0"/>
              <a:t>270</a:t>
            </a:r>
            <a:r>
              <a:rPr lang="zh-CN" altLang="en-US" dirty="0"/>
              <a:t>万年</a:t>
            </a:r>
            <a:br>
              <a:rPr lang="en-US" altLang="zh-CN" dirty="0"/>
            </a:br>
            <a:r>
              <a:rPr lang="en-US" altLang="zh-CN" dirty="0"/>
              <a:t>DNA</a:t>
            </a:r>
            <a:r>
              <a:rPr lang="zh-CN" altLang="en-US" dirty="0"/>
              <a:t>上限：</a:t>
            </a:r>
            <a:r>
              <a:rPr lang="en-US" altLang="zh-CN" dirty="0"/>
              <a:t>100</a:t>
            </a:r>
            <a:r>
              <a:rPr lang="zh-CN" altLang="en-US" dirty="0"/>
              <a:t>万年</a:t>
            </a:r>
            <a:br>
              <a:rPr lang="en-US" altLang="zh-CN" dirty="0"/>
            </a:br>
            <a:r>
              <a:rPr lang="zh-CN" altLang="en-US" dirty="0"/>
              <a:t>恐龙绝种的假定时间：</a:t>
            </a:r>
            <a:r>
              <a:rPr lang="en-US" altLang="zh-CN" dirty="0"/>
              <a:t>6500</a:t>
            </a:r>
            <a:r>
              <a:rPr lang="zh-CN" altLang="en-US" dirty="0"/>
              <a:t>万年</a:t>
            </a:r>
          </a:p>
        </p:txBody>
      </p:sp>
    </p:spTree>
    <p:extLst>
      <p:ext uri="{BB962C8B-B14F-4D97-AF65-F5344CB8AC3E}">
        <p14:creationId xmlns:p14="http://schemas.microsoft.com/office/powerpoint/2010/main" val="58785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1000"/>
                            </p:stCondLst>
                            <p:childTnLst>
                              <p:par>
                                <p:cTn id="19" presetID="1" presetClass="entr" presetSubtype="0" fill="hold" nodeType="afterEffect">
                                  <p:stCondLst>
                                    <p:cond delay="200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直线连接符 20">
            <a:extLst>
              <a:ext uri="{FF2B5EF4-FFF2-40B4-BE49-F238E27FC236}">
                <a16:creationId xmlns:a16="http://schemas.microsoft.com/office/drawing/2014/main" id="{274C68E5-ECE7-CC4B-B046-9A412DB60CB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1">
            <a:extLst>
              <a:ext uri="{FF2B5EF4-FFF2-40B4-BE49-F238E27FC236}">
                <a16:creationId xmlns:a16="http://schemas.microsoft.com/office/drawing/2014/main" id="{62C28B74-405E-5D45-94F4-7ACE5228A6F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2">
            <a:extLst>
              <a:ext uri="{FF2B5EF4-FFF2-40B4-BE49-F238E27FC236}">
                <a16:creationId xmlns:a16="http://schemas.microsoft.com/office/drawing/2014/main" id="{5C71C935-F92C-834E-B70C-164BF7E68E8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4" name="直线连接符 23">
            <a:extLst>
              <a:ext uri="{FF2B5EF4-FFF2-40B4-BE49-F238E27FC236}">
                <a16:creationId xmlns:a16="http://schemas.microsoft.com/office/drawing/2014/main" id="{E528EBEB-370E-1F44-99B7-B4ADED96E87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5" name="图片 24" descr="图片 24">
            <a:extLst>
              <a:ext uri="{FF2B5EF4-FFF2-40B4-BE49-F238E27FC236}">
                <a16:creationId xmlns:a16="http://schemas.microsoft.com/office/drawing/2014/main" id="{671592A3-C3A2-6A43-AF2D-E496D7BF435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6" name="图片 25" descr="图片 25">
            <a:extLst>
              <a:ext uri="{FF2B5EF4-FFF2-40B4-BE49-F238E27FC236}">
                <a16:creationId xmlns:a16="http://schemas.microsoft.com/office/drawing/2014/main" id="{B81020F9-5F56-1B43-87BD-B3411931DA78}"/>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5" name="图片 14">
            <a:extLst>
              <a:ext uri="{FF2B5EF4-FFF2-40B4-BE49-F238E27FC236}">
                <a16:creationId xmlns:a16="http://schemas.microsoft.com/office/drawing/2014/main" id="{C582C56F-4481-489A-8739-D3FD5D870E90}"/>
              </a:ext>
            </a:extLst>
          </p:cNvPr>
          <p:cNvPicPr>
            <a:picLocks noChangeAspect="1"/>
          </p:cNvPicPr>
          <p:nvPr/>
        </p:nvPicPr>
        <p:blipFill rotWithShape="1">
          <a:blip r:embed="rId4"/>
          <a:srcRect l="7030" r="6906"/>
          <a:stretch/>
        </p:blipFill>
        <p:spPr>
          <a:xfrm>
            <a:off x="532301" y="1913355"/>
            <a:ext cx="2849702" cy="1406284"/>
          </a:xfrm>
          <a:prstGeom prst="rect">
            <a:avLst/>
          </a:prstGeom>
          <a:ln w="38100">
            <a:solidFill>
              <a:schemeClr val="tx1"/>
            </a:solidFill>
          </a:ln>
          <a:effectLst/>
        </p:spPr>
      </p:pic>
      <p:grpSp>
        <p:nvGrpSpPr>
          <p:cNvPr id="17" name="组合 16">
            <a:extLst>
              <a:ext uri="{FF2B5EF4-FFF2-40B4-BE49-F238E27FC236}">
                <a16:creationId xmlns:a16="http://schemas.microsoft.com/office/drawing/2014/main" id="{5A6AAF98-87C4-4BFF-B5C1-D95D0C0FF286}"/>
              </a:ext>
            </a:extLst>
          </p:cNvPr>
          <p:cNvGrpSpPr/>
          <p:nvPr/>
        </p:nvGrpSpPr>
        <p:grpSpPr>
          <a:xfrm>
            <a:off x="3475722" y="1875921"/>
            <a:ext cx="5213747" cy="1491615"/>
            <a:chOff x="5282681" y="3304038"/>
            <a:chExt cx="4087251" cy="1459190"/>
          </a:xfrm>
        </p:grpSpPr>
        <p:pic>
          <p:nvPicPr>
            <p:cNvPr id="18" name="Picture 1" descr="Dino microscopic structures looks like red blood cells cd be squeezed out 65myr schwietzer">
              <a:extLst>
                <a:ext uri="{FF2B5EF4-FFF2-40B4-BE49-F238E27FC236}">
                  <a16:creationId xmlns:a16="http://schemas.microsoft.com/office/drawing/2014/main" id="{43D5BFE1-03D8-4183-B8DF-5C9A1A7F4BB4}"/>
                </a:ext>
              </a:extLst>
            </p:cNvPr>
            <p:cNvPicPr>
              <a:picLocks noChangeAspect="1" noChangeArrowheads="1"/>
            </p:cNvPicPr>
            <p:nvPr/>
          </p:nvPicPr>
          <p:blipFill>
            <a:blip r:embed="rId5" cstate="print"/>
            <a:srcRect/>
            <a:stretch>
              <a:fillRect/>
            </a:stretch>
          </p:blipFill>
          <p:spPr bwMode="auto">
            <a:xfrm>
              <a:off x="5282681" y="3304038"/>
              <a:ext cx="4087251" cy="1459190"/>
            </a:xfrm>
            <a:prstGeom prst="rect">
              <a:avLst/>
            </a:prstGeom>
            <a:noFill/>
            <a:ln w="9525">
              <a:noFill/>
              <a:miter lim="800000"/>
              <a:headEnd/>
              <a:tailEnd/>
            </a:ln>
          </p:spPr>
        </p:pic>
        <p:sp>
          <p:nvSpPr>
            <p:cNvPr id="19" name="矩形 18">
              <a:extLst>
                <a:ext uri="{FF2B5EF4-FFF2-40B4-BE49-F238E27FC236}">
                  <a16:creationId xmlns:a16="http://schemas.microsoft.com/office/drawing/2014/main" id="{3A56336A-1E5F-4AB5-81D1-50D9362B53DC}"/>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27" name="文本框 26">
            <a:extLst>
              <a:ext uri="{FF2B5EF4-FFF2-40B4-BE49-F238E27FC236}">
                <a16:creationId xmlns:a16="http://schemas.microsoft.com/office/drawing/2014/main" id="{D46B474F-E0B4-A049-9CF0-73B4DEAFBB35}"/>
              </a:ext>
            </a:extLst>
          </p:cNvPr>
          <p:cNvSpPr txBox="1"/>
          <p:nvPr/>
        </p:nvSpPr>
        <p:spPr>
          <a:xfrm>
            <a:off x="641344" y="3583785"/>
            <a:ext cx="7742667" cy="954107"/>
          </a:xfrm>
          <a:prstGeom prst="rect">
            <a:avLst/>
          </a:prstGeom>
          <a:noFill/>
        </p:spPr>
        <p:txBody>
          <a:bodyPr wrap="square">
            <a:spAutoFit/>
          </a:bodyPr>
          <a:lstStyle/>
          <a:p>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10</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0</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万年” </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符合</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圣经</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6000-10000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年的时间框架</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吗？</a:t>
            </a:r>
            <a:endParaRPr lang="zh-CN" altLang="en-US" sz="2800" dirty="0">
              <a:latin typeface="Microsoft YaHei" panose="020B0503020204020204" pitchFamily="34" charset="-122"/>
              <a:ea typeface="Microsoft YaHei" panose="020B0503020204020204" pitchFamily="34" charset="-122"/>
            </a:endParaRPr>
          </a:p>
        </p:txBody>
      </p:sp>
      <p:sp>
        <p:nvSpPr>
          <p:cNvPr id="28" name="Rectangle 2">
            <a:extLst>
              <a:ext uri="{FF2B5EF4-FFF2-40B4-BE49-F238E27FC236}">
                <a16:creationId xmlns:a16="http://schemas.microsoft.com/office/drawing/2014/main" id="{97172213-8728-474B-BA06-7E4814918F34}"/>
              </a:ext>
            </a:extLst>
          </p:cNvPr>
          <p:cNvSpPr/>
          <p:nvPr/>
        </p:nvSpPr>
        <p:spPr>
          <a:xfrm>
            <a:off x="2335696" y="4659831"/>
            <a:ext cx="4740964" cy="1517851"/>
          </a:xfrm>
          <a:prstGeom prst="rect">
            <a:avLst/>
          </a:prstGeom>
        </p:spPr>
        <p:txBody>
          <a:bodyPr wrap="square">
            <a:spAutoFit/>
          </a:bodyPr>
          <a:lstStyle/>
          <a:p>
            <a:pPr marL="457200" indent="-457200">
              <a:lnSpc>
                <a:spcPts val="3840"/>
              </a:lnSpc>
              <a:buFont typeface="Arial" panose="020B0604020202020204" pitchFamily="34" charset="0"/>
              <a:buChar char="•"/>
            </a:pP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100</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万年不是实际年龄</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nSpc>
                <a:spcPts val="384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而是一个“上限” </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nSpc>
                <a:spcPts val="3840"/>
              </a:lnSpc>
              <a:buFont typeface="Arial" panose="020B0604020202020204" pitchFamily="34" charset="0"/>
              <a:buChar cha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实际年龄小得多</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20455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直线连接符 20">
            <a:extLst>
              <a:ext uri="{FF2B5EF4-FFF2-40B4-BE49-F238E27FC236}">
                <a16:creationId xmlns:a16="http://schemas.microsoft.com/office/drawing/2014/main" id="{274C68E5-ECE7-CC4B-B046-9A412DB60CB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1">
            <a:extLst>
              <a:ext uri="{FF2B5EF4-FFF2-40B4-BE49-F238E27FC236}">
                <a16:creationId xmlns:a16="http://schemas.microsoft.com/office/drawing/2014/main" id="{62C28B74-405E-5D45-94F4-7ACE5228A6F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2">
            <a:extLst>
              <a:ext uri="{FF2B5EF4-FFF2-40B4-BE49-F238E27FC236}">
                <a16:creationId xmlns:a16="http://schemas.microsoft.com/office/drawing/2014/main" id="{5C71C935-F92C-834E-B70C-164BF7E68E8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4" name="直线连接符 23">
            <a:extLst>
              <a:ext uri="{FF2B5EF4-FFF2-40B4-BE49-F238E27FC236}">
                <a16:creationId xmlns:a16="http://schemas.microsoft.com/office/drawing/2014/main" id="{E528EBEB-370E-1F44-99B7-B4ADED96E87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5" name="图片 24" descr="图片 24">
            <a:extLst>
              <a:ext uri="{FF2B5EF4-FFF2-40B4-BE49-F238E27FC236}">
                <a16:creationId xmlns:a16="http://schemas.microsoft.com/office/drawing/2014/main" id="{671592A3-C3A2-6A43-AF2D-E496D7BF435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6" name="图片 25" descr="图片 25">
            <a:extLst>
              <a:ext uri="{FF2B5EF4-FFF2-40B4-BE49-F238E27FC236}">
                <a16:creationId xmlns:a16="http://schemas.microsoft.com/office/drawing/2014/main" id="{B81020F9-5F56-1B43-87BD-B3411931DA78}"/>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0" name="标题 19">
            <a:extLst>
              <a:ext uri="{FF2B5EF4-FFF2-40B4-BE49-F238E27FC236}">
                <a16:creationId xmlns:a16="http://schemas.microsoft.com/office/drawing/2014/main" id="{77A0A49F-B93B-8D4D-A41F-145ADCBC0AAF}"/>
              </a:ext>
            </a:extLst>
          </p:cNvPr>
          <p:cNvSpPr>
            <a:spLocks noGrp="1"/>
          </p:cNvSpPr>
          <p:nvPr>
            <p:ph type="title"/>
          </p:nvPr>
        </p:nvSpPr>
        <p:spPr>
          <a:xfrm>
            <a:off x="0" y="368998"/>
            <a:ext cx="9144000" cy="1325563"/>
          </a:xfrm>
        </p:spPr>
        <p:txBody>
          <a:bodyPr/>
          <a:lstStyle/>
          <a:p>
            <a:r>
              <a:rPr lang="zh-CN" altLang="en-US" dirty="0"/>
              <a:t>“</a:t>
            </a:r>
            <a:r>
              <a:rPr lang="en-US" altLang="zh-CN" dirty="0"/>
              <a:t>100</a:t>
            </a:r>
            <a:r>
              <a:rPr lang="zh-CN" altLang="en-US" dirty="0"/>
              <a:t>万年”符合圣经</a:t>
            </a:r>
            <a:br>
              <a:rPr lang="en-US" altLang="zh-CN" dirty="0"/>
            </a:br>
            <a:r>
              <a:rPr lang="en-US" altLang="zh-CN" dirty="0"/>
              <a:t>6000-10000</a:t>
            </a:r>
            <a:r>
              <a:rPr lang="zh-CN" altLang="en-US" dirty="0"/>
              <a:t>年的时间框架！</a:t>
            </a:r>
          </a:p>
        </p:txBody>
      </p:sp>
      <p:sp>
        <p:nvSpPr>
          <p:cNvPr id="27" name="Rectangle 2">
            <a:extLst>
              <a:ext uri="{FF2B5EF4-FFF2-40B4-BE49-F238E27FC236}">
                <a16:creationId xmlns:a16="http://schemas.microsoft.com/office/drawing/2014/main" id="{A4C2676D-D494-F34B-8200-D9DDDAF0B69A}"/>
              </a:ext>
            </a:extLst>
          </p:cNvPr>
          <p:cNvSpPr/>
          <p:nvPr/>
        </p:nvSpPr>
        <p:spPr>
          <a:xfrm>
            <a:off x="544809" y="4528937"/>
            <a:ext cx="8447475" cy="1517916"/>
          </a:xfrm>
          <a:prstGeom prst="rect">
            <a:avLst/>
          </a:prstGeom>
        </p:spPr>
        <p:txBody>
          <a:bodyPr wrap="square">
            <a:spAutoFit/>
          </a:bodyPr>
          <a:lstStyle/>
          <a:p>
            <a:pPr marL="457200" indent="-457200">
              <a:lnSpc>
                <a:spcPts val="3800"/>
              </a:lnSpc>
              <a:buFont typeface="Arial" panose="020B0604020202020204" pitchFamily="34" charset="0"/>
              <a:buChar char="•"/>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100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万是最高限度</a:t>
            </a:r>
          </a:p>
          <a:p>
            <a:pPr marL="457200" indent="-457200">
              <a:lnSpc>
                <a:spcPts val="3800"/>
              </a:lnSpc>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这个证据与任何低于</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100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万的年龄相符</a:t>
            </a:r>
          </a:p>
          <a:p>
            <a:pPr marL="457200" indent="-457200">
              <a:lnSpc>
                <a:spcPts val="3800"/>
              </a:lnSpc>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圣经的</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6000-10000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年低于这个上限</a:t>
            </a:r>
          </a:p>
        </p:txBody>
      </p:sp>
      <p:pic>
        <p:nvPicPr>
          <p:cNvPr id="28" name="图片 27">
            <a:extLst>
              <a:ext uri="{FF2B5EF4-FFF2-40B4-BE49-F238E27FC236}">
                <a16:creationId xmlns:a16="http://schemas.microsoft.com/office/drawing/2014/main" id="{77C995EB-70BF-0143-8979-1AEE4F457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752" y="2108145"/>
            <a:ext cx="1505407" cy="200720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图片 28">
            <a:extLst>
              <a:ext uri="{FF2B5EF4-FFF2-40B4-BE49-F238E27FC236}">
                <a16:creationId xmlns:a16="http://schemas.microsoft.com/office/drawing/2014/main" id="{699F6B72-5AF6-B74F-9503-BF5A350B80BE}"/>
              </a:ext>
            </a:extLst>
          </p:cNvPr>
          <p:cNvPicPr>
            <a:picLocks noChangeAspect="1"/>
          </p:cNvPicPr>
          <p:nvPr/>
        </p:nvPicPr>
        <p:blipFill rotWithShape="1">
          <a:blip r:embed="rId5"/>
          <a:srcRect l="7030" r="6906"/>
          <a:stretch/>
        </p:blipFill>
        <p:spPr>
          <a:xfrm>
            <a:off x="1718640" y="2152998"/>
            <a:ext cx="3976529" cy="1962355"/>
          </a:xfrm>
          <a:prstGeom prst="rect">
            <a:avLst/>
          </a:prstGeom>
          <a:ln w="38100">
            <a:solidFill>
              <a:schemeClr val="tx1"/>
            </a:solidFill>
          </a:ln>
          <a:effectLst/>
        </p:spPr>
      </p:pic>
    </p:spTree>
    <p:extLst>
      <p:ext uri="{BB962C8B-B14F-4D97-AF65-F5344CB8AC3E}">
        <p14:creationId xmlns:p14="http://schemas.microsoft.com/office/powerpoint/2010/main" val="3583336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C4DE885A-726A-4D4D-BA44-A084D03D8BC6}"/>
              </a:ext>
            </a:extLst>
          </p:cNvPr>
          <p:cNvGrpSpPr/>
          <p:nvPr/>
        </p:nvGrpSpPr>
        <p:grpSpPr>
          <a:xfrm>
            <a:off x="2658686" y="2507682"/>
            <a:ext cx="6485314" cy="2254859"/>
            <a:chOff x="2658686" y="2797049"/>
            <a:chExt cx="6485314" cy="2254859"/>
          </a:xfrm>
        </p:grpSpPr>
        <p:grpSp>
          <p:nvGrpSpPr>
            <p:cNvPr id="2" name="组合 1">
              <a:extLst>
                <a:ext uri="{FF2B5EF4-FFF2-40B4-BE49-F238E27FC236}">
                  <a16:creationId xmlns:a16="http://schemas.microsoft.com/office/drawing/2014/main" id="{FC619F2D-92BB-428C-8060-C5072E67BD78}"/>
                </a:ext>
              </a:extLst>
            </p:cNvPr>
            <p:cNvGrpSpPr/>
            <p:nvPr/>
          </p:nvGrpSpPr>
          <p:grpSpPr>
            <a:xfrm>
              <a:off x="2658686" y="2797049"/>
              <a:ext cx="6485314" cy="2181286"/>
              <a:chOff x="1379946" y="1855736"/>
              <a:chExt cx="6777203" cy="2279461"/>
            </a:xfrm>
          </p:grpSpPr>
          <p:grpSp>
            <p:nvGrpSpPr>
              <p:cNvPr id="3" name="组合 4">
                <a:extLst>
                  <a:ext uri="{FF2B5EF4-FFF2-40B4-BE49-F238E27FC236}">
                    <a16:creationId xmlns:a16="http://schemas.microsoft.com/office/drawing/2014/main" id="{FF1F5386-4261-4EC6-B905-4EF878049543}"/>
                  </a:ext>
                </a:extLst>
              </p:cNvPr>
              <p:cNvGrpSpPr/>
              <p:nvPr/>
            </p:nvGrpSpPr>
            <p:grpSpPr>
              <a:xfrm>
                <a:off x="1379946" y="1855736"/>
                <a:ext cx="6777203" cy="2279461"/>
                <a:chOff x="107504" y="1916832"/>
                <a:chExt cx="8996059" cy="4176465"/>
              </a:xfrm>
            </p:grpSpPr>
            <p:pic>
              <p:nvPicPr>
                <p:cNvPr id="5" name="图片 4">
                  <a:extLst>
                    <a:ext uri="{FF2B5EF4-FFF2-40B4-BE49-F238E27FC236}">
                      <a16:creationId xmlns:a16="http://schemas.microsoft.com/office/drawing/2014/main" id="{88AC36D7-A638-4389-8CF1-F3B53297D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917060"/>
                  <a:ext cx="5884484" cy="4172007"/>
                </a:xfrm>
                <a:prstGeom prst="rect">
                  <a:avLst/>
                </a:prstGeom>
              </p:spPr>
            </p:pic>
            <p:pic>
              <p:nvPicPr>
                <p:cNvPr id="6" name="图片 5">
                  <a:extLst>
                    <a:ext uri="{FF2B5EF4-FFF2-40B4-BE49-F238E27FC236}">
                      <a16:creationId xmlns:a16="http://schemas.microsoft.com/office/drawing/2014/main" id="{33E29AC7-7956-426B-A98A-53B58AFE63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916832"/>
                  <a:ext cx="3091403" cy="4176465"/>
                </a:xfrm>
                <a:prstGeom prst="rect">
                  <a:avLst/>
                </a:prstGeom>
              </p:spPr>
            </p:pic>
          </p:grpSp>
          <p:sp>
            <p:nvSpPr>
              <p:cNvPr id="4" name="矩形 3">
                <a:extLst>
                  <a:ext uri="{FF2B5EF4-FFF2-40B4-BE49-F238E27FC236}">
                    <a16:creationId xmlns:a16="http://schemas.microsoft.com/office/drawing/2014/main" id="{D276F04F-2767-4B65-86E6-F6FF76C839C6}"/>
                  </a:ext>
                </a:extLst>
              </p:cNvPr>
              <p:cNvSpPr/>
              <p:nvPr/>
            </p:nvSpPr>
            <p:spPr>
              <a:xfrm>
                <a:off x="1379946" y="1855736"/>
                <a:ext cx="6777203" cy="2277152"/>
              </a:xfrm>
              <a:prstGeom prst="rect">
                <a:avLst/>
              </a:prstGeom>
              <a:ln w="28575">
                <a:solidFill>
                  <a:schemeClr val="bg1"/>
                </a:solidFill>
              </a:ln>
            </p:spPr>
            <p:txBody>
              <a:bodyPr wrap="square" rtlCol="0" anchor="ctr">
                <a:spAutoFit/>
              </a:bodyPr>
              <a:lstStyle/>
              <a:p>
                <a:pPr algn="ctr"/>
                <a:endParaRPr kumimoji="1" lang="zh-CN" altLang="en-US" sz="2000"/>
              </a:p>
            </p:txBody>
          </p:sp>
        </p:grpSp>
        <p:sp>
          <p:nvSpPr>
            <p:cNvPr id="7" name="内容占位符 2">
              <a:extLst>
                <a:ext uri="{FF2B5EF4-FFF2-40B4-BE49-F238E27FC236}">
                  <a16:creationId xmlns:a16="http://schemas.microsoft.com/office/drawing/2014/main" id="{3FAC279D-6915-4955-9996-DE7E9DD6E394}"/>
                </a:ext>
              </a:extLst>
            </p:cNvPr>
            <p:cNvSpPr txBox="1">
              <a:spLocks/>
            </p:cNvSpPr>
            <p:nvPr/>
          </p:nvSpPr>
          <p:spPr>
            <a:xfrm>
              <a:off x="3782713" y="4328792"/>
              <a:ext cx="2248054" cy="723116"/>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海洋的盐分</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grpSp>
      <p:grpSp>
        <p:nvGrpSpPr>
          <p:cNvPr id="8" name="组合 7">
            <a:extLst>
              <a:ext uri="{FF2B5EF4-FFF2-40B4-BE49-F238E27FC236}">
                <a16:creationId xmlns:a16="http://schemas.microsoft.com/office/drawing/2014/main" id="{B7A1E898-85DB-2A41-A5A1-BF61ADFB8A1E}"/>
              </a:ext>
            </a:extLst>
          </p:cNvPr>
          <p:cNvGrpSpPr/>
          <p:nvPr/>
        </p:nvGrpSpPr>
        <p:grpSpPr>
          <a:xfrm>
            <a:off x="29965" y="338302"/>
            <a:ext cx="6870882" cy="1965710"/>
            <a:chOff x="29965" y="627669"/>
            <a:chExt cx="6870882" cy="1965710"/>
          </a:xfrm>
        </p:grpSpPr>
        <p:grpSp>
          <p:nvGrpSpPr>
            <p:cNvPr id="10" name="组合 9">
              <a:extLst>
                <a:ext uri="{FF2B5EF4-FFF2-40B4-BE49-F238E27FC236}">
                  <a16:creationId xmlns:a16="http://schemas.microsoft.com/office/drawing/2014/main" id="{08773B7A-093B-48F2-BD7A-8E6FC9D78D4D}"/>
                </a:ext>
              </a:extLst>
            </p:cNvPr>
            <p:cNvGrpSpPr/>
            <p:nvPr/>
          </p:nvGrpSpPr>
          <p:grpSpPr>
            <a:xfrm>
              <a:off x="29965" y="627669"/>
              <a:ext cx="6870882" cy="1965710"/>
              <a:chOff x="5282681" y="3304038"/>
              <a:chExt cx="4087251" cy="1459190"/>
            </a:xfrm>
          </p:grpSpPr>
          <p:pic>
            <p:nvPicPr>
              <p:cNvPr id="11" name="Picture 1" descr="Dino microscopic structures looks like red blood cells cd be squeezed out 65myr schwietzer">
                <a:extLst>
                  <a:ext uri="{FF2B5EF4-FFF2-40B4-BE49-F238E27FC236}">
                    <a16:creationId xmlns:a16="http://schemas.microsoft.com/office/drawing/2014/main" id="{ACAE5380-D5AC-43E5-8A76-032A1BCE0A43}"/>
                  </a:ext>
                </a:extLst>
              </p:cNvPr>
              <p:cNvPicPr>
                <a:picLocks noChangeAspect="1" noChangeArrowheads="1"/>
              </p:cNvPicPr>
              <p:nvPr/>
            </p:nvPicPr>
            <p:blipFill>
              <a:blip r:embed="rId5" cstate="print"/>
              <a:srcRect/>
              <a:stretch>
                <a:fillRect/>
              </a:stretch>
            </p:blipFill>
            <p:spPr bwMode="auto">
              <a:xfrm>
                <a:off x="5282681" y="3304038"/>
                <a:ext cx="4087251" cy="1459190"/>
              </a:xfrm>
              <a:prstGeom prst="rect">
                <a:avLst/>
              </a:prstGeom>
              <a:noFill/>
              <a:ln w="9525">
                <a:noFill/>
                <a:miter lim="800000"/>
                <a:headEnd/>
                <a:tailEnd/>
              </a:ln>
            </p:spPr>
          </p:pic>
          <p:sp>
            <p:nvSpPr>
              <p:cNvPr id="12" name="矩形 11">
                <a:extLst>
                  <a:ext uri="{FF2B5EF4-FFF2-40B4-BE49-F238E27FC236}">
                    <a16:creationId xmlns:a16="http://schemas.microsoft.com/office/drawing/2014/main" id="{F9FEDCEE-FF74-43E9-9044-EC5341BCADA7}"/>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13" name="内容占位符 2">
              <a:extLst>
                <a:ext uri="{FF2B5EF4-FFF2-40B4-BE49-F238E27FC236}">
                  <a16:creationId xmlns:a16="http://schemas.microsoft.com/office/drawing/2014/main" id="{CD4C0C67-37DE-4425-A199-594EB41562C3}"/>
                </a:ext>
              </a:extLst>
            </p:cNvPr>
            <p:cNvSpPr txBox="1">
              <a:spLocks/>
            </p:cNvSpPr>
            <p:nvPr/>
          </p:nvSpPr>
          <p:spPr>
            <a:xfrm>
              <a:off x="1534659" y="1425322"/>
              <a:ext cx="2248054" cy="723116"/>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latin typeface="Microsoft YaHei" panose="020B0503020204020204" pitchFamily="34" charset="-122"/>
                  <a:ea typeface="Microsoft YaHei" panose="020B0503020204020204" pitchFamily="34" charset="-122"/>
                </a:rPr>
                <a:t>年轻的恐龙</a:t>
              </a:r>
              <a:endParaRPr lang="en-US" altLang="zh-CN" sz="2800" b="1" dirty="0">
                <a:latin typeface="Microsoft YaHei" panose="020B0503020204020204" pitchFamily="34" charset="-122"/>
                <a:ea typeface="Microsoft YaHei" panose="020B0503020204020204" pitchFamily="34" charset="-122"/>
              </a:endParaRPr>
            </a:p>
          </p:txBody>
        </p:sp>
      </p:grpSp>
      <p:sp>
        <p:nvSpPr>
          <p:cNvPr id="14" name="文本框 13">
            <a:extLst>
              <a:ext uri="{FF2B5EF4-FFF2-40B4-BE49-F238E27FC236}">
                <a16:creationId xmlns:a16="http://schemas.microsoft.com/office/drawing/2014/main" id="{56680B79-1FD1-4235-B899-5275C22292FF}"/>
              </a:ext>
            </a:extLst>
          </p:cNvPr>
          <p:cNvSpPr txBox="1"/>
          <p:nvPr/>
        </p:nvSpPr>
        <p:spPr>
          <a:xfrm>
            <a:off x="713372" y="4966581"/>
            <a:ext cx="7924443" cy="1553117"/>
          </a:xfrm>
          <a:prstGeom prst="rect">
            <a:avLst/>
          </a:prstGeom>
          <a:noFill/>
        </p:spPr>
        <p:txBody>
          <a:bodyPr wrap="square">
            <a:spAutoFit/>
          </a:bodyPr>
          <a:lstStyle/>
          <a:p>
            <a:pPr>
              <a:lnSpc>
                <a:spcPts val="38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主流科学家断言海洋年龄：</a:t>
            </a:r>
            <a:r>
              <a:rPr lang="en-US" altLang="zh-CN" sz="2800" kern="0">
                <a:latin typeface="Microsoft YaHei" panose="020B0503020204020204" pitchFamily="34" charset="-122"/>
                <a:ea typeface="Microsoft YaHei" panose="020B0503020204020204" pitchFamily="34" charset="-122"/>
                <a:cs typeface="Times New Roman" panose="02020603050405020304" pitchFamily="18" charset="0"/>
              </a:rPr>
              <a:t>35-40</a:t>
            </a:r>
            <a:r>
              <a:rPr lang="zh-CN" altLang="en-US" sz="2800" kern="0">
                <a:latin typeface="Microsoft YaHei" panose="020B0503020204020204" pitchFamily="34" charset="-122"/>
                <a:ea typeface="Microsoft YaHei" panose="020B0503020204020204" pitchFamily="34" charset="-122"/>
                <a:cs typeface="Times New Roman" panose="02020603050405020304" pitchFamily="18" charset="0"/>
              </a:rPr>
              <a:t>亿年</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没有海洋就没有地球上的生命</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860"/>
              </a:lnSpc>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科学家能</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根据海洋的盐分计算出海洋年龄的上限</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5050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直线连接符 20">
            <a:extLst>
              <a:ext uri="{FF2B5EF4-FFF2-40B4-BE49-F238E27FC236}">
                <a16:creationId xmlns:a16="http://schemas.microsoft.com/office/drawing/2014/main" id="{274C68E5-ECE7-CC4B-B046-9A412DB60CB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1">
            <a:extLst>
              <a:ext uri="{FF2B5EF4-FFF2-40B4-BE49-F238E27FC236}">
                <a16:creationId xmlns:a16="http://schemas.microsoft.com/office/drawing/2014/main" id="{62C28B74-405E-5D45-94F4-7ACE5228A6F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2">
            <a:extLst>
              <a:ext uri="{FF2B5EF4-FFF2-40B4-BE49-F238E27FC236}">
                <a16:creationId xmlns:a16="http://schemas.microsoft.com/office/drawing/2014/main" id="{5C71C935-F92C-834E-B70C-164BF7E68E8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4" name="直线连接符 23">
            <a:extLst>
              <a:ext uri="{FF2B5EF4-FFF2-40B4-BE49-F238E27FC236}">
                <a16:creationId xmlns:a16="http://schemas.microsoft.com/office/drawing/2014/main" id="{E528EBEB-370E-1F44-99B7-B4ADED96E87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5" name="图片 24" descr="图片 24">
            <a:extLst>
              <a:ext uri="{FF2B5EF4-FFF2-40B4-BE49-F238E27FC236}">
                <a16:creationId xmlns:a16="http://schemas.microsoft.com/office/drawing/2014/main" id="{671592A3-C3A2-6A43-AF2D-E496D7BF435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6" name="图片 25" descr="图片 25">
            <a:extLst>
              <a:ext uri="{FF2B5EF4-FFF2-40B4-BE49-F238E27FC236}">
                <a16:creationId xmlns:a16="http://schemas.microsoft.com/office/drawing/2014/main" id="{B81020F9-5F56-1B43-87BD-B3411931DA78}"/>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7" name="Rectangle 2">
            <a:extLst>
              <a:ext uri="{FF2B5EF4-FFF2-40B4-BE49-F238E27FC236}">
                <a16:creationId xmlns:a16="http://schemas.microsoft.com/office/drawing/2014/main" id="{A4C2676D-D494-F34B-8200-D9DDDAF0B69A}"/>
              </a:ext>
            </a:extLst>
          </p:cNvPr>
          <p:cNvSpPr/>
          <p:nvPr/>
        </p:nvSpPr>
        <p:spPr>
          <a:xfrm>
            <a:off x="2321169" y="5254131"/>
            <a:ext cx="6062841" cy="579646"/>
          </a:xfrm>
          <a:prstGeom prst="rect">
            <a:avLst/>
          </a:prstGeom>
        </p:spPr>
        <p:txBody>
          <a:bodyPr wrap="square">
            <a:spAutoFit/>
          </a:bodyPr>
          <a:lstStyle/>
          <a:p>
            <a:pPr>
              <a:lnSpc>
                <a:spcPts val="3800"/>
              </a:lnSpc>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盐越多，汤就会越咸</a:t>
            </a:r>
          </a:p>
        </p:txBody>
      </p:sp>
      <p:pic>
        <p:nvPicPr>
          <p:cNvPr id="4" name="图片 3">
            <a:extLst>
              <a:ext uri="{FF2B5EF4-FFF2-40B4-BE49-F238E27FC236}">
                <a16:creationId xmlns:a16="http://schemas.microsoft.com/office/drawing/2014/main" id="{97384E66-0BA9-414C-A267-E5C93FBF47F6}"/>
              </a:ext>
            </a:extLst>
          </p:cNvPr>
          <p:cNvPicPr>
            <a:picLocks noChangeAspect="1"/>
          </p:cNvPicPr>
          <p:nvPr/>
        </p:nvPicPr>
        <p:blipFill>
          <a:blip r:embed="rId4"/>
          <a:stretch>
            <a:fillRect/>
          </a:stretch>
        </p:blipFill>
        <p:spPr>
          <a:xfrm>
            <a:off x="830722" y="673042"/>
            <a:ext cx="7482556" cy="42034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7787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直线连接符 20">
            <a:extLst>
              <a:ext uri="{FF2B5EF4-FFF2-40B4-BE49-F238E27FC236}">
                <a16:creationId xmlns:a16="http://schemas.microsoft.com/office/drawing/2014/main" id="{274C68E5-ECE7-CC4B-B046-9A412DB60CB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1">
            <a:extLst>
              <a:ext uri="{FF2B5EF4-FFF2-40B4-BE49-F238E27FC236}">
                <a16:creationId xmlns:a16="http://schemas.microsoft.com/office/drawing/2014/main" id="{62C28B74-405E-5D45-94F4-7ACE5228A6F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2">
            <a:extLst>
              <a:ext uri="{FF2B5EF4-FFF2-40B4-BE49-F238E27FC236}">
                <a16:creationId xmlns:a16="http://schemas.microsoft.com/office/drawing/2014/main" id="{5C71C935-F92C-834E-B70C-164BF7E68E8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4" name="直线连接符 23">
            <a:extLst>
              <a:ext uri="{FF2B5EF4-FFF2-40B4-BE49-F238E27FC236}">
                <a16:creationId xmlns:a16="http://schemas.microsoft.com/office/drawing/2014/main" id="{E528EBEB-370E-1F44-99B7-B4ADED96E87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5" name="图片 24" descr="图片 24">
            <a:extLst>
              <a:ext uri="{FF2B5EF4-FFF2-40B4-BE49-F238E27FC236}">
                <a16:creationId xmlns:a16="http://schemas.microsoft.com/office/drawing/2014/main" id="{671592A3-C3A2-6A43-AF2D-E496D7BF435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6" name="图片 25" descr="图片 25">
            <a:extLst>
              <a:ext uri="{FF2B5EF4-FFF2-40B4-BE49-F238E27FC236}">
                <a16:creationId xmlns:a16="http://schemas.microsoft.com/office/drawing/2014/main" id="{B81020F9-5F56-1B43-87BD-B3411931DA78}"/>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0" name="文本框 9">
            <a:extLst>
              <a:ext uri="{FF2B5EF4-FFF2-40B4-BE49-F238E27FC236}">
                <a16:creationId xmlns:a16="http://schemas.microsoft.com/office/drawing/2014/main" id="{2A2821B4-CD37-FE45-A803-76A589A2E504}"/>
              </a:ext>
            </a:extLst>
          </p:cNvPr>
          <p:cNvSpPr txBox="1"/>
          <p:nvPr/>
        </p:nvSpPr>
        <p:spPr>
          <a:xfrm>
            <a:off x="1045596" y="4627403"/>
            <a:ext cx="7929796" cy="2053254"/>
          </a:xfrm>
          <a:prstGeom prst="rect">
            <a:avLst/>
          </a:prstGeom>
          <a:noFill/>
        </p:spPr>
        <p:txBody>
          <a:bodyPr wrap="square">
            <a:spAutoFit/>
          </a:bodyPr>
          <a:lstStyle/>
          <a:p>
            <a:pPr>
              <a:lnSpc>
                <a:spcPts val="3860"/>
              </a:lnSpc>
            </a:pPr>
            <a:r>
              <a:rPr lang="zh-CN" altLang="en-US" sz="2800" dirty="0">
                <a:effectLst/>
                <a:latin typeface="Microsoft YaHei" panose="020B0503020204020204" pitchFamily="34" charset="-122"/>
                <a:ea typeface="Microsoft YaHei" panose="020B0503020204020204" pitchFamily="34" charset="-122"/>
              </a:rPr>
              <a:t>每年输入的盐：</a:t>
            </a:r>
            <a:r>
              <a:rPr lang="en-US" altLang="zh-CN" sz="2800" dirty="0">
                <a:effectLst/>
                <a:latin typeface="Microsoft YaHei" panose="020B0503020204020204" pitchFamily="34" charset="-122"/>
                <a:ea typeface="Microsoft YaHei" panose="020B0503020204020204" pitchFamily="34" charset="-122"/>
              </a:rPr>
              <a:t>&gt;4.5</a:t>
            </a:r>
            <a:r>
              <a:rPr lang="zh-CN" altLang="en-US" sz="2800" dirty="0">
                <a:effectLst/>
                <a:latin typeface="Microsoft YaHei" panose="020B0503020204020204" pitchFamily="34" charset="-122"/>
                <a:ea typeface="Microsoft YaHei" panose="020B0503020204020204" pitchFamily="34" charset="-122"/>
              </a:rPr>
              <a:t>亿吨</a:t>
            </a:r>
            <a:endParaRPr lang="en-US" altLang="zh-CN" sz="2800" dirty="0">
              <a:effectLst/>
              <a:latin typeface="Microsoft YaHei" panose="020B0503020204020204" pitchFamily="34" charset="-122"/>
              <a:ea typeface="Microsoft YaHei" panose="020B0503020204020204" pitchFamily="34" charset="-122"/>
            </a:endParaRPr>
          </a:p>
          <a:p>
            <a:pPr>
              <a:lnSpc>
                <a:spcPts val="3860"/>
              </a:lnSpc>
            </a:pPr>
            <a:r>
              <a:rPr lang="zh-CN" altLang="en-US" sz="2800" dirty="0">
                <a:latin typeface="Microsoft YaHei" panose="020B0503020204020204" pitchFamily="34" charset="-122"/>
                <a:ea typeface="Microsoft YaHei" panose="020B0503020204020204" pitchFamily="34" charset="-122"/>
              </a:rPr>
              <a:t>每年输出的盐：约</a:t>
            </a:r>
            <a:r>
              <a:rPr lang="en-US" altLang="zh-CN" sz="2800" dirty="0">
                <a:latin typeface="Microsoft YaHei" panose="020B0503020204020204" pitchFamily="34" charset="-122"/>
                <a:ea typeface="Microsoft YaHei" panose="020B0503020204020204" pitchFamily="34" charset="-122"/>
              </a:rPr>
              <a:t>1.1</a:t>
            </a:r>
            <a:r>
              <a:rPr lang="zh-CN" altLang="en-US" sz="2800" dirty="0">
                <a:latin typeface="Microsoft YaHei" panose="020B0503020204020204" pitchFamily="34" charset="-122"/>
                <a:ea typeface="Microsoft YaHei" panose="020B0503020204020204" pitchFamily="34" charset="-122"/>
              </a:rPr>
              <a:t>亿吨（</a:t>
            </a:r>
            <a:r>
              <a:rPr lang="en-US" altLang="zh-CN" sz="2800" dirty="0">
                <a:latin typeface="Microsoft YaHei" panose="020B0503020204020204" pitchFamily="34" charset="-122"/>
                <a:ea typeface="Microsoft YaHei" panose="020B0503020204020204" pitchFamily="34" charset="-122"/>
              </a:rPr>
              <a:t>25%</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ts val="3860"/>
              </a:lnSpc>
            </a:pPr>
            <a:r>
              <a:rPr lang="zh-CN" altLang="en-US" sz="2800" dirty="0">
                <a:effectLst/>
                <a:latin typeface="Microsoft YaHei" panose="020B0503020204020204" pitchFamily="34" charset="-122"/>
                <a:ea typeface="Microsoft YaHei" panose="020B0503020204020204" pitchFamily="34" charset="-122"/>
              </a:rPr>
              <a:t>每年存积的盐：约</a:t>
            </a:r>
            <a:r>
              <a:rPr lang="en-US" altLang="zh-CN" sz="2800" dirty="0">
                <a:latin typeface="Microsoft YaHei" panose="020B0503020204020204" pitchFamily="34" charset="-122"/>
                <a:ea typeface="Microsoft YaHei" panose="020B0503020204020204" pitchFamily="34" charset="-122"/>
              </a:rPr>
              <a:t>3.4</a:t>
            </a:r>
            <a:r>
              <a:rPr lang="zh-CN" altLang="en-US" sz="2800" dirty="0">
                <a:latin typeface="Microsoft YaHei" panose="020B0503020204020204" pitchFamily="34" charset="-122"/>
                <a:ea typeface="Microsoft YaHei" panose="020B0503020204020204" pitchFamily="34" charset="-122"/>
              </a:rPr>
              <a:t>亿吨（</a:t>
            </a:r>
            <a:r>
              <a:rPr lang="en-US" altLang="zh-CN" sz="2800" dirty="0">
                <a:latin typeface="Microsoft YaHei" panose="020B0503020204020204" pitchFamily="34" charset="-122"/>
                <a:ea typeface="Microsoft YaHei" panose="020B0503020204020204" pitchFamily="34" charset="-122"/>
              </a:rPr>
              <a:t>75%</a:t>
            </a:r>
            <a:r>
              <a:rPr lang="zh-CN" altLang="en-US" sz="2800" dirty="0">
                <a:latin typeface="Microsoft YaHei" panose="020B0503020204020204" pitchFamily="34" charset="-122"/>
                <a:ea typeface="Microsoft YaHei" panose="020B0503020204020204" pitchFamily="34" charset="-122"/>
              </a:rPr>
              <a:t>）</a:t>
            </a:r>
            <a:endParaRPr lang="en-US" altLang="zh-CN" sz="2800" dirty="0">
              <a:latin typeface="Microsoft YaHei" panose="020B0503020204020204" pitchFamily="34" charset="-122"/>
              <a:ea typeface="Microsoft YaHei" panose="020B0503020204020204" pitchFamily="34" charset="-122"/>
            </a:endParaRPr>
          </a:p>
          <a:p>
            <a:pPr>
              <a:lnSpc>
                <a:spcPts val="3860"/>
              </a:lnSpc>
            </a:pPr>
            <a:endParaRPr lang="zh-CN" altLang="zh-CN" sz="2800" dirty="0">
              <a:effectLst/>
              <a:latin typeface="Microsoft YaHei" panose="020B0503020204020204" pitchFamily="34" charset="-122"/>
              <a:ea typeface="Microsoft YaHei" panose="020B0503020204020204" pitchFamily="34" charset="-122"/>
            </a:endParaRPr>
          </a:p>
        </p:txBody>
      </p:sp>
      <p:grpSp>
        <p:nvGrpSpPr>
          <p:cNvPr id="11" name="组合 10">
            <a:extLst>
              <a:ext uri="{FF2B5EF4-FFF2-40B4-BE49-F238E27FC236}">
                <a16:creationId xmlns:a16="http://schemas.microsoft.com/office/drawing/2014/main" id="{E42A1316-C50E-0349-9C0C-9D133782034D}"/>
              </a:ext>
            </a:extLst>
          </p:cNvPr>
          <p:cNvGrpSpPr/>
          <p:nvPr/>
        </p:nvGrpSpPr>
        <p:grpSpPr>
          <a:xfrm>
            <a:off x="1212691" y="214430"/>
            <a:ext cx="6718618" cy="4221981"/>
            <a:chOff x="1992279" y="373581"/>
            <a:chExt cx="4678177" cy="2939767"/>
          </a:xfrm>
        </p:grpSpPr>
        <p:pic>
          <p:nvPicPr>
            <p:cNvPr id="12" name="图片 11">
              <a:extLst>
                <a:ext uri="{FF2B5EF4-FFF2-40B4-BE49-F238E27FC236}">
                  <a16:creationId xmlns:a16="http://schemas.microsoft.com/office/drawing/2014/main" id="{B6D53F9F-D421-5E48-9F5C-F274C30D9D7C}"/>
                </a:ext>
              </a:extLst>
            </p:cNvPr>
            <p:cNvPicPr>
              <a:picLocks noChangeAspect="1"/>
            </p:cNvPicPr>
            <p:nvPr/>
          </p:nvPicPr>
          <p:blipFill rotWithShape="1">
            <a:blip r:embed="rId4"/>
            <a:srcRect b="17065"/>
            <a:stretch/>
          </p:blipFill>
          <p:spPr>
            <a:xfrm>
              <a:off x="1992279" y="373581"/>
              <a:ext cx="4678177" cy="293976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矩形 12">
              <a:extLst>
                <a:ext uri="{FF2B5EF4-FFF2-40B4-BE49-F238E27FC236}">
                  <a16:creationId xmlns:a16="http://schemas.microsoft.com/office/drawing/2014/main" id="{0E7C8AFD-1030-AE4B-88D8-CB3B6BED976A}"/>
                </a:ext>
              </a:extLst>
            </p:cNvPr>
            <p:cNvSpPr/>
            <p:nvPr/>
          </p:nvSpPr>
          <p:spPr>
            <a:xfrm>
              <a:off x="2110154" y="624961"/>
              <a:ext cx="2051539" cy="394947"/>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a:extLst>
                <a:ext uri="{FF2B5EF4-FFF2-40B4-BE49-F238E27FC236}">
                  <a16:creationId xmlns:a16="http://schemas.microsoft.com/office/drawing/2014/main" id="{7B867428-4D2B-204E-B53F-72B446948336}"/>
                </a:ext>
              </a:extLst>
            </p:cNvPr>
            <p:cNvSpPr/>
            <p:nvPr/>
          </p:nvSpPr>
          <p:spPr>
            <a:xfrm>
              <a:off x="5462955" y="824253"/>
              <a:ext cx="1019908" cy="617685"/>
            </a:xfrm>
            <a:prstGeom prst="rect">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6" name="文本框 15">
            <a:extLst>
              <a:ext uri="{FF2B5EF4-FFF2-40B4-BE49-F238E27FC236}">
                <a16:creationId xmlns:a16="http://schemas.microsoft.com/office/drawing/2014/main" id="{CFF5210E-9CE9-C244-BC5A-89EDCCA1B408}"/>
              </a:ext>
            </a:extLst>
          </p:cNvPr>
          <p:cNvSpPr txBox="1"/>
          <p:nvPr/>
        </p:nvSpPr>
        <p:spPr>
          <a:xfrm>
            <a:off x="1242076" y="384460"/>
            <a:ext cx="3768418" cy="523220"/>
          </a:xfrm>
          <a:prstGeom prst="rect">
            <a:avLst/>
          </a:prstGeom>
          <a:noFill/>
        </p:spPr>
        <p:txBody>
          <a:bodyPr wrap="square" rtlCol="0">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每年输入超过</a:t>
            </a:r>
            <a:r>
              <a:rPr kumimoji="1" lang="en-US" altLang="zh-CN" sz="2800" b="1" dirty="0">
                <a:solidFill>
                  <a:srgbClr val="FF0000"/>
                </a:solidFill>
                <a:latin typeface="Microsoft YaHei" panose="020B0503020204020204" pitchFamily="34" charset="-122"/>
                <a:ea typeface="Microsoft YaHei" panose="020B0503020204020204" pitchFamily="34" charset="-122"/>
              </a:rPr>
              <a:t>4.5</a:t>
            </a:r>
            <a:r>
              <a:rPr kumimoji="1" lang="zh-CN" altLang="en-US" sz="2800" b="1" dirty="0">
                <a:solidFill>
                  <a:srgbClr val="FF0000"/>
                </a:solidFill>
                <a:latin typeface="Microsoft YaHei" panose="020B0503020204020204" pitchFamily="34" charset="-122"/>
                <a:ea typeface="Microsoft YaHei" panose="020B0503020204020204" pitchFamily="34" charset="-122"/>
              </a:rPr>
              <a:t>亿吨</a:t>
            </a:r>
          </a:p>
        </p:txBody>
      </p:sp>
      <p:sp>
        <p:nvSpPr>
          <p:cNvPr id="17" name="文本框 16">
            <a:extLst>
              <a:ext uri="{FF2B5EF4-FFF2-40B4-BE49-F238E27FC236}">
                <a16:creationId xmlns:a16="http://schemas.microsoft.com/office/drawing/2014/main" id="{2DADD963-EF21-6348-BDE2-D3D40DC72607}"/>
              </a:ext>
            </a:extLst>
          </p:cNvPr>
          <p:cNvSpPr txBox="1"/>
          <p:nvPr/>
        </p:nvSpPr>
        <p:spPr>
          <a:xfrm>
            <a:off x="5854071" y="1321040"/>
            <a:ext cx="2351802" cy="523220"/>
          </a:xfrm>
          <a:prstGeom prst="rect">
            <a:avLst/>
          </a:prstGeom>
          <a:noFill/>
        </p:spPr>
        <p:txBody>
          <a:bodyPr wrap="square" rtlCol="0">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输出</a:t>
            </a:r>
            <a:r>
              <a:rPr kumimoji="1" lang="en-US" altLang="zh-CN" sz="2800" b="1" dirty="0">
                <a:solidFill>
                  <a:srgbClr val="FF0000"/>
                </a:solidFill>
                <a:latin typeface="Microsoft YaHei" panose="020B0503020204020204" pitchFamily="34" charset="-122"/>
                <a:ea typeface="Microsoft YaHei" panose="020B0503020204020204" pitchFamily="34" charset="-122"/>
              </a:rPr>
              <a:t>25%</a:t>
            </a:r>
            <a:endParaRPr kumimoji="1" lang="zh-CN" altLang="en-US" sz="2800" b="1" dirty="0">
              <a:solidFill>
                <a:srgbClr val="FF0000"/>
              </a:solidFill>
              <a:latin typeface="Microsoft YaHei" panose="020B0503020204020204" pitchFamily="34" charset="-122"/>
              <a:ea typeface="Microsoft YaHei" panose="020B0503020204020204" pitchFamily="34" charset="-122"/>
            </a:endParaRPr>
          </a:p>
        </p:txBody>
      </p:sp>
      <p:sp>
        <p:nvSpPr>
          <p:cNvPr id="18" name="文本框 17">
            <a:extLst>
              <a:ext uri="{FF2B5EF4-FFF2-40B4-BE49-F238E27FC236}">
                <a16:creationId xmlns:a16="http://schemas.microsoft.com/office/drawing/2014/main" id="{29BB5236-D68C-6B42-BD30-8EE8102E6154}"/>
              </a:ext>
            </a:extLst>
          </p:cNvPr>
          <p:cNvSpPr txBox="1"/>
          <p:nvPr/>
        </p:nvSpPr>
        <p:spPr>
          <a:xfrm>
            <a:off x="4349470" y="2695823"/>
            <a:ext cx="3051500" cy="523220"/>
          </a:xfrm>
          <a:prstGeom prst="rect">
            <a:avLst/>
          </a:prstGeom>
          <a:noFill/>
        </p:spPr>
        <p:txBody>
          <a:bodyPr wrap="square" rtlCol="0">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存积</a:t>
            </a:r>
            <a:r>
              <a:rPr kumimoji="1" lang="en-US" altLang="zh-CN" sz="2800" b="1" dirty="0">
                <a:solidFill>
                  <a:srgbClr val="FF0000"/>
                </a:solidFill>
                <a:latin typeface="Microsoft YaHei" panose="020B0503020204020204" pitchFamily="34" charset="-122"/>
                <a:ea typeface="Microsoft YaHei" panose="020B0503020204020204" pitchFamily="34" charset="-122"/>
              </a:rPr>
              <a:t>75%</a:t>
            </a:r>
            <a:endParaRPr kumimoji="1" lang="zh-CN" altLang="en-US" sz="2800" b="1" dirty="0">
              <a:solidFill>
                <a:srgbClr val="FF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9348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33900335_1.mp4">
            <a:hlinkClick r:id="" action="ppaction://media"/>
            <a:extLst>
              <a:ext uri="{FF2B5EF4-FFF2-40B4-BE49-F238E27FC236}">
                <a16:creationId xmlns:a16="http://schemas.microsoft.com/office/drawing/2014/main" id="{9C717194-1014-4563-DD07-1EB8D55BC7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9317" y="3338841"/>
            <a:ext cx="4969945" cy="2795594"/>
          </a:xfrm>
          <a:prstGeom prst="rect">
            <a:avLst/>
          </a:prstGeom>
        </p:spPr>
      </p:pic>
      <p:sp>
        <p:nvSpPr>
          <p:cNvPr id="15" name="直线连接符 14">
            <a:extLst>
              <a:ext uri="{FF2B5EF4-FFF2-40B4-BE49-F238E27FC236}">
                <a16:creationId xmlns:a16="http://schemas.microsoft.com/office/drawing/2014/main" id="{FCD47E00-3926-4E46-94D1-BEE8D9EC909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直线连接符 15">
            <a:extLst>
              <a:ext uri="{FF2B5EF4-FFF2-40B4-BE49-F238E27FC236}">
                <a16:creationId xmlns:a16="http://schemas.microsoft.com/office/drawing/2014/main" id="{82F82E62-862A-A547-8269-DFFF47464F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直线连接符 16">
            <a:extLst>
              <a:ext uri="{FF2B5EF4-FFF2-40B4-BE49-F238E27FC236}">
                <a16:creationId xmlns:a16="http://schemas.microsoft.com/office/drawing/2014/main" id="{B019CAA6-A7BD-C14B-91A8-EB45809C47B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直线连接符 17">
            <a:extLst>
              <a:ext uri="{FF2B5EF4-FFF2-40B4-BE49-F238E27FC236}">
                <a16:creationId xmlns:a16="http://schemas.microsoft.com/office/drawing/2014/main" id="{68A74CC5-DAA0-BD4D-BA8A-C5DABAF6763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图片 18" descr="图片 24">
            <a:extLst>
              <a:ext uri="{FF2B5EF4-FFF2-40B4-BE49-F238E27FC236}">
                <a16:creationId xmlns:a16="http://schemas.microsoft.com/office/drawing/2014/main" id="{DDC3D38E-26A0-464E-AB43-BCBEC2440772}"/>
              </a:ext>
            </a:extLst>
          </p:cNvPr>
          <p:cNvPicPr>
            <a:picLocks noChangeAspect="1"/>
          </p:cNvPicPr>
          <p:nvPr/>
        </p:nvPicPr>
        <p:blipFill>
          <a:blip r:embed="rId6"/>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854718F7-0371-7743-AE7F-6C4157FD41CF}"/>
              </a:ext>
            </a:extLst>
          </p:cNvPr>
          <p:cNvPicPr>
            <a:picLocks noChangeAspect="1"/>
          </p:cNvPicPr>
          <p:nvPr/>
        </p:nvPicPr>
        <p:blipFill>
          <a:blip r:embed="rId6"/>
          <a:stretch>
            <a:fillRect/>
          </a:stretch>
        </p:blipFill>
        <p:spPr>
          <a:xfrm rot="10800000">
            <a:off x="222738" y="1344768"/>
            <a:ext cx="921637" cy="565092"/>
          </a:xfrm>
          <a:prstGeom prst="rect">
            <a:avLst/>
          </a:prstGeom>
          <a:ln w="12700">
            <a:miter lim="400000"/>
          </a:ln>
        </p:spPr>
      </p:pic>
      <p:sp>
        <p:nvSpPr>
          <p:cNvPr id="7" name="Rectangle 2">
            <a:extLst>
              <a:ext uri="{FF2B5EF4-FFF2-40B4-BE49-F238E27FC236}">
                <a16:creationId xmlns:a16="http://schemas.microsoft.com/office/drawing/2014/main" id="{58D2F8D0-63B0-4120-AB10-D9AEBAAAEB6A}"/>
              </a:ext>
            </a:extLst>
          </p:cNvPr>
          <p:cNvSpPr/>
          <p:nvPr/>
        </p:nvSpPr>
        <p:spPr>
          <a:xfrm>
            <a:off x="971601" y="1966310"/>
            <a:ext cx="7547882" cy="1127232"/>
          </a:xfrm>
          <a:prstGeom prst="rect">
            <a:avLst/>
          </a:prstGeom>
        </p:spPr>
        <p:txBody>
          <a:bodyPr wrap="square">
            <a:spAutoFit/>
          </a:bodyPr>
          <a:lstStyle/>
          <a:p>
            <a:pPr marL="0" marR="0" lvl="0" indent="0" algn="l" defTabSz="457200" rtl="0" eaLnBrk="1" fontAlgn="auto" latinLnBrk="0" hangingPunct="1">
              <a:lnSpc>
                <a:spcPts val="4200"/>
              </a:lnSpc>
              <a:spcBef>
                <a:spcPct val="50000"/>
              </a:spcBef>
              <a:spcAft>
                <a:spcPts val="0"/>
              </a:spcAft>
              <a:buClrTx/>
              <a:buSzTx/>
              <a:buFontTx/>
              <a:buNone/>
              <a:tabLst/>
              <a:defRPr/>
            </a:pPr>
            <a:r>
              <a:rPr kumimoji="0" lang="zh-CN" altLang="zh-CN" sz="32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当今的科学家可以通过测量海水的咸度，计算出海洋大概存在了多长时间。</a:t>
            </a:r>
            <a:endParaRPr kumimoji="0" lang="zh-CN" altLang="en-US" sz="4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0" name="图片 9">
            <a:extLst>
              <a:ext uri="{FF2B5EF4-FFF2-40B4-BE49-F238E27FC236}">
                <a16:creationId xmlns:a16="http://schemas.microsoft.com/office/drawing/2014/main" id="{1D0F2E23-F20A-439D-9211-140D6D5406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9168" y="3305418"/>
            <a:ext cx="2893905" cy="2832453"/>
          </a:xfrm>
          <a:prstGeom prst="rect">
            <a:avLst/>
          </a:prstGeom>
        </p:spPr>
      </p:pic>
      <p:sp>
        <p:nvSpPr>
          <p:cNvPr id="12" name="矩形 11">
            <a:extLst>
              <a:ext uri="{FF2B5EF4-FFF2-40B4-BE49-F238E27FC236}">
                <a16:creationId xmlns:a16="http://schemas.microsoft.com/office/drawing/2014/main" id="{BEEB0401-1C7D-41F0-A974-29C2952DB411}"/>
              </a:ext>
            </a:extLst>
          </p:cNvPr>
          <p:cNvSpPr/>
          <p:nvPr/>
        </p:nvSpPr>
        <p:spPr>
          <a:xfrm>
            <a:off x="628397" y="3303803"/>
            <a:ext cx="7887209" cy="2832454"/>
          </a:xfrm>
          <a:prstGeom prst="rect">
            <a:avLst/>
          </a:prstGeom>
          <a:ln w="28575">
            <a:solidFill>
              <a:schemeClr val="bg1"/>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3" name="文本框 12">
            <a:extLst>
              <a:ext uri="{FF2B5EF4-FFF2-40B4-BE49-F238E27FC236}">
                <a16:creationId xmlns:a16="http://schemas.microsoft.com/office/drawing/2014/main" id="{51814005-622D-47F6-8E7F-CE46F36D085E}"/>
              </a:ext>
            </a:extLst>
          </p:cNvPr>
          <p:cNvSpPr txBox="1"/>
          <p:nvPr/>
        </p:nvSpPr>
        <p:spPr>
          <a:xfrm>
            <a:off x="651839" y="4393634"/>
            <a:ext cx="4947517" cy="523220"/>
          </a:xfrm>
          <a:prstGeom prst="rect">
            <a:avLst/>
          </a:prstGeom>
          <a:solidFill>
            <a:schemeClr val="bg2">
              <a:lumMod val="50000"/>
              <a:alpha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海洋的盐分</a:t>
            </a:r>
            <a:endParaRPr kumimoji="1" lang="zh-CN" altLang="en-US" sz="28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任务一：看视频，完成填空题。</a:t>
            </a:r>
          </a:p>
        </p:txBody>
      </p:sp>
    </p:spTree>
    <p:extLst>
      <p:ext uri="{BB962C8B-B14F-4D97-AF65-F5344CB8AC3E}">
        <p14:creationId xmlns:p14="http://schemas.microsoft.com/office/powerpoint/2010/main" val="340703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14">
            <a:extLst>
              <a:ext uri="{FF2B5EF4-FFF2-40B4-BE49-F238E27FC236}">
                <a16:creationId xmlns:a16="http://schemas.microsoft.com/office/drawing/2014/main" id="{FCD47E00-3926-4E46-94D1-BEE8D9EC909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2F82E62-862A-A547-8269-DFFF47464F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B019CAA6-A7BD-C14B-91A8-EB45809C47B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68A74CC5-DAA0-BD4D-BA8A-C5DABAF6763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DDC3D38E-26A0-464E-AB43-BCBEC244077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854718F7-0371-7743-AE7F-6C4157FD41C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7" name="Rectangle 2">
            <a:extLst>
              <a:ext uri="{FF2B5EF4-FFF2-40B4-BE49-F238E27FC236}">
                <a16:creationId xmlns:a16="http://schemas.microsoft.com/office/drawing/2014/main" id="{58D2F8D0-63B0-4120-AB10-D9AEBAAAEB6A}"/>
              </a:ext>
            </a:extLst>
          </p:cNvPr>
          <p:cNvSpPr/>
          <p:nvPr/>
        </p:nvSpPr>
        <p:spPr>
          <a:xfrm>
            <a:off x="971601" y="1966310"/>
            <a:ext cx="7547882" cy="1671163"/>
          </a:xfrm>
          <a:prstGeom prst="rect">
            <a:avLst/>
          </a:prstGeom>
        </p:spPr>
        <p:txBody>
          <a:bodyPr wrap="square">
            <a:spAutoFit/>
          </a:bodyPr>
          <a:lstStyle/>
          <a:p>
            <a:pPr>
              <a:lnSpc>
                <a:spcPts val="4200"/>
              </a:lnSpc>
              <a:spcBef>
                <a:spcPct val="50000"/>
              </a:spcBef>
            </a:pP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 地质学家已经估算出，时间每过去一年，海里的盐就会增加</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3.4</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亿吨左右。那海水就会随时间变得越来越</a:t>
            </a:r>
            <a:r>
              <a:rPr lang="zh-CN" altLang="en-US" sz="3200" u="sng"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4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一 看视频，完成填空题</a:t>
            </a:r>
          </a:p>
        </p:txBody>
      </p:sp>
      <p:grpSp>
        <p:nvGrpSpPr>
          <p:cNvPr id="22" name="组合 21">
            <a:extLst>
              <a:ext uri="{FF2B5EF4-FFF2-40B4-BE49-F238E27FC236}">
                <a16:creationId xmlns:a16="http://schemas.microsoft.com/office/drawing/2014/main" id="{FC0B2C5A-131A-B24E-8907-EFE6BD9994C4}"/>
              </a:ext>
            </a:extLst>
          </p:cNvPr>
          <p:cNvGrpSpPr/>
          <p:nvPr/>
        </p:nvGrpSpPr>
        <p:grpSpPr>
          <a:xfrm>
            <a:off x="1243559" y="3763032"/>
            <a:ext cx="6656882" cy="2405921"/>
            <a:chOff x="1379946" y="1855736"/>
            <a:chExt cx="6777203" cy="2279461"/>
          </a:xfrm>
        </p:grpSpPr>
        <p:grpSp>
          <p:nvGrpSpPr>
            <p:cNvPr id="23" name="组合 22">
              <a:extLst>
                <a:ext uri="{FF2B5EF4-FFF2-40B4-BE49-F238E27FC236}">
                  <a16:creationId xmlns:a16="http://schemas.microsoft.com/office/drawing/2014/main" id="{DA1CD147-B53B-EA49-9C28-72CE5028B1CB}"/>
                </a:ext>
              </a:extLst>
            </p:cNvPr>
            <p:cNvGrpSpPr/>
            <p:nvPr/>
          </p:nvGrpSpPr>
          <p:grpSpPr>
            <a:xfrm>
              <a:off x="1379946" y="1855736"/>
              <a:ext cx="6777203" cy="2279461"/>
              <a:chOff x="107504" y="1916832"/>
              <a:chExt cx="8996059" cy="4176465"/>
            </a:xfrm>
          </p:grpSpPr>
          <p:pic>
            <p:nvPicPr>
              <p:cNvPr id="25" name="图片 24">
                <a:extLst>
                  <a:ext uri="{FF2B5EF4-FFF2-40B4-BE49-F238E27FC236}">
                    <a16:creationId xmlns:a16="http://schemas.microsoft.com/office/drawing/2014/main" id="{FD73AD26-A4B9-3944-BF1F-EADA39344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917060"/>
                <a:ext cx="5884484" cy="4172007"/>
              </a:xfrm>
              <a:prstGeom prst="rect">
                <a:avLst/>
              </a:prstGeom>
            </p:spPr>
          </p:pic>
          <p:pic>
            <p:nvPicPr>
              <p:cNvPr id="26" name="图片 25">
                <a:extLst>
                  <a:ext uri="{FF2B5EF4-FFF2-40B4-BE49-F238E27FC236}">
                    <a16:creationId xmlns:a16="http://schemas.microsoft.com/office/drawing/2014/main" id="{8DF1516B-E3BF-A048-BA00-B8DB60012D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1916832"/>
                <a:ext cx="3091403" cy="4176465"/>
              </a:xfrm>
              <a:prstGeom prst="rect">
                <a:avLst/>
              </a:prstGeom>
            </p:spPr>
          </p:pic>
        </p:grpSp>
        <p:sp>
          <p:nvSpPr>
            <p:cNvPr id="24" name="矩形 23">
              <a:extLst>
                <a:ext uri="{FF2B5EF4-FFF2-40B4-BE49-F238E27FC236}">
                  <a16:creationId xmlns:a16="http://schemas.microsoft.com/office/drawing/2014/main" id="{5C81A9CC-4C77-BA47-9E1E-0E6CE5C4415A}"/>
                </a:ext>
              </a:extLst>
            </p:cNvPr>
            <p:cNvSpPr/>
            <p:nvPr/>
          </p:nvSpPr>
          <p:spPr>
            <a:xfrm>
              <a:off x="1379946" y="1855736"/>
              <a:ext cx="6777203" cy="2277152"/>
            </a:xfrm>
            <a:prstGeom prst="rect">
              <a:avLst/>
            </a:prstGeom>
            <a:ln w="28575">
              <a:solidFill>
                <a:schemeClr val="bg1"/>
              </a:solidFill>
            </a:ln>
          </p:spPr>
          <p:txBody>
            <a:bodyPr wrap="square" rtlCol="0" anchor="ctr">
              <a:spAutoFit/>
            </a:bodyPr>
            <a:lstStyle/>
            <a:p>
              <a:pPr algn="ctr"/>
              <a:endParaRPr kumimoji="1" lang="zh-CN" altLang="en-US" sz="2000"/>
            </a:p>
          </p:txBody>
        </p:sp>
      </p:grpSp>
      <p:sp>
        <p:nvSpPr>
          <p:cNvPr id="3" name="文本框 2">
            <a:extLst>
              <a:ext uri="{FF2B5EF4-FFF2-40B4-BE49-F238E27FC236}">
                <a16:creationId xmlns:a16="http://schemas.microsoft.com/office/drawing/2014/main" id="{409FBB0F-789E-D544-BC7B-69E4DF1AC8F4}"/>
              </a:ext>
            </a:extLst>
          </p:cNvPr>
          <p:cNvSpPr txBox="1"/>
          <p:nvPr/>
        </p:nvSpPr>
        <p:spPr>
          <a:xfrm>
            <a:off x="6102898" y="2985369"/>
            <a:ext cx="595035" cy="584775"/>
          </a:xfrm>
          <a:prstGeom prst="rect">
            <a:avLst/>
          </a:prstGeom>
          <a:noFill/>
        </p:spPr>
        <p:txBody>
          <a:bodyPr wrap="none" rtlCol="0">
            <a:spAutoFit/>
          </a:bodyPr>
          <a:lstStyle/>
          <a:p>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咸</a:t>
            </a:r>
            <a:endParaRPr kumimoji="1" lang="zh-CN" altLang="en-US" sz="3200" b="1" dirty="0"/>
          </a:p>
        </p:txBody>
      </p:sp>
    </p:spTree>
    <p:extLst>
      <p:ext uri="{BB962C8B-B14F-4D97-AF65-F5344CB8AC3E}">
        <p14:creationId xmlns:p14="http://schemas.microsoft.com/office/powerpoint/2010/main" val="32570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14">
            <a:extLst>
              <a:ext uri="{FF2B5EF4-FFF2-40B4-BE49-F238E27FC236}">
                <a16:creationId xmlns:a16="http://schemas.microsoft.com/office/drawing/2014/main" id="{FCD47E00-3926-4E46-94D1-BEE8D9EC909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2F82E62-862A-A547-8269-DFFF47464F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B019CAA6-A7BD-C14B-91A8-EB45809C47B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68A74CC5-DAA0-BD4D-BA8A-C5DABAF6763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DDC3D38E-26A0-464E-AB43-BCBEC244077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854718F7-0371-7743-AE7F-6C4157FD41C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7" name="Rectangle 2">
            <a:extLst>
              <a:ext uri="{FF2B5EF4-FFF2-40B4-BE49-F238E27FC236}">
                <a16:creationId xmlns:a16="http://schemas.microsoft.com/office/drawing/2014/main" id="{58D2F8D0-63B0-4120-AB10-D9AEBAAAEB6A}"/>
              </a:ext>
            </a:extLst>
          </p:cNvPr>
          <p:cNvSpPr/>
          <p:nvPr/>
        </p:nvSpPr>
        <p:spPr>
          <a:xfrm>
            <a:off x="686325" y="1966310"/>
            <a:ext cx="8027943" cy="2434449"/>
          </a:xfrm>
          <a:prstGeom prst="rect">
            <a:avLst/>
          </a:prstGeom>
        </p:spPr>
        <p:txBody>
          <a:bodyPr wrap="square">
            <a:spAutoFit/>
          </a:bodyPr>
          <a:lstStyle/>
          <a:p>
            <a:pPr>
              <a:lnSpc>
                <a:spcPts val="4200"/>
              </a:lnSpc>
              <a:spcBef>
                <a:spcPct val="50000"/>
              </a:spcBef>
            </a:pPr>
            <a:r>
              <a:rPr lang="en-US" altLang="zh-CN" sz="3000" kern="0" dirty="0">
                <a:latin typeface="Microsoft YaHei" panose="020B0503020204020204" pitchFamily="34" charset="-122"/>
                <a:ea typeface="Microsoft YaHei" panose="020B0503020204020204" pitchFamily="34" charset="-122"/>
                <a:cs typeface="Times New Roman" panose="02020603050405020304" pitchFamily="18" charset="0"/>
              </a:rPr>
              <a:t>2. </a:t>
            </a:r>
            <a:r>
              <a:rPr lang="zh-CN" altLang="en-US" sz="3000" kern="0" dirty="0">
                <a:latin typeface="Microsoft YaHei" panose="020B0503020204020204" pitchFamily="34" charset="-122"/>
                <a:ea typeface="Microsoft YaHei" panose="020B0503020204020204" pitchFamily="34" charset="-122"/>
                <a:cs typeface="Times New Roman" panose="02020603050405020304" pitchFamily="18" charset="0"/>
              </a:rPr>
              <a:t>科学家计算得出：哪怕海洋起初的盐分为</a:t>
            </a:r>
            <a:r>
              <a:rPr lang="en-US" altLang="zh-CN" sz="3000" kern="0" dirty="0">
                <a:latin typeface="Microsoft YaHei" panose="020B0503020204020204" pitchFamily="34" charset="-122"/>
                <a:ea typeface="Microsoft YaHei" panose="020B0503020204020204" pitchFamily="34" charset="-122"/>
                <a:cs typeface="Times New Roman" panose="02020603050405020304" pitchFamily="18" charset="0"/>
              </a:rPr>
              <a:t>0</a:t>
            </a:r>
            <a:r>
              <a:rPr lang="zh-CN" altLang="en-US" sz="3000" kern="0" dirty="0">
                <a:latin typeface="Microsoft YaHei" panose="020B0503020204020204" pitchFamily="34" charset="-122"/>
                <a:ea typeface="Microsoft YaHei" panose="020B0503020204020204" pitchFamily="34" charset="-122"/>
                <a:cs typeface="Times New Roman" panose="02020603050405020304" pitchFamily="18" charset="0"/>
              </a:rPr>
              <a:t>，要让海水达到现在的咸度，最多也只需要大概 </a:t>
            </a:r>
            <a:r>
              <a:rPr lang="en-US" altLang="zh-CN" sz="3000" kern="0" dirty="0">
                <a:latin typeface="Microsoft YaHei" panose="020B0503020204020204" pitchFamily="34" charset="-122"/>
                <a:ea typeface="Microsoft YaHei" panose="020B0503020204020204" pitchFamily="34" charset="-122"/>
                <a:cs typeface="Times New Roman" panose="02020603050405020304" pitchFamily="18" charset="0"/>
              </a:rPr>
              <a:t>___________</a:t>
            </a:r>
            <a:r>
              <a:rPr lang="zh-CN" altLang="en-US" sz="3000" kern="0" dirty="0">
                <a:latin typeface="Microsoft YaHei" panose="020B0503020204020204" pitchFamily="34" charset="-122"/>
                <a:ea typeface="Microsoft YaHei" panose="020B0503020204020204" pitchFamily="34" charset="-122"/>
                <a:cs typeface="Times New Roman" panose="02020603050405020304" pitchFamily="18" charset="0"/>
              </a:rPr>
              <a:t>年的累积。</a:t>
            </a:r>
            <a:endParaRPr lang="en-US" altLang="zh-CN" sz="30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00"/>
              </a:lnSpc>
              <a:spcBef>
                <a:spcPct val="50000"/>
              </a:spcBef>
            </a:pPr>
            <a:r>
              <a:rPr lang="en-US" altLang="zh-CN" sz="3000" kern="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3000" kern="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 主流地质学家认为海洋的年龄超过</a:t>
            </a:r>
            <a:r>
              <a:rPr lang="en-US" altLang="zh-CN" sz="3000" kern="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:_______</a:t>
            </a:r>
            <a:r>
              <a:rPr lang="zh-CN" altLang="en-US" sz="3000" kern="0"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年。</a:t>
            </a:r>
            <a:endParaRPr lang="zh-CN" altLang="en-US" sz="3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一 看视频，完成填空题</a:t>
            </a:r>
          </a:p>
        </p:txBody>
      </p:sp>
      <p:sp>
        <p:nvSpPr>
          <p:cNvPr id="3" name="文本框 2">
            <a:extLst>
              <a:ext uri="{FF2B5EF4-FFF2-40B4-BE49-F238E27FC236}">
                <a16:creationId xmlns:a16="http://schemas.microsoft.com/office/drawing/2014/main" id="{409FBB0F-789E-D544-BC7B-69E4DF1AC8F4}"/>
              </a:ext>
            </a:extLst>
          </p:cNvPr>
          <p:cNvSpPr txBox="1"/>
          <p:nvPr/>
        </p:nvSpPr>
        <p:spPr>
          <a:xfrm>
            <a:off x="892400" y="3022382"/>
            <a:ext cx="1608133" cy="584775"/>
          </a:xfrm>
          <a:prstGeom prst="rect">
            <a:avLst/>
          </a:prstGeom>
          <a:noFill/>
        </p:spPr>
        <p:txBody>
          <a:bodyPr wrap="square" rtlCol="0">
            <a:spAutoFit/>
          </a:bodyPr>
          <a:lstStyle/>
          <a:p>
            <a:r>
              <a:rPr lang="en-US" altLang="zh-CN" sz="3200" b="1" kern="0" dirty="0">
                <a:latin typeface="Microsoft YaHei" panose="020B0503020204020204" pitchFamily="34" charset="-122"/>
                <a:ea typeface="Microsoft YaHei" panose="020B0503020204020204" pitchFamily="34" charset="-122"/>
                <a:cs typeface="Times New Roman" panose="02020603050405020304" pitchFamily="18" charset="0"/>
              </a:rPr>
              <a:t>4200</a:t>
            </a:r>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万</a:t>
            </a:r>
            <a:endParaRPr kumimoji="1" lang="zh-CN" altLang="en-US" sz="3200" b="1" dirty="0"/>
          </a:p>
        </p:txBody>
      </p:sp>
      <p:sp>
        <p:nvSpPr>
          <p:cNvPr id="27" name="文本框 26">
            <a:extLst>
              <a:ext uri="{FF2B5EF4-FFF2-40B4-BE49-F238E27FC236}">
                <a16:creationId xmlns:a16="http://schemas.microsoft.com/office/drawing/2014/main" id="{714D38EF-E167-A846-B441-A15DFED97C0B}"/>
              </a:ext>
            </a:extLst>
          </p:cNvPr>
          <p:cNvSpPr txBox="1"/>
          <p:nvPr/>
        </p:nvSpPr>
        <p:spPr>
          <a:xfrm>
            <a:off x="1020440" y="4627879"/>
            <a:ext cx="6916120" cy="1569660"/>
          </a:xfrm>
          <a:prstGeom prst="rect">
            <a:avLst/>
          </a:prstGeom>
          <a:noFill/>
        </p:spPr>
        <p:txBody>
          <a:bodyPr wrap="square">
            <a:spAutoFit/>
          </a:bodyPr>
          <a:lstStyle/>
          <a:p>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思考：</a:t>
            </a:r>
            <a:endParaRPr lang="en-US" altLang="zh-CN" sz="3200" b="1" kern="0" dirty="0">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这</a:t>
            </a:r>
            <a:r>
              <a:rPr lang="en-US"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4200</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万年是支持“年老地球模式”还是“年轻地球模式”呢？</a:t>
            </a:r>
            <a:endParaRPr lang="zh-CN" altLang="en-US" sz="5400" dirty="0">
              <a:latin typeface="Microsoft YaHei" panose="020B0503020204020204" pitchFamily="34" charset="-122"/>
              <a:ea typeface="Microsoft YaHei" panose="020B0503020204020204" pitchFamily="34" charset="-122"/>
            </a:endParaRPr>
          </a:p>
        </p:txBody>
      </p:sp>
      <p:sp>
        <p:nvSpPr>
          <p:cNvPr id="12" name="文本框 11">
            <a:extLst>
              <a:ext uri="{FF2B5EF4-FFF2-40B4-BE49-F238E27FC236}">
                <a16:creationId xmlns:a16="http://schemas.microsoft.com/office/drawing/2014/main" id="{284D5943-CE33-DA4B-ADEF-011038F7F4B2}"/>
              </a:ext>
            </a:extLst>
          </p:cNvPr>
          <p:cNvSpPr txBox="1"/>
          <p:nvPr/>
        </p:nvSpPr>
        <p:spPr>
          <a:xfrm>
            <a:off x="7041106" y="3754023"/>
            <a:ext cx="1101584" cy="584775"/>
          </a:xfrm>
          <a:prstGeom prst="rect">
            <a:avLst/>
          </a:prstGeom>
          <a:noFill/>
        </p:spPr>
        <p:txBody>
          <a:bodyPr wrap="square" rtlCol="0">
            <a:spAutoFit/>
          </a:bodyPr>
          <a:lstStyle/>
          <a:p>
            <a:r>
              <a:rPr lang="en-US" altLang="zh-CN" sz="3200" b="1" kern="0" dirty="0">
                <a:latin typeface="Microsoft YaHei" panose="020B0503020204020204" pitchFamily="34" charset="-122"/>
                <a:ea typeface="Microsoft YaHei" panose="020B0503020204020204" pitchFamily="34" charset="-122"/>
                <a:cs typeface="Times New Roman" panose="02020603050405020304" pitchFamily="18" charset="0"/>
              </a:rPr>
              <a:t>35</a:t>
            </a:r>
            <a:r>
              <a:rPr lang="zh-CN" altLang="en-US" sz="3200" b="1" kern="0" dirty="0">
                <a:latin typeface="Microsoft YaHei" panose="020B0503020204020204" pitchFamily="34" charset="-122"/>
                <a:ea typeface="Microsoft YaHei" panose="020B0503020204020204" pitchFamily="34" charset="-122"/>
                <a:cs typeface="Times New Roman" panose="02020603050405020304" pitchFamily="18" charset="0"/>
              </a:rPr>
              <a:t>亿</a:t>
            </a:r>
            <a:endParaRPr kumimoji="1" lang="zh-CN" altLang="en-US" sz="3200" b="1" dirty="0"/>
          </a:p>
        </p:txBody>
      </p:sp>
    </p:spTree>
    <p:extLst>
      <p:ext uri="{BB962C8B-B14F-4D97-AF65-F5344CB8AC3E}">
        <p14:creationId xmlns:p14="http://schemas.microsoft.com/office/powerpoint/2010/main" val="41760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查看源图像">
            <a:extLst>
              <a:ext uri="{FF2B5EF4-FFF2-40B4-BE49-F238E27FC236}">
                <a16:creationId xmlns:a16="http://schemas.microsoft.com/office/drawing/2014/main" id="{30105418-965A-437B-BB8F-8113D08EB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43" y="36245"/>
            <a:ext cx="7932747" cy="681181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7">
            <a:extLst>
              <a:ext uri="{FF2B5EF4-FFF2-40B4-BE49-F238E27FC236}">
                <a16:creationId xmlns:a16="http://schemas.microsoft.com/office/drawing/2014/main" id="{3B808545-EA8D-4EA4-9A4C-6860D6C53EB1}"/>
              </a:ext>
            </a:extLst>
          </p:cNvPr>
          <p:cNvSpPr>
            <a:spLocks noChangeArrowheads="1"/>
          </p:cNvSpPr>
          <p:nvPr/>
        </p:nvSpPr>
        <p:spPr bwMode="auto">
          <a:xfrm>
            <a:off x="2639592" y="1377662"/>
            <a:ext cx="1137424" cy="1170879"/>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0" name="文本框 9">
            <a:extLst>
              <a:ext uri="{FF2B5EF4-FFF2-40B4-BE49-F238E27FC236}">
                <a16:creationId xmlns:a16="http://schemas.microsoft.com/office/drawing/2014/main" id="{EA689384-53F5-4456-992D-68F7B06F9897}"/>
              </a:ext>
            </a:extLst>
          </p:cNvPr>
          <p:cNvSpPr txBox="1"/>
          <p:nvPr/>
        </p:nvSpPr>
        <p:spPr>
          <a:xfrm>
            <a:off x="620943" y="5180437"/>
            <a:ext cx="7963380" cy="1553182"/>
          </a:xfrm>
          <a:prstGeom prst="rect">
            <a:avLst/>
          </a:prstGeom>
          <a:solidFill>
            <a:schemeClr val="accent6">
              <a:lumMod val="50000"/>
            </a:schemeClr>
          </a:solidFill>
        </p:spPr>
        <p:txBody>
          <a:bodyPr wrap="square">
            <a:spAutoFit/>
          </a:bodyPr>
          <a:lstStyle/>
          <a:p>
            <a:pPr>
              <a:lnSpc>
                <a:spcPts val="3860"/>
              </a:lnSpc>
            </a:pPr>
            <a:r>
              <a:rPr lang="zh-CN" altLang="en-US"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 “</a:t>
            </a:r>
            <a:r>
              <a:rPr lang="en-US" altLang="zh-CN"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25</a:t>
            </a:r>
            <a:r>
              <a:rPr lang="zh-CN" altLang="en-US"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岁”是为这个女孩设立的“年龄上限”，是一个最大值。这意味着女孩的真实年龄会比这个“最大值”小得多。</a:t>
            </a:r>
            <a:endParaRPr lang="zh-CN" altLang="en-US" sz="2800" dirty="0">
              <a:solidFill>
                <a:schemeClr val="bg1"/>
              </a:solidFill>
              <a:latin typeface="Microsoft YaHei" panose="020B0503020204020204" pitchFamily="34" charset="-122"/>
              <a:ea typeface="Microsoft YaHei" panose="020B0503020204020204" pitchFamily="34" charset="-122"/>
            </a:endParaRPr>
          </a:p>
        </p:txBody>
      </p:sp>
      <p:sp>
        <p:nvSpPr>
          <p:cNvPr id="5" name="Rectangle 2">
            <a:extLst>
              <a:ext uri="{FF2B5EF4-FFF2-40B4-BE49-F238E27FC236}">
                <a16:creationId xmlns:a16="http://schemas.microsoft.com/office/drawing/2014/main" id="{A2F0F3C9-7F11-43E0-A0A2-73BF307396CC}"/>
              </a:ext>
            </a:extLst>
          </p:cNvPr>
          <p:cNvSpPr/>
          <p:nvPr/>
        </p:nvSpPr>
        <p:spPr>
          <a:xfrm>
            <a:off x="847024" y="207290"/>
            <a:ext cx="2897203" cy="593945"/>
          </a:xfrm>
          <a:prstGeom prst="rect">
            <a:avLst/>
          </a:prstGeom>
        </p:spPr>
        <p:txBody>
          <a:bodyPr wrap="square">
            <a:spAutoFit/>
          </a:bodyPr>
          <a:lstStyle/>
          <a:p>
            <a:pPr>
              <a:lnSpc>
                <a:spcPts val="4200"/>
              </a:lnSpc>
              <a:spcBef>
                <a:spcPts val="1200"/>
              </a:spcBef>
            </a:pPr>
            <a:r>
              <a:rPr lang="zh-CN" altLang="en-US" sz="3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谁的年龄最小？</a:t>
            </a:r>
          </a:p>
        </p:txBody>
      </p:sp>
    </p:spTree>
    <p:extLst>
      <p:ext uri="{BB962C8B-B14F-4D97-AF65-F5344CB8AC3E}">
        <p14:creationId xmlns:p14="http://schemas.microsoft.com/office/powerpoint/2010/main" val="7780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直线连接符 20">
            <a:extLst>
              <a:ext uri="{FF2B5EF4-FFF2-40B4-BE49-F238E27FC236}">
                <a16:creationId xmlns:a16="http://schemas.microsoft.com/office/drawing/2014/main" id="{274C68E5-ECE7-CC4B-B046-9A412DB60CB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2" name="直线连接符 21">
            <a:extLst>
              <a:ext uri="{FF2B5EF4-FFF2-40B4-BE49-F238E27FC236}">
                <a16:creationId xmlns:a16="http://schemas.microsoft.com/office/drawing/2014/main" id="{62C28B74-405E-5D45-94F4-7ACE5228A6F3}"/>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3" name="直线连接符 22">
            <a:extLst>
              <a:ext uri="{FF2B5EF4-FFF2-40B4-BE49-F238E27FC236}">
                <a16:creationId xmlns:a16="http://schemas.microsoft.com/office/drawing/2014/main" id="{5C71C935-F92C-834E-B70C-164BF7E68E83}"/>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4" name="直线连接符 23">
            <a:extLst>
              <a:ext uri="{FF2B5EF4-FFF2-40B4-BE49-F238E27FC236}">
                <a16:creationId xmlns:a16="http://schemas.microsoft.com/office/drawing/2014/main" id="{E528EBEB-370E-1F44-99B7-B4ADED96E87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5" name="图片 24" descr="图片 24">
            <a:extLst>
              <a:ext uri="{FF2B5EF4-FFF2-40B4-BE49-F238E27FC236}">
                <a16:creationId xmlns:a16="http://schemas.microsoft.com/office/drawing/2014/main" id="{671592A3-C3A2-6A43-AF2D-E496D7BF4359}"/>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6" name="图片 25" descr="图片 25">
            <a:extLst>
              <a:ext uri="{FF2B5EF4-FFF2-40B4-BE49-F238E27FC236}">
                <a16:creationId xmlns:a16="http://schemas.microsoft.com/office/drawing/2014/main" id="{B81020F9-5F56-1B43-87BD-B3411931DA78}"/>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grpSp>
        <p:nvGrpSpPr>
          <p:cNvPr id="27" name="组合 26">
            <a:extLst>
              <a:ext uri="{FF2B5EF4-FFF2-40B4-BE49-F238E27FC236}">
                <a16:creationId xmlns:a16="http://schemas.microsoft.com/office/drawing/2014/main" id="{E0C50805-9F43-0F42-A6DF-B003C0B68658}"/>
              </a:ext>
            </a:extLst>
          </p:cNvPr>
          <p:cNvGrpSpPr/>
          <p:nvPr/>
        </p:nvGrpSpPr>
        <p:grpSpPr>
          <a:xfrm>
            <a:off x="1756279" y="1836955"/>
            <a:ext cx="5375888" cy="1731660"/>
            <a:chOff x="1379946" y="1855736"/>
            <a:chExt cx="6777203" cy="2279461"/>
          </a:xfrm>
        </p:grpSpPr>
        <p:grpSp>
          <p:nvGrpSpPr>
            <p:cNvPr id="28" name="组合 27">
              <a:extLst>
                <a:ext uri="{FF2B5EF4-FFF2-40B4-BE49-F238E27FC236}">
                  <a16:creationId xmlns:a16="http://schemas.microsoft.com/office/drawing/2014/main" id="{FE5D0300-D4D4-884B-AAF1-BE66ED966F67}"/>
                </a:ext>
              </a:extLst>
            </p:cNvPr>
            <p:cNvGrpSpPr/>
            <p:nvPr/>
          </p:nvGrpSpPr>
          <p:grpSpPr>
            <a:xfrm>
              <a:off x="1379946" y="1855736"/>
              <a:ext cx="6777203" cy="2279461"/>
              <a:chOff x="107504" y="1916832"/>
              <a:chExt cx="8996059" cy="4176465"/>
            </a:xfrm>
          </p:grpSpPr>
          <p:pic>
            <p:nvPicPr>
              <p:cNvPr id="30" name="图片 29">
                <a:extLst>
                  <a:ext uri="{FF2B5EF4-FFF2-40B4-BE49-F238E27FC236}">
                    <a16:creationId xmlns:a16="http://schemas.microsoft.com/office/drawing/2014/main" id="{BEF06711-3263-F044-86EE-107D27448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1917060"/>
                <a:ext cx="5884484" cy="4172007"/>
              </a:xfrm>
              <a:prstGeom prst="rect">
                <a:avLst/>
              </a:prstGeom>
            </p:spPr>
          </p:pic>
          <p:pic>
            <p:nvPicPr>
              <p:cNvPr id="31" name="图片 30">
                <a:extLst>
                  <a:ext uri="{FF2B5EF4-FFF2-40B4-BE49-F238E27FC236}">
                    <a16:creationId xmlns:a16="http://schemas.microsoft.com/office/drawing/2014/main" id="{88B89FAB-0FF9-9B4C-996B-6C9201C5A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2160" y="1916832"/>
                <a:ext cx="3091403" cy="4176465"/>
              </a:xfrm>
              <a:prstGeom prst="rect">
                <a:avLst/>
              </a:prstGeom>
            </p:spPr>
          </p:pic>
        </p:grpSp>
        <p:sp>
          <p:nvSpPr>
            <p:cNvPr id="29" name="矩形 28">
              <a:extLst>
                <a:ext uri="{FF2B5EF4-FFF2-40B4-BE49-F238E27FC236}">
                  <a16:creationId xmlns:a16="http://schemas.microsoft.com/office/drawing/2014/main" id="{C6FEFD6D-6BB6-284E-B9AC-F363521D7189}"/>
                </a:ext>
              </a:extLst>
            </p:cNvPr>
            <p:cNvSpPr/>
            <p:nvPr/>
          </p:nvSpPr>
          <p:spPr>
            <a:xfrm>
              <a:off x="1379946" y="1855736"/>
              <a:ext cx="6777203" cy="2277152"/>
            </a:xfrm>
            <a:prstGeom prst="rect">
              <a:avLst/>
            </a:prstGeom>
            <a:ln w="28575">
              <a:solidFill>
                <a:schemeClr val="bg1"/>
              </a:solidFill>
            </a:ln>
          </p:spPr>
          <p:txBody>
            <a:bodyPr wrap="square" rtlCol="0" anchor="ctr">
              <a:spAutoFit/>
            </a:bodyPr>
            <a:lstStyle/>
            <a:p>
              <a:pPr algn="ctr"/>
              <a:endParaRPr kumimoji="1" lang="zh-CN" altLang="en-US" sz="2000"/>
            </a:p>
          </p:txBody>
        </p:sp>
      </p:grpSp>
      <p:sp>
        <p:nvSpPr>
          <p:cNvPr id="32" name="标题 19">
            <a:extLst>
              <a:ext uri="{FF2B5EF4-FFF2-40B4-BE49-F238E27FC236}">
                <a16:creationId xmlns:a16="http://schemas.microsoft.com/office/drawing/2014/main" id="{D749FE9D-9CC0-DC42-8C97-A620B8E4AAD3}"/>
              </a:ext>
            </a:extLst>
          </p:cNvPr>
          <p:cNvSpPr txBox="1">
            <a:spLocks/>
          </p:cNvSpPr>
          <p:nvPr/>
        </p:nvSpPr>
        <p:spPr>
          <a:xfrm>
            <a:off x="0" y="230350"/>
            <a:ext cx="9144000" cy="1985311"/>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海洋的假定时间：</a:t>
            </a:r>
            <a:r>
              <a:rPr lang="en-US" altLang="zh-CN" dirty="0"/>
              <a:t>35</a:t>
            </a:r>
            <a:r>
              <a:rPr lang="zh-CN" altLang="en-US" dirty="0"/>
              <a:t>亿年</a:t>
            </a:r>
            <a:endParaRPr lang="en-US" altLang="zh-CN" dirty="0"/>
          </a:p>
          <a:p>
            <a:r>
              <a:rPr lang="zh-CN" altLang="en-US" dirty="0"/>
              <a:t>海洋上限：</a:t>
            </a:r>
            <a:r>
              <a:rPr lang="en-US" altLang="zh-CN" dirty="0"/>
              <a:t>4200</a:t>
            </a:r>
            <a:r>
              <a:rPr lang="zh-CN" altLang="en-US" dirty="0"/>
              <a:t>万年</a:t>
            </a:r>
          </a:p>
        </p:txBody>
      </p:sp>
      <p:sp>
        <p:nvSpPr>
          <p:cNvPr id="33" name="Rectangle 2">
            <a:extLst>
              <a:ext uri="{FF2B5EF4-FFF2-40B4-BE49-F238E27FC236}">
                <a16:creationId xmlns:a16="http://schemas.microsoft.com/office/drawing/2014/main" id="{68580EE6-1520-8D41-9ACE-38F6455E9478}"/>
              </a:ext>
            </a:extLst>
          </p:cNvPr>
          <p:cNvSpPr/>
          <p:nvPr/>
        </p:nvSpPr>
        <p:spPr>
          <a:xfrm>
            <a:off x="4269148" y="5361620"/>
            <a:ext cx="4255575" cy="963212"/>
          </a:xfrm>
          <a:prstGeom prst="rect">
            <a:avLst/>
          </a:prstGeom>
          <a:noFill/>
        </p:spPr>
        <p:txBody>
          <a:bodyPr wrap="square" anchor="t">
            <a:spAutoFit/>
          </a:bodyPr>
          <a:lstStyle/>
          <a:p>
            <a:pPr algn="ctr">
              <a:lnSpc>
                <a:spcPts val="34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3460"/>
              </a:lnSpc>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 </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年龄上限：</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&lt;4200</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万</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年</a:t>
            </a: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34" name="图片 33">
            <a:extLst>
              <a:ext uri="{FF2B5EF4-FFF2-40B4-BE49-F238E27FC236}">
                <a16:creationId xmlns:a16="http://schemas.microsoft.com/office/drawing/2014/main" id="{14CE3400-33BB-A345-890C-90965175035A}"/>
              </a:ext>
            </a:extLst>
          </p:cNvPr>
          <p:cNvPicPr>
            <a:picLocks noChangeAspect="1"/>
          </p:cNvPicPr>
          <p:nvPr/>
        </p:nvPicPr>
        <p:blipFill>
          <a:blip r:embed="rId6"/>
          <a:stretch>
            <a:fillRect/>
          </a:stretch>
        </p:blipFill>
        <p:spPr>
          <a:xfrm>
            <a:off x="5490406" y="3927777"/>
            <a:ext cx="1531635" cy="1406284"/>
          </a:xfrm>
          <a:prstGeom prst="rect">
            <a:avLst/>
          </a:prstGeom>
        </p:spPr>
      </p:pic>
      <p:pic>
        <p:nvPicPr>
          <p:cNvPr id="35" name="图片 34">
            <a:extLst>
              <a:ext uri="{FF2B5EF4-FFF2-40B4-BE49-F238E27FC236}">
                <a16:creationId xmlns:a16="http://schemas.microsoft.com/office/drawing/2014/main" id="{C925679E-2E57-8043-9483-403405396282}"/>
              </a:ext>
            </a:extLst>
          </p:cNvPr>
          <p:cNvPicPr>
            <a:picLocks noChangeAspect="1"/>
          </p:cNvPicPr>
          <p:nvPr/>
        </p:nvPicPr>
        <p:blipFill>
          <a:blip r:embed="rId7"/>
          <a:stretch>
            <a:fillRect/>
          </a:stretch>
        </p:blipFill>
        <p:spPr>
          <a:xfrm>
            <a:off x="1857999" y="3840465"/>
            <a:ext cx="1273452" cy="1509950"/>
          </a:xfrm>
          <a:prstGeom prst="rect">
            <a:avLst/>
          </a:prstGeom>
        </p:spPr>
      </p:pic>
      <p:sp>
        <p:nvSpPr>
          <p:cNvPr id="36" name="Rectangle 2">
            <a:extLst>
              <a:ext uri="{FF2B5EF4-FFF2-40B4-BE49-F238E27FC236}">
                <a16:creationId xmlns:a16="http://schemas.microsoft.com/office/drawing/2014/main" id="{DE884C1B-0850-1E41-B1C8-FC45511477CD}"/>
              </a:ext>
            </a:extLst>
          </p:cNvPr>
          <p:cNvSpPr/>
          <p:nvPr/>
        </p:nvSpPr>
        <p:spPr>
          <a:xfrm>
            <a:off x="531509" y="5361620"/>
            <a:ext cx="3926433" cy="963212"/>
          </a:xfrm>
          <a:prstGeom prst="rect">
            <a:avLst/>
          </a:prstGeom>
          <a:noFill/>
        </p:spPr>
        <p:txBody>
          <a:bodyPr wrap="square" anchor="t">
            <a:spAutoFit/>
          </a:bodyPr>
          <a:lstStyle/>
          <a:p>
            <a:pPr algn="ctr">
              <a:lnSpc>
                <a:spcPts val="3460"/>
              </a:lnSpc>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年老地球</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gn="ctr">
              <a:lnSpc>
                <a:spcPts val="3460"/>
              </a:lnSpc>
            </a:pP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年龄</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下</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限</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35</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亿</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年</a:t>
            </a:r>
            <a:endPar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37" name="图片 36">
            <a:extLst>
              <a:ext uri="{FF2B5EF4-FFF2-40B4-BE49-F238E27FC236}">
                <a16:creationId xmlns:a16="http://schemas.microsoft.com/office/drawing/2014/main" id="{C8ACED54-593C-0B41-8C0E-814D723530CD}"/>
              </a:ext>
            </a:extLst>
          </p:cNvPr>
          <p:cNvPicPr>
            <a:picLocks noChangeAspect="1"/>
          </p:cNvPicPr>
          <p:nvPr/>
        </p:nvPicPr>
        <p:blipFill>
          <a:blip r:embed="rId8"/>
          <a:stretch>
            <a:fillRect/>
          </a:stretch>
        </p:blipFill>
        <p:spPr>
          <a:xfrm>
            <a:off x="7132167" y="5166046"/>
            <a:ext cx="624989" cy="651870"/>
          </a:xfrm>
          <a:prstGeom prst="rect">
            <a:avLst/>
          </a:prstGeom>
        </p:spPr>
      </p:pic>
    </p:spTree>
    <p:extLst>
      <p:ext uri="{BB962C8B-B14F-4D97-AF65-F5344CB8AC3E}">
        <p14:creationId xmlns:p14="http://schemas.microsoft.com/office/powerpoint/2010/main" val="37761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45724F-A4C3-441A-B251-13AA9C698BF9}"/>
              </a:ext>
            </a:extLst>
          </p:cNvPr>
          <p:cNvSpPr>
            <a:spLocks noGrp="1"/>
          </p:cNvSpPr>
          <p:nvPr>
            <p:ph type="title"/>
          </p:nvPr>
        </p:nvSpPr>
        <p:spPr>
          <a:xfrm>
            <a:off x="0" y="278156"/>
            <a:ext cx="9144000" cy="1325563"/>
          </a:xfrm>
        </p:spPr>
        <p:txBody>
          <a:bodyPr/>
          <a:lstStyle/>
          <a:p>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4200</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万年”是否符合圣经</a:t>
            </a:r>
            <a:b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b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6000-10000</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年的年轻地球模式？</a:t>
            </a:r>
            <a:endParaRPr lang="zh-CN" altLang="en-US" dirty="0"/>
          </a:p>
        </p:txBody>
      </p:sp>
      <p:sp>
        <p:nvSpPr>
          <p:cNvPr id="6" name="直线连接符 20">
            <a:extLst>
              <a:ext uri="{FF2B5EF4-FFF2-40B4-BE49-F238E27FC236}">
                <a16:creationId xmlns:a16="http://schemas.microsoft.com/office/drawing/2014/main" id="{E7283CE0-F834-FE45-A5CF-BE081788ABE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B2C424C-3E24-194B-99F8-A5BA44D6CCD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D7769EE-B365-1A4E-9259-8BAB2C119F3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BE30466A-D6DE-E74D-AEC5-8C0E6B109D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B2B544D3-4066-B24A-82F5-662071ACC89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801CD104-C4FF-AA4F-89AC-267480ABCF9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7" name="Rectangle 2">
            <a:extLst>
              <a:ext uri="{FF2B5EF4-FFF2-40B4-BE49-F238E27FC236}">
                <a16:creationId xmlns:a16="http://schemas.microsoft.com/office/drawing/2014/main" id="{66F8A183-811B-5C40-A10E-B2612BFCEAF1}"/>
              </a:ext>
            </a:extLst>
          </p:cNvPr>
          <p:cNvSpPr/>
          <p:nvPr/>
        </p:nvSpPr>
        <p:spPr>
          <a:xfrm>
            <a:off x="1502779" y="4930261"/>
            <a:ext cx="7211489" cy="982641"/>
          </a:xfrm>
          <a:prstGeom prst="rect">
            <a:avLst/>
          </a:prstGeom>
        </p:spPr>
        <p:txBody>
          <a:bodyPr wrap="square">
            <a:spAutoFit/>
          </a:bodyPr>
          <a:lstStyle/>
          <a:p>
            <a:pPr marL="457200" indent="-457200">
              <a:lnSpc>
                <a:spcPts val="3640"/>
              </a:lnSpc>
              <a:buFont typeface="Arial" panose="020B0604020202020204" pitchFamily="34" charset="0"/>
              <a:buChar char="•"/>
            </a:pPr>
            <a:r>
              <a:rPr lang="en-US" altLang="zh-CN"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4200</a:t>
            </a:r>
            <a:r>
              <a:rPr lang="zh-CN" altLang="en-US"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万年不是海洋的实际年龄</a:t>
            </a:r>
            <a:endParaRPr lang="en-US" altLang="zh-CN"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nSpc>
                <a:spcPts val="3640"/>
              </a:lnSpc>
              <a:buFont typeface="Arial" panose="020B0604020202020204" pitchFamily="34" charset="0"/>
              <a:buChar char="•"/>
            </a:pPr>
            <a:r>
              <a:rPr lang="zh-CN" altLang="en-US"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是一个“上限”</a:t>
            </a:r>
            <a:endParaRPr lang="en-US" altLang="zh-CN"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22" name="图片 21">
            <a:extLst>
              <a:ext uri="{FF2B5EF4-FFF2-40B4-BE49-F238E27FC236}">
                <a16:creationId xmlns:a16="http://schemas.microsoft.com/office/drawing/2014/main" id="{53B87DD4-0153-E642-B6C0-37A0E0C083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837" y="1945779"/>
            <a:ext cx="5328326" cy="26210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7858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4F56EE0-B4AF-9D4B-A790-5A96625C5E3E}"/>
              </a:ext>
            </a:extLst>
          </p:cNvPr>
          <p:cNvGrpSpPr/>
          <p:nvPr/>
        </p:nvGrpSpPr>
        <p:grpSpPr>
          <a:xfrm>
            <a:off x="584522" y="0"/>
            <a:ext cx="7974956" cy="6848061"/>
            <a:chOff x="584522" y="0"/>
            <a:chExt cx="7974956" cy="6848061"/>
          </a:xfrm>
        </p:grpSpPr>
        <p:pic>
          <p:nvPicPr>
            <p:cNvPr id="3" name="Picture 2" descr="查看源图像">
              <a:extLst>
                <a:ext uri="{FF2B5EF4-FFF2-40B4-BE49-F238E27FC236}">
                  <a16:creationId xmlns:a16="http://schemas.microsoft.com/office/drawing/2014/main" id="{F50136AC-3C48-4E49-9764-36A9DDADB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22" y="0"/>
              <a:ext cx="7974956" cy="68480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895DD3A4-2B4E-3641-A55E-CA964AEDA817}"/>
                </a:ext>
              </a:extLst>
            </p:cNvPr>
            <p:cNvSpPr txBox="1"/>
            <p:nvPr/>
          </p:nvSpPr>
          <p:spPr>
            <a:xfrm>
              <a:off x="3431108" y="4909513"/>
              <a:ext cx="2643672" cy="523220"/>
            </a:xfrm>
            <a:prstGeom prst="rect">
              <a:avLst/>
            </a:prstGeom>
            <a:solidFill>
              <a:schemeClr val="bg1"/>
            </a:solidFill>
          </p:spPr>
          <p:txBody>
            <a:bodyPr wrap="none" rtlCol="0">
              <a:spAutoFit/>
            </a:bodyPr>
            <a:lstStyle/>
            <a:p>
              <a:r>
                <a:rPr kumimoji="1" lang="zh-CN" altLang="en-US" sz="2800" b="1" dirty="0">
                  <a:solidFill>
                    <a:srgbClr val="FF0000"/>
                  </a:solidFill>
                  <a:latin typeface="Microsoft YaHei" panose="020B0503020204020204" pitchFamily="34" charset="-122"/>
                  <a:ea typeface="Microsoft YaHei" panose="020B0503020204020204" pitchFamily="34" charset="-122"/>
                </a:rPr>
                <a:t>年龄上限</a:t>
              </a:r>
              <a:r>
                <a:rPr kumimoji="1" lang="en-US" altLang="zh-CN" sz="2800" b="1" dirty="0">
                  <a:solidFill>
                    <a:srgbClr val="FF0000"/>
                  </a:solidFill>
                  <a:latin typeface="Microsoft YaHei" panose="020B0503020204020204" pitchFamily="34" charset="-122"/>
                  <a:ea typeface="Microsoft YaHei" panose="020B0503020204020204" pitchFamily="34" charset="-122"/>
                </a:rPr>
                <a:t>100</a:t>
              </a:r>
              <a:r>
                <a:rPr kumimoji="1" lang="zh-CN" altLang="en-US" sz="2800" b="1" dirty="0">
                  <a:solidFill>
                    <a:srgbClr val="FF0000"/>
                  </a:solidFill>
                  <a:latin typeface="Microsoft YaHei" panose="020B0503020204020204" pitchFamily="34" charset="-122"/>
                  <a:ea typeface="Microsoft YaHei" panose="020B0503020204020204" pitchFamily="34" charset="-122"/>
                </a:rPr>
                <a:t>岁</a:t>
              </a:r>
            </a:p>
          </p:txBody>
        </p:sp>
      </p:grpSp>
      <p:sp>
        <p:nvSpPr>
          <p:cNvPr id="5" name="Oval 7">
            <a:extLst>
              <a:ext uri="{FF2B5EF4-FFF2-40B4-BE49-F238E27FC236}">
                <a16:creationId xmlns:a16="http://schemas.microsoft.com/office/drawing/2014/main" id="{8C71D6EE-ECB8-8045-BC67-C40498133A2D}"/>
              </a:ext>
            </a:extLst>
          </p:cNvPr>
          <p:cNvSpPr>
            <a:spLocks noChangeArrowheads="1"/>
          </p:cNvSpPr>
          <p:nvPr/>
        </p:nvSpPr>
        <p:spPr bwMode="auto">
          <a:xfrm>
            <a:off x="5023977" y="1609155"/>
            <a:ext cx="1137424" cy="1170879"/>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Tree>
    <p:extLst>
      <p:ext uri="{BB962C8B-B14F-4D97-AF65-F5344CB8AC3E}">
        <p14:creationId xmlns:p14="http://schemas.microsoft.com/office/powerpoint/2010/main" val="432209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45724F-A4C3-441A-B251-13AA9C698BF9}"/>
              </a:ext>
            </a:extLst>
          </p:cNvPr>
          <p:cNvSpPr>
            <a:spLocks noGrp="1"/>
          </p:cNvSpPr>
          <p:nvPr>
            <p:ph type="title"/>
          </p:nvPr>
        </p:nvSpPr>
        <p:spPr>
          <a:xfrm>
            <a:off x="0" y="278156"/>
            <a:ext cx="9144000" cy="1325563"/>
          </a:xfrm>
        </p:spPr>
        <p:txBody>
          <a:bodyPr/>
          <a:lstStyle/>
          <a:p>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4200</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万年”是否符合圣经</a:t>
            </a:r>
            <a:b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b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6000-10000</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年的年轻地球模式？</a:t>
            </a:r>
            <a:endParaRPr lang="zh-CN" altLang="en-US" dirty="0"/>
          </a:p>
        </p:txBody>
      </p:sp>
      <p:sp>
        <p:nvSpPr>
          <p:cNvPr id="6" name="直线连接符 20">
            <a:extLst>
              <a:ext uri="{FF2B5EF4-FFF2-40B4-BE49-F238E27FC236}">
                <a16:creationId xmlns:a16="http://schemas.microsoft.com/office/drawing/2014/main" id="{E7283CE0-F834-FE45-A5CF-BE081788ABE7}"/>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21">
            <a:extLst>
              <a:ext uri="{FF2B5EF4-FFF2-40B4-BE49-F238E27FC236}">
                <a16:creationId xmlns:a16="http://schemas.microsoft.com/office/drawing/2014/main" id="{7B2C424C-3E24-194B-99F8-A5BA44D6CCDE}"/>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22">
            <a:extLst>
              <a:ext uri="{FF2B5EF4-FFF2-40B4-BE49-F238E27FC236}">
                <a16:creationId xmlns:a16="http://schemas.microsoft.com/office/drawing/2014/main" id="{4D7769EE-B365-1A4E-9259-8BAB2C119F39}"/>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23">
            <a:extLst>
              <a:ext uri="{FF2B5EF4-FFF2-40B4-BE49-F238E27FC236}">
                <a16:creationId xmlns:a16="http://schemas.microsoft.com/office/drawing/2014/main" id="{BE30466A-D6DE-E74D-AEC5-8C0E6B109D2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24" descr="图片 24">
            <a:extLst>
              <a:ext uri="{FF2B5EF4-FFF2-40B4-BE49-F238E27FC236}">
                <a16:creationId xmlns:a16="http://schemas.microsoft.com/office/drawing/2014/main" id="{B2B544D3-4066-B24A-82F5-662071ACC896}"/>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25" descr="图片 25">
            <a:extLst>
              <a:ext uri="{FF2B5EF4-FFF2-40B4-BE49-F238E27FC236}">
                <a16:creationId xmlns:a16="http://schemas.microsoft.com/office/drawing/2014/main" id="{801CD104-C4FF-AA4F-89AC-267480ABCF9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7" name="Rectangle 2">
            <a:extLst>
              <a:ext uri="{FF2B5EF4-FFF2-40B4-BE49-F238E27FC236}">
                <a16:creationId xmlns:a16="http://schemas.microsoft.com/office/drawing/2014/main" id="{66F8A183-811B-5C40-A10E-B2612BFCEAF1}"/>
              </a:ext>
            </a:extLst>
          </p:cNvPr>
          <p:cNvSpPr/>
          <p:nvPr/>
        </p:nvSpPr>
        <p:spPr>
          <a:xfrm>
            <a:off x="1477980" y="4752871"/>
            <a:ext cx="7211489" cy="1444306"/>
          </a:xfrm>
          <a:prstGeom prst="rect">
            <a:avLst/>
          </a:prstGeom>
        </p:spPr>
        <p:txBody>
          <a:bodyPr wrap="square">
            <a:spAutoFit/>
          </a:bodyPr>
          <a:lstStyle/>
          <a:p>
            <a:pPr marL="457200" indent="-457200">
              <a:lnSpc>
                <a:spcPts val="3640"/>
              </a:lnSpc>
              <a:buFont typeface="Arial" panose="020B0604020202020204" pitchFamily="34" charset="0"/>
              <a:buChar char="•"/>
            </a:pPr>
            <a:r>
              <a:rPr lang="zh-CN" altLang="en-US"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海洋实际的年龄比</a:t>
            </a:r>
            <a:r>
              <a:rPr lang="en-US" altLang="zh-CN"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4200</a:t>
            </a:r>
            <a:r>
              <a:rPr lang="zh-CN" altLang="en-US"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万年小得多</a:t>
            </a:r>
          </a:p>
          <a:p>
            <a:pPr marL="457200" indent="-457200">
              <a:lnSpc>
                <a:spcPts val="3640"/>
              </a:lnSpc>
              <a:buFont typeface="Arial" panose="020B0604020202020204" pitchFamily="34" charset="0"/>
              <a:buChar char="•"/>
            </a:pPr>
            <a:r>
              <a:rPr lang="zh-CN" altLang="en-US"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从一开始，海洋很可能已经有盐</a:t>
            </a:r>
          </a:p>
          <a:p>
            <a:pPr marL="457200" indent="-457200">
              <a:lnSpc>
                <a:spcPts val="3640"/>
              </a:lnSpc>
              <a:buFont typeface="Arial" panose="020B0604020202020204" pitchFamily="34" charset="0"/>
              <a:buChar char="•"/>
            </a:pPr>
            <a:r>
              <a:rPr lang="zh-CN" altLang="en-US"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挪亚洪水期间有大量的盐被冲进海洋</a:t>
            </a:r>
            <a:endParaRPr lang="en-US" altLang="zh-CN" sz="27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3" name="图片 12">
            <a:extLst>
              <a:ext uri="{FF2B5EF4-FFF2-40B4-BE49-F238E27FC236}">
                <a16:creationId xmlns:a16="http://schemas.microsoft.com/office/drawing/2014/main" id="{A16E4E95-408F-3D46-ABBF-0D41B6073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837" y="1945779"/>
            <a:ext cx="5328326" cy="26210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2268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直线连接符 16">
            <a:extLst>
              <a:ext uri="{FF2B5EF4-FFF2-40B4-BE49-F238E27FC236}">
                <a16:creationId xmlns:a16="http://schemas.microsoft.com/office/drawing/2014/main" id="{AD0E9CF2-99D9-E74C-A0EB-8EC0C090D06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8" name="直线连接符 17">
            <a:extLst>
              <a:ext uri="{FF2B5EF4-FFF2-40B4-BE49-F238E27FC236}">
                <a16:creationId xmlns:a16="http://schemas.microsoft.com/office/drawing/2014/main" id="{AE2AF011-5FC3-134E-BA29-3BB18CDA02F5}"/>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204C269D-0806-DF4C-9AA3-5DF8894042B6}"/>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0" name="直线连接符 19">
            <a:extLst>
              <a:ext uri="{FF2B5EF4-FFF2-40B4-BE49-F238E27FC236}">
                <a16:creationId xmlns:a16="http://schemas.microsoft.com/office/drawing/2014/main" id="{DC3405F1-A926-C642-8592-B4899D268F3C}"/>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1" name="图片 20" descr="图片 24">
            <a:extLst>
              <a:ext uri="{FF2B5EF4-FFF2-40B4-BE49-F238E27FC236}">
                <a16:creationId xmlns:a16="http://schemas.microsoft.com/office/drawing/2014/main" id="{43ADC62B-FCF5-1E41-8A53-12C924742834}"/>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2" name="图片 21" descr="图片 25">
            <a:extLst>
              <a:ext uri="{FF2B5EF4-FFF2-40B4-BE49-F238E27FC236}">
                <a16:creationId xmlns:a16="http://schemas.microsoft.com/office/drawing/2014/main" id="{E0D36404-72B2-E64E-A1C0-7DA827388E44}"/>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7" name="Rectangle 2">
            <a:extLst>
              <a:ext uri="{FF2B5EF4-FFF2-40B4-BE49-F238E27FC236}">
                <a16:creationId xmlns:a16="http://schemas.microsoft.com/office/drawing/2014/main" id="{216225D9-7355-41FA-AD9E-F8772091EA74}"/>
              </a:ext>
            </a:extLst>
          </p:cNvPr>
          <p:cNvSpPr/>
          <p:nvPr/>
        </p:nvSpPr>
        <p:spPr>
          <a:xfrm>
            <a:off x="544809" y="4528937"/>
            <a:ext cx="8447475" cy="1638910"/>
          </a:xfrm>
          <a:prstGeom prst="rect">
            <a:avLst/>
          </a:prstGeom>
        </p:spPr>
        <p:txBody>
          <a:bodyPr wrap="square">
            <a:spAutoFit/>
          </a:bodyPr>
          <a:lstStyle/>
          <a:p>
            <a:pPr marL="457200" indent="-457200">
              <a:lnSpc>
                <a:spcPts val="2900"/>
              </a:lnSpc>
              <a:spcBef>
                <a:spcPct val="50000"/>
              </a:spcBef>
              <a:buFont typeface="Arial" panose="020B0604020202020204" pitchFamily="34" charset="0"/>
              <a:buChar char="•"/>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4200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万是最高限度</a:t>
            </a:r>
          </a:p>
          <a:p>
            <a:pPr marL="457200" indent="-457200">
              <a:lnSpc>
                <a:spcPts val="2900"/>
              </a:lnSpc>
              <a:spcBef>
                <a:spcPct val="50000"/>
              </a:spcBef>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这个证据与任何低于</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4200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万的年龄相符</a:t>
            </a:r>
          </a:p>
          <a:p>
            <a:pPr marL="457200" indent="-457200">
              <a:lnSpc>
                <a:spcPts val="2900"/>
              </a:lnSpc>
              <a:spcBef>
                <a:spcPct val="50000"/>
              </a:spcBef>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圣经的</a:t>
            </a: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6000-10000</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年低于这个上限</a:t>
            </a:r>
          </a:p>
        </p:txBody>
      </p:sp>
      <p:pic>
        <p:nvPicPr>
          <p:cNvPr id="10" name="图片 9">
            <a:extLst>
              <a:ext uri="{FF2B5EF4-FFF2-40B4-BE49-F238E27FC236}">
                <a16:creationId xmlns:a16="http://schemas.microsoft.com/office/drawing/2014/main" id="{AD482081-9021-441D-A15E-C44441CB9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6135" y="4364994"/>
            <a:ext cx="1336149" cy="178153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6A457418-94E4-49C4-8030-F1F0C831CC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855" y="1855860"/>
            <a:ext cx="4433090" cy="227702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标题 1">
            <a:extLst>
              <a:ext uri="{FF2B5EF4-FFF2-40B4-BE49-F238E27FC236}">
                <a16:creationId xmlns:a16="http://schemas.microsoft.com/office/drawing/2014/main" id="{3EEBB89C-7F61-C54D-8CE3-581B4951C0DB}"/>
              </a:ext>
            </a:extLst>
          </p:cNvPr>
          <p:cNvSpPr>
            <a:spLocks noGrp="1"/>
          </p:cNvSpPr>
          <p:nvPr>
            <p:ph type="title"/>
          </p:nvPr>
        </p:nvSpPr>
        <p:spPr/>
        <p:txBody>
          <a:bodyPr/>
          <a:lstStyle/>
          <a:p>
            <a:r>
              <a:rPr lang="zh-CN" altLang="en-US" dirty="0"/>
              <a:t>“</a:t>
            </a:r>
            <a:r>
              <a:rPr lang="en-US" altLang="zh-CN" dirty="0"/>
              <a:t>4200</a:t>
            </a:r>
            <a:r>
              <a:rPr lang="zh-CN" altLang="en-US" dirty="0"/>
              <a:t>万年”符合圣经</a:t>
            </a:r>
            <a:br>
              <a:rPr lang="en-US" altLang="zh-CN" dirty="0"/>
            </a:br>
            <a:r>
              <a:rPr lang="en-US" altLang="zh-CN" dirty="0"/>
              <a:t>6000-10000</a:t>
            </a:r>
            <a:r>
              <a:rPr lang="zh-CN" altLang="en-US" dirty="0"/>
              <a:t>年的年轻地球模式！</a:t>
            </a:r>
          </a:p>
        </p:txBody>
      </p:sp>
    </p:spTree>
    <p:extLst>
      <p:ext uri="{BB962C8B-B14F-4D97-AF65-F5344CB8AC3E}">
        <p14:creationId xmlns:p14="http://schemas.microsoft.com/office/powerpoint/2010/main" val="1912519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C4DE885A-726A-4D4D-BA44-A084D03D8BC6}"/>
              </a:ext>
            </a:extLst>
          </p:cNvPr>
          <p:cNvGrpSpPr/>
          <p:nvPr/>
        </p:nvGrpSpPr>
        <p:grpSpPr>
          <a:xfrm>
            <a:off x="0" y="293210"/>
            <a:ext cx="4242161" cy="2254859"/>
            <a:chOff x="2658686" y="2797049"/>
            <a:chExt cx="4242161" cy="2254859"/>
          </a:xfrm>
        </p:grpSpPr>
        <p:grpSp>
          <p:nvGrpSpPr>
            <p:cNvPr id="2" name="组合 1">
              <a:extLst>
                <a:ext uri="{FF2B5EF4-FFF2-40B4-BE49-F238E27FC236}">
                  <a16:creationId xmlns:a16="http://schemas.microsoft.com/office/drawing/2014/main" id="{FC619F2D-92BB-428C-8060-C5072E67BD78}"/>
                </a:ext>
              </a:extLst>
            </p:cNvPr>
            <p:cNvGrpSpPr/>
            <p:nvPr/>
          </p:nvGrpSpPr>
          <p:grpSpPr>
            <a:xfrm>
              <a:off x="2658686" y="2797049"/>
              <a:ext cx="4242161" cy="2179076"/>
              <a:chOff x="1379946" y="1855736"/>
              <a:chExt cx="4433091" cy="2277152"/>
            </a:xfrm>
          </p:grpSpPr>
          <p:pic>
            <p:nvPicPr>
              <p:cNvPr id="5" name="图片 4">
                <a:extLst>
                  <a:ext uri="{FF2B5EF4-FFF2-40B4-BE49-F238E27FC236}">
                    <a16:creationId xmlns:a16="http://schemas.microsoft.com/office/drawing/2014/main" id="{88AC36D7-A638-4389-8CF1-F3B53297D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9946" y="1855860"/>
                <a:ext cx="4433091" cy="2277028"/>
              </a:xfrm>
              <a:prstGeom prst="rect">
                <a:avLst/>
              </a:prstGeom>
            </p:spPr>
          </p:pic>
          <p:sp>
            <p:nvSpPr>
              <p:cNvPr id="4" name="矩形 3">
                <a:extLst>
                  <a:ext uri="{FF2B5EF4-FFF2-40B4-BE49-F238E27FC236}">
                    <a16:creationId xmlns:a16="http://schemas.microsoft.com/office/drawing/2014/main" id="{D276F04F-2767-4B65-86E6-F6FF76C839C6}"/>
                  </a:ext>
                </a:extLst>
              </p:cNvPr>
              <p:cNvSpPr/>
              <p:nvPr/>
            </p:nvSpPr>
            <p:spPr>
              <a:xfrm>
                <a:off x="1379946" y="1855736"/>
                <a:ext cx="4433091" cy="2277152"/>
              </a:xfrm>
              <a:prstGeom prst="rect">
                <a:avLst/>
              </a:prstGeom>
              <a:ln w="28575">
                <a:solidFill>
                  <a:schemeClr val="bg1"/>
                </a:solidFill>
              </a:ln>
            </p:spPr>
            <p:txBody>
              <a:bodyPr wrap="square" rtlCol="0" anchor="ctr">
                <a:spAutoFit/>
              </a:bodyPr>
              <a:lstStyle/>
              <a:p>
                <a:pPr algn="ctr"/>
                <a:endParaRPr kumimoji="1" lang="zh-CN" altLang="en-US" sz="2000"/>
              </a:p>
            </p:txBody>
          </p:sp>
        </p:grpSp>
        <p:sp>
          <p:nvSpPr>
            <p:cNvPr id="7" name="内容占位符 2">
              <a:extLst>
                <a:ext uri="{FF2B5EF4-FFF2-40B4-BE49-F238E27FC236}">
                  <a16:creationId xmlns:a16="http://schemas.microsoft.com/office/drawing/2014/main" id="{3FAC279D-6915-4955-9996-DE7E9DD6E394}"/>
                </a:ext>
              </a:extLst>
            </p:cNvPr>
            <p:cNvSpPr txBox="1">
              <a:spLocks/>
            </p:cNvSpPr>
            <p:nvPr/>
          </p:nvSpPr>
          <p:spPr>
            <a:xfrm>
              <a:off x="3782713" y="4328792"/>
              <a:ext cx="2248054" cy="723116"/>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海洋的盐分</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grpSp>
      <p:sp>
        <p:nvSpPr>
          <p:cNvPr id="14" name="文本框 13">
            <a:extLst>
              <a:ext uri="{FF2B5EF4-FFF2-40B4-BE49-F238E27FC236}">
                <a16:creationId xmlns:a16="http://schemas.microsoft.com/office/drawing/2014/main" id="{56680B79-1FD1-4235-B899-5275C22292FF}"/>
              </a:ext>
            </a:extLst>
          </p:cNvPr>
          <p:cNvSpPr txBox="1"/>
          <p:nvPr/>
        </p:nvSpPr>
        <p:spPr>
          <a:xfrm>
            <a:off x="365792" y="2786196"/>
            <a:ext cx="3764523" cy="3207417"/>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除了海洋的盐，科学家也能通过测量海洋的沉积物来计算海洋年龄的上限。</a:t>
            </a: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感兴趣的同学可以阅读</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附录一</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grpSp>
        <p:nvGrpSpPr>
          <p:cNvPr id="10" name="组合 9">
            <a:extLst>
              <a:ext uri="{FF2B5EF4-FFF2-40B4-BE49-F238E27FC236}">
                <a16:creationId xmlns:a16="http://schemas.microsoft.com/office/drawing/2014/main" id="{6A9E7DDE-0917-8E46-818F-AAEB135B51C0}"/>
              </a:ext>
            </a:extLst>
          </p:cNvPr>
          <p:cNvGrpSpPr/>
          <p:nvPr/>
        </p:nvGrpSpPr>
        <p:grpSpPr>
          <a:xfrm>
            <a:off x="4256702" y="2548069"/>
            <a:ext cx="4887297" cy="3445544"/>
            <a:chOff x="4256702" y="2548069"/>
            <a:chExt cx="4887297" cy="3445544"/>
          </a:xfrm>
        </p:grpSpPr>
        <p:pic>
          <p:nvPicPr>
            <p:cNvPr id="15" name="图片 14">
              <a:extLst>
                <a:ext uri="{FF2B5EF4-FFF2-40B4-BE49-F238E27FC236}">
                  <a16:creationId xmlns:a16="http://schemas.microsoft.com/office/drawing/2014/main" id="{F0E311F0-53DA-F047-8402-1522F5DB959B}"/>
                </a:ext>
              </a:extLst>
            </p:cNvPr>
            <p:cNvPicPr>
              <a:picLocks noChangeAspect="1"/>
            </p:cNvPicPr>
            <p:nvPr/>
          </p:nvPicPr>
          <p:blipFill>
            <a:blip r:embed="rId4"/>
            <a:stretch>
              <a:fillRect/>
            </a:stretch>
          </p:blipFill>
          <p:spPr>
            <a:xfrm>
              <a:off x="4256702" y="2548069"/>
              <a:ext cx="4887297" cy="34455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6A838B0F-3865-684E-8833-1839C2B8FBA9}"/>
                </a:ext>
              </a:extLst>
            </p:cNvPr>
            <p:cNvSpPr txBox="1"/>
            <p:nvPr/>
          </p:nvSpPr>
          <p:spPr>
            <a:xfrm>
              <a:off x="4361248" y="5231757"/>
              <a:ext cx="2339102" cy="523220"/>
            </a:xfrm>
            <a:prstGeom prst="rect">
              <a:avLst/>
            </a:prstGeom>
            <a:noFill/>
          </p:spPr>
          <p:txBody>
            <a:bodyPr wrap="none" rtlCol="0">
              <a:spAutoFit/>
            </a:bodyPr>
            <a:lstStyle/>
            <a:p>
              <a:r>
                <a:rPr kumimoji="1" lang="zh-CN" altLang="en-US" sz="2800" b="1" dirty="0">
                  <a:solidFill>
                    <a:schemeClr val="bg1"/>
                  </a:solidFill>
                  <a:latin typeface="Microsoft YaHei" panose="020B0503020204020204" pitchFamily="34" charset="-122"/>
                  <a:ea typeface="Microsoft YaHei" panose="020B0503020204020204" pitchFamily="34" charset="-122"/>
                </a:rPr>
                <a:t>海洋的沉积物</a:t>
              </a:r>
            </a:p>
          </p:txBody>
        </p:sp>
      </p:grpSp>
    </p:spTree>
    <p:extLst>
      <p:ext uri="{BB962C8B-B14F-4D97-AF65-F5344CB8AC3E}">
        <p14:creationId xmlns:p14="http://schemas.microsoft.com/office/powerpoint/2010/main" val="320535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ppt_x</p:attrName>
                                        </p:attrNameLst>
                                      </p:cBhvr>
                                      <p:tavLst>
                                        <p:tav tm="0">
                                          <p:val>
                                            <p:strVal val="#ppt_x+#ppt_w*1.125000"/>
                                          </p:val>
                                        </p:tav>
                                        <p:tav tm="100000">
                                          <p:val>
                                            <p:strVal val="#ppt_x"/>
                                          </p:val>
                                        </p:tav>
                                      </p:tavLst>
                                    </p:anim>
                                    <p:animEffect transition="in" filter="wipe(left)">
                                      <p:cBhvr>
                                        <p:cTn id="13" dur="500"/>
                                        <p:tgtEl>
                                          <p:spTgt spid="10"/>
                                        </p:tgtEl>
                                      </p:cBhvr>
                                    </p:animEffec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C4DE885A-726A-4D4D-BA44-A084D03D8BC6}"/>
              </a:ext>
            </a:extLst>
          </p:cNvPr>
          <p:cNvGrpSpPr/>
          <p:nvPr/>
        </p:nvGrpSpPr>
        <p:grpSpPr>
          <a:xfrm>
            <a:off x="0" y="293329"/>
            <a:ext cx="4242161" cy="2254740"/>
            <a:chOff x="2658686" y="2797168"/>
            <a:chExt cx="4242161" cy="2254740"/>
          </a:xfrm>
        </p:grpSpPr>
        <p:pic>
          <p:nvPicPr>
            <p:cNvPr id="5" name="图片 4">
              <a:extLst>
                <a:ext uri="{FF2B5EF4-FFF2-40B4-BE49-F238E27FC236}">
                  <a16:creationId xmlns:a16="http://schemas.microsoft.com/office/drawing/2014/main" id="{88AC36D7-A638-4389-8CF1-F3B53297D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686" y="2797168"/>
              <a:ext cx="4242161" cy="21789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内容占位符 2">
              <a:extLst>
                <a:ext uri="{FF2B5EF4-FFF2-40B4-BE49-F238E27FC236}">
                  <a16:creationId xmlns:a16="http://schemas.microsoft.com/office/drawing/2014/main" id="{3FAC279D-6915-4955-9996-DE7E9DD6E394}"/>
                </a:ext>
              </a:extLst>
            </p:cNvPr>
            <p:cNvSpPr txBox="1">
              <a:spLocks/>
            </p:cNvSpPr>
            <p:nvPr/>
          </p:nvSpPr>
          <p:spPr>
            <a:xfrm>
              <a:off x="4381977" y="4328792"/>
              <a:ext cx="1648789" cy="723116"/>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海洋</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grpSp>
      <p:sp>
        <p:nvSpPr>
          <p:cNvPr id="14" name="文本框 13">
            <a:extLst>
              <a:ext uri="{FF2B5EF4-FFF2-40B4-BE49-F238E27FC236}">
                <a16:creationId xmlns:a16="http://schemas.microsoft.com/office/drawing/2014/main" id="{56680B79-1FD1-4235-B899-5275C22292FF}"/>
              </a:ext>
            </a:extLst>
          </p:cNvPr>
          <p:cNvSpPr txBox="1"/>
          <p:nvPr/>
        </p:nvSpPr>
        <p:spPr>
          <a:xfrm>
            <a:off x="704362" y="4857665"/>
            <a:ext cx="7445228" cy="1707006"/>
          </a:xfrm>
          <a:prstGeom prst="rect">
            <a:avLst/>
          </a:prstGeom>
          <a:noFill/>
        </p:spPr>
        <p:txBody>
          <a:bodyPr wrap="square">
            <a:spAutoFit/>
          </a:bodyPr>
          <a:lstStyle/>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除了海洋，科学家还能通过陆地的侵蚀计算出陆地的年龄上限。</a:t>
            </a:r>
          </a:p>
          <a:p>
            <a:pPr>
              <a:lnSpc>
                <a:spcPts val="386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感兴趣的同学可以阅读</a:t>
            </a:r>
            <a:r>
              <a:rPr lang="zh-CN" altLang="en-US" sz="2800" b="1" kern="0"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附录二</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grpSp>
        <p:nvGrpSpPr>
          <p:cNvPr id="11" name="组合 10">
            <a:extLst>
              <a:ext uri="{FF2B5EF4-FFF2-40B4-BE49-F238E27FC236}">
                <a16:creationId xmlns:a16="http://schemas.microsoft.com/office/drawing/2014/main" id="{86F50B7B-FC83-F74B-BD40-FCE83DBE9FCA}"/>
              </a:ext>
            </a:extLst>
          </p:cNvPr>
          <p:cNvGrpSpPr/>
          <p:nvPr/>
        </p:nvGrpSpPr>
        <p:grpSpPr>
          <a:xfrm>
            <a:off x="3118922" y="2548069"/>
            <a:ext cx="6025078" cy="2026489"/>
            <a:chOff x="4131992" y="2509045"/>
            <a:chExt cx="6025078" cy="2026489"/>
          </a:xfrm>
        </p:grpSpPr>
        <p:pic>
          <p:nvPicPr>
            <p:cNvPr id="12" name="图片 11">
              <a:extLst>
                <a:ext uri="{FF2B5EF4-FFF2-40B4-BE49-F238E27FC236}">
                  <a16:creationId xmlns:a16="http://schemas.microsoft.com/office/drawing/2014/main" id="{FF0FBEFC-0F5D-144C-AF0C-86895BE5D054}"/>
                </a:ext>
              </a:extLst>
            </p:cNvPr>
            <p:cNvPicPr>
              <a:picLocks noChangeAspect="1"/>
            </p:cNvPicPr>
            <p:nvPr/>
          </p:nvPicPr>
          <p:blipFill rotWithShape="1">
            <a:blip r:embed="rId4"/>
            <a:srcRect t="11013"/>
            <a:stretch/>
          </p:blipFill>
          <p:spPr>
            <a:xfrm>
              <a:off x="4131992" y="2509045"/>
              <a:ext cx="6025078" cy="20264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内容占位符 2">
              <a:extLst>
                <a:ext uri="{FF2B5EF4-FFF2-40B4-BE49-F238E27FC236}">
                  <a16:creationId xmlns:a16="http://schemas.microsoft.com/office/drawing/2014/main" id="{EB1776B4-30F4-6A48-8C95-377822F693E5}"/>
                </a:ext>
              </a:extLst>
            </p:cNvPr>
            <p:cNvSpPr txBox="1">
              <a:spLocks/>
            </p:cNvSpPr>
            <p:nvPr/>
          </p:nvSpPr>
          <p:spPr>
            <a:xfrm>
              <a:off x="6914606" y="2666860"/>
              <a:ext cx="2248054" cy="723116"/>
            </a:xfrm>
            <a:prstGeom prst="rect">
              <a:avLst/>
            </a:prstGeom>
            <a:effectLst>
              <a:outerShdw blurRad="50800" dist="254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r>
                <a:rPr lang="zh-CN" altLang="en-US" sz="2800" b="1" dirty="0">
                  <a:solidFill>
                    <a:schemeClr val="bg1"/>
                  </a:solidFill>
                  <a:latin typeface="Microsoft YaHei" panose="020B0503020204020204" pitchFamily="34" charset="-122"/>
                  <a:ea typeface="Microsoft YaHei" panose="020B0503020204020204" pitchFamily="34" charset="-122"/>
                </a:rPr>
                <a:t>大陆的侵蚀</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127378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left)">
                                      <p:cBhvr>
                                        <p:cTn id="13" dur="500"/>
                                        <p:tgtEl>
                                          <p:spTgt spid="11"/>
                                        </p:tgtEl>
                                      </p:cBhvr>
                                    </p:animEffec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9CC34D0D-9E78-4AE0-B143-F46BADB9B08D}"/>
              </a:ext>
            </a:extLst>
          </p:cNvPr>
          <p:cNvSpPr>
            <a:spLocks noChangeAspect="1" noChangeArrowheads="1"/>
          </p:cNvSpPr>
          <p:nvPr/>
        </p:nvSpPr>
        <p:spPr bwMode="auto">
          <a:xfrm>
            <a:off x="4419599" y="3276599"/>
            <a:ext cx="325395" cy="3253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5" name="图片 4" descr="背景图案&#10;&#10;描述已自动生成">
            <a:extLst>
              <a:ext uri="{FF2B5EF4-FFF2-40B4-BE49-F238E27FC236}">
                <a16:creationId xmlns:a16="http://schemas.microsoft.com/office/drawing/2014/main" id="{2E3FBBB3-9446-4946-A07D-70728726965F}"/>
              </a:ext>
            </a:extLst>
          </p:cNvPr>
          <p:cNvPicPr>
            <a:picLocks noChangeAspect="1"/>
          </p:cNvPicPr>
          <p:nvPr/>
        </p:nvPicPr>
        <p:blipFill>
          <a:blip r:embed="rId3"/>
          <a:stretch>
            <a:fillRect/>
          </a:stretch>
        </p:blipFill>
        <p:spPr>
          <a:xfrm>
            <a:off x="924696" y="1537855"/>
            <a:ext cx="7315200" cy="5320145"/>
          </a:xfrm>
          <a:prstGeom prst="rect">
            <a:avLst/>
          </a:prstGeom>
          <a:effectLst>
            <a:outerShdw blurRad="50800" dist="38100" dir="2700000" algn="tl" rotWithShape="0">
              <a:prstClr val="black">
                <a:alpha val="40000"/>
              </a:prstClr>
            </a:outerShdw>
          </a:effectLst>
        </p:spPr>
      </p:pic>
      <p:sp>
        <p:nvSpPr>
          <p:cNvPr id="2" name="标题 1">
            <a:extLst>
              <a:ext uri="{FF2B5EF4-FFF2-40B4-BE49-F238E27FC236}">
                <a16:creationId xmlns:a16="http://schemas.microsoft.com/office/drawing/2014/main" id="{88CC1864-7352-8640-AD71-C383D2F6701C}"/>
              </a:ext>
            </a:extLst>
          </p:cNvPr>
          <p:cNvSpPr>
            <a:spLocks noGrp="1"/>
          </p:cNvSpPr>
          <p:nvPr>
            <p:ph type="title"/>
          </p:nvPr>
        </p:nvSpPr>
        <p:spPr/>
        <p:txBody>
          <a:bodyPr/>
          <a:lstStyle/>
          <a:p>
            <a:r>
              <a:rPr lang="zh-CN" altLang="en-US" dirty="0"/>
              <a:t>地球和太阳距离如何阐述地球的年龄？</a:t>
            </a:r>
          </a:p>
        </p:txBody>
      </p:sp>
    </p:spTree>
    <p:extLst>
      <p:ext uri="{BB962C8B-B14F-4D97-AF65-F5344CB8AC3E}">
        <p14:creationId xmlns:p14="http://schemas.microsoft.com/office/powerpoint/2010/main" val="3677960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14">
            <a:extLst>
              <a:ext uri="{FF2B5EF4-FFF2-40B4-BE49-F238E27FC236}">
                <a16:creationId xmlns:a16="http://schemas.microsoft.com/office/drawing/2014/main" id="{FCD47E00-3926-4E46-94D1-BEE8D9EC909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2F82E62-862A-A547-8269-DFFF47464F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B019CAA6-A7BD-C14B-91A8-EB45809C47B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68A74CC5-DAA0-BD4D-BA8A-C5DABAF6763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DDC3D38E-26A0-464E-AB43-BCBEC244077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854718F7-0371-7743-AE7F-6C4157FD41C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7" name="Rectangle 2">
            <a:extLst>
              <a:ext uri="{FF2B5EF4-FFF2-40B4-BE49-F238E27FC236}">
                <a16:creationId xmlns:a16="http://schemas.microsoft.com/office/drawing/2014/main" id="{58D2F8D0-63B0-4120-AB10-D9AEBAAAEB6A}"/>
              </a:ext>
            </a:extLst>
          </p:cNvPr>
          <p:cNvSpPr/>
          <p:nvPr/>
        </p:nvSpPr>
        <p:spPr>
          <a:xfrm>
            <a:off x="971601" y="1966310"/>
            <a:ext cx="7547882" cy="1132554"/>
          </a:xfrm>
          <a:prstGeom prst="rect">
            <a:avLst/>
          </a:prstGeom>
        </p:spPr>
        <p:txBody>
          <a:bodyPr wrap="square">
            <a:spAutoFit/>
          </a:bodyPr>
          <a:lstStyle/>
          <a:p>
            <a:pPr>
              <a:lnSpc>
                <a:spcPts val="420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请阅读材料一，然后完成课后习题。</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200"/>
              </a:lnSpc>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限时：</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10</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分钟</a:t>
            </a:r>
            <a:endParaRPr lang="zh-CN" altLang="en-US" sz="44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任务三</a:t>
            </a:r>
          </a:p>
        </p:txBody>
      </p:sp>
      <p:pic>
        <p:nvPicPr>
          <p:cNvPr id="14" name="图片 13" descr="背景图案&#10;&#10;描述已自动生成">
            <a:extLst>
              <a:ext uri="{FF2B5EF4-FFF2-40B4-BE49-F238E27FC236}">
                <a16:creationId xmlns:a16="http://schemas.microsoft.com/office/drawing/2014/main" id="{6F6A6B99-A38A-E348-B755-A0E38E311769}"/>
              </a:ext>
            </a:extLst>
          </p:cNvPr>
          <p:cNvPicPr>
            <a:picLocks noChangeAspect="1"/>
          </p:cNvPicPr>
          <p:nvPr/>
        </p:nvPicPr>
        <p:blipFill>
          <a:blip r:embed="rId4"/>
          <a:stretch>
            <a:fillRect/>
          </a:stretch>
        </p:blipFill>
        <p:spPr>
          <a:xfrm>
            <a:off x="2253931" y="3392502"/>
            <a:ext cx="4636137" cy="33717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3045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14">
            <a:extLst>
              <a:ext uri="{FF2B5EF4-FFF2-40B4-BE49-F238E27FC236}">
                <a16:creationId xmlns:a16="http://schemas.microsoft.com/office/drawing/2014/main" id="{FCD47E00-3926-4E46-94D1-BEE8D9EC909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2F82E62-862A-A547-8269-DFFF47464F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B019CAA6-A7BD-C14B-91A8-EB45809C47B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68A74CC5-DAA0-BD4D-BA8A-C5DABAF6763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DDC3D38E-26A0-464E-AB43-BCBEC244077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854718F7-0371-7743-AE7F-6C4157FD41C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7" name="Rectangle 2">
            <a:extLst>
              <a:ext uri="{FF2B5EF4-FFF2-40B4-BE49-F238E27FC236}">
                <a16:creationId xmlns:a16="http://schemas.microsoft.com/office/drawing/2014/main" id="{58D2F8D0-63B0-4120-AB10-D9AEBAAAEB6A}"/>
              </a:ext>
            </a:extLst>
          </p:cNvPr>
          <p:cNvSpPr/>
          <p:nvPr/>
        </p:nvSpPr>
        <p:spPr>
          <a:xfrm>
            <a:off x="664215" y="2278641"/>
            <a:ext cx="7788923" cy="3928768"/>
          </a:xfrm>
          <a:prstGeom prst="rect">
            <a:avLst/>
          </a:prstGeom>
        </p:spPr>
        <p:txBody>
          <a:bodyPr wrap="square">
            <a:spAutoFit/>
          </a:bodyPr>
          <a:lstStyle/>
          <a:p>
            <a:pPr>
              <a:lnSpc>
                <a:spcPts val="380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三、简答题</a:t>
            </a:r>
          </a:p>
          <a:p>
            <a:pPr>
              <a:lnSpc>
                <a:spcPts val="380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、根据主流科学家的推测，“地月系统”最少已经存在了多长时间？               。</a:t>
            </a:r>
          </a:p>
          <a:p>
            <a:pPr>
              <a:lnSpc>
                <a:spcPts val="380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2</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、科学家通过客观的计算，得出“地月系统”的年龄上限是多少？             。</a:t>
            </a:r>
          </a:p>
          <a:p>
            <a:pPr>
              <a:lnSpc>
                <a:spcPts val="380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3</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、“地月系统”的年龄上限符合哪种地球模式？                        。</a:t>
            </a:r>
            <a:endParaRPr lang="zh-CN" altLang="en-US" sz="4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任务三：习题讲解</a:t>
            </a:r>
          </a:p>
        </p:txBody>
      </p:sp>
      <p:sp>
        <p:nvSpPr>
          <p:cNvPr id="3" name="文本框 2">
            <a:extLst>
              <a:ext uri="{FF2B5EF4-FFF2-40B4-BE49-F238E27FC236}">
                <a16:creationId xmlns:a16="http://schemas.microsoft.com/office/drawing/2014/main" id="{409FBB0F-789E-D544-BC7B-69E4DF1AC8F4}"/>
              </a:ext>
            </a:extLst>
          </p:cNvPr>
          <p:cNvSpPr txBox="1"/>
          <p:nvPr/>
        </p:nvSpPr>
        <p:spPr>
          <a:xfrm>
            <a:off x="4489975" y="3430310"/>
            <a:ext cx="1345240" cy="550600"/>
          </a:xfrm>
          <a:prstGeom prst="rect">
            <a:avLst/>
          </a:prstGeom>
          <a:noFill/>
        </p:spPr>
        <p:txBody>
          <a:bodyPr wrap="none" rtlCol="0">
            <a:spAutoFit/>
          </a:bodyPr>
          <a:lstStyle/>
          <a:p>
            <a:pPr>
              <a:lnSpc>
                <a:spcPts val="3800"/>
              </a:lnSpc>
              <a:spcBef>
                <a:spcPts val="1200"/>
              </a:spcBef>
            </a:pP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44</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亿年</a:t>
            </a:r>
            <a:endParaRPr kumimoji="1" lang="zh-CN" altLang="en-US" sz="2800" b="1" dirty="0"/>
          </a:p>
        </p:txBody>
      </p:sp>
      <p:sp>
        <p:nvSpPr>
          <p:cNvPr id="12" name="文本框 11">
            <a:extLst>
              <a:ext uri="{FF2B5EF4-FFF2-40B4-BE49-F238E27FC236}">
                <a16:creationId xmlns:a16="http://schemas.microsoft.com/office/drawing/2014/main" id="{055CE615-71BD-DE42-9EA9-132B5D2A6B08}"/>
              </a:ext>
            </a:extLst>
          </p:cNvPr>
          <p:cNvSpPr txBox="1"/>
          <p:nvPr/>
        </p:nvSpPr>
        <p:spPr>
          <a:xfrm>
            <a:off x="3898318" y="4518385"/>
            <a:ext cx="1345240" cy="550600"/>
          </a:xfrm>
          <a:prstGeom prst="rect">
            <a:avLst/>
          </a:prstGeom>
          <a:noFill/>
        </p:spPr>
        <p:txBody>
          <a:bodyPr wrap="none" rtlCol="0">
            <a:spAutoFit/>
          </a:bodyPr>
          <a:lstStyle/>
          <a:p>
            <a:pPr>
              <a:lnSpc>
                <a:spcPts val="3800"/>
              </a:lnSpc>
              <a:spcBef>
                <a:spcPts val="1200"/>
              </a:spcBef>
            </a:pP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13</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亿年</a:t>
            </a:r>
            <a:endParaRPr kumimoji="1" lang="zh-CN" altLang="en-US" sz="2800" b="1" dirty="0"/>
          </a:p>
        </p:txBody>
      </p:sp>
      <p:cxnSp>
        <p:nvCxnSpPr>
          <p:cNvPr id="4" name="直线连接符 3">
            <a:extLst>
              <a:ext uri="{FF2B5EF4-FFF2-40B4-BE49-F238E27FC236}">
                <a16:creationId xmlns:a16="http://schemas.microsoft.com/office/drawing/2014/main" id="{E118B286-BE9D-8549-80B6-622BE2C331A0}"/>
              </a:ext>
            </a:extLst>
          </p:cNvPr>
          <p:cNvCxnSpPr/>
          <p:nvPr/>
        </p:nvCxnSpPr>
        <p:spPr>
          <a:xfrm>
            <a:off x="4369831" y="3954751"/>
            <a:ext cx="146538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直线连接符 21">
            <a:extLst>
              <a:ext uri="{FF2B5EF4-FFF2-40B4-BE49-F238E27FC236}">
                <a16:creationId xmlns:a16="http://schemas.microsoft.com/office/drawing/2014/main" id="{96B48B01-8CAA-8F45-ABFE-A754A63C6D30}"/>
              </a:ext>
            </a:extLst>
          </p:cNvPr>
          <p:cNvCxnSpPr/>
          <p:nvPr/>
        </p:nvCxnSpPr>
        <p:spPr>
          <a:xfrm>
            <a:off x="3862825" y="5040763"/>
            <a:ext cx="1465384" cy="0"/>
          </a:xfrm>
          <a:prstGeom prst="line">
            <a:avLst/>
          </a:prstGeom>
          <a:ln w="28575"/>
        </p:spPr>
        <p:style>
          <a:lnRef idx="1">
            <a:schemeClr val="dk1"/>
          </a:lnRef>
          <a:fillRef idx="0">
            <a:schemeClr val="dk1"/>
          </a:fillRef>
          <a:effectRef idx="0">
            <a:schemeClr val="dk1"/>
          </a:effectRef>
          <a:fontRef idx="minor">
            <a:schemeClr val="tx1"/>
          </a:fontRef>
        </p:style>
      </p:cxnSp>
      <p:pic>
        <p:nvPicPr>
          <p:cNvPr id="5" name="图片 4">
            <a:extLst>
              <a:ext uri="{FF2B5EF4-FFF2-40B4-BE49-F238E27FC236}">
                <a16:creationId xmlns:a16="http://schemas.microsoft.com/office/drawing/2014/main" id="{80FCB279-5BC5-9D41-AE33-9DB5B7820303}"/>
              </a:ext>
            </a:extLst>
          </p:cNvPr>
          <p:cNvPicPr>
            <a:picLocks noChangeAspect="1"/>
          </p:cNvPicPr>
          <p:nvPr/>
        </p:nvPicPr>
        <p:blipFill rotWithShape="1">
          <a:blip r:embed="rId4"/>
          <a:srcRect t="18729" b="7785"/>
          <a:stretch/>
        </p:blipFill>
        <p:spPr>
          <a:xfrm>
            <a:off x="5834241" y="1140424"/>
            <a:ext cx="3094893" cy="17057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文本框 25">
            <a:extLst>
              <a:ext uri="{FF2B5EF4-FFF2-40B4-BE49-F238E27FC236}">
                <a16:creationId xmlns:a16="http://schemas.microsoft.com/office/drawing/2014/main" id="{629A3C81-87A9-9B43-87A9-B46BE601D352}"/>
              </a:ext>
            </a:extLst>
          </p:cNvPr>
          <p:cNvSpPr txBox="1"/>
          <p:nvPr/>
        </p:nvSpPr>
        <p:spPr>
          <a:xfrm>
            <a:off x="1523723" y="5612892"/>
            <a:ext cx="2339102" cy="550600"/>
          </a:xfrm>
          <a:prstGeom prst="rect">
            <a:avLst/>
          </a:prstGeom>
          <a:noFill/>
        </p:spPr>
        <p:txBody>
          <a:bodyPr wrap="square" rtlCol="0">
            <a:spAutoFit/>
          </a:bodyPr>
          <a:lstStyle/>
          <a:p>
            <a:pPr>
              <a:lnSpc>
                <a:spcPts val="3800"/>
              </a:lnSpc>
              <a:spcBef>
                <a:spcPts val="1200"/>
              </a:spcBef>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年轻地球模式</a:t>
            </a:r>
            <a:endParaRPr kumimoji="1" lang="zh-CN" altLang="en-US" sz="2800" b="1" dirty="0"/>
          </a:p>
        </p:txBody>
      </p:sp>
      <p:cxnSp>
        <p:nvCxnSpPr>
          <p:cNvPr id="27" name="直线连接符 26">
            <a:extLst>
              <a:ext uri="{FF2B5EF4-FFF2-40B4-BE49-F238E27FC236}">
                <a16:creationId xmlns:a16="http://schemas.microsoft.com/office/drawing/2014/main" id="{E871882E-CAE4-194B-AF1D-6507905E5B9D}"/>
              </a:ext>
            </a:extLst>
          </p:cNvPr>
          <p:cNvCxnSpPr>
            <a:cxnSpLocks/>
          </p:cNvCxnSpPr>
          <p:nvPr/>
        </p:nvCxnSpPr>
        <p:spPr>
          <a:xfrm>
            <a:off x="1536314" y="6151933"/>
            <a:ext cx="2374595"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4083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983745" y="4577170"/>
            <a:ext cx="7260663" cy="1825051"/>
          </a:xfrm>
          <a:prstGeom prst="rect">
            <a:avLst/>
          </a:prstGeom>
        </p:spPr>
        <p:txBody>
          <a:bodyPr wrap="square">
            <a:spAutoFit/>
          </a:bodyPr>
          <a:lstStyle/>
          <a:p>
            <a:pPr>
              <a:lnSpc>
                <a:spcPts val="4200"/>
              </a:lnSpc>
              <a:spcBef>
                <a:spcPts val="12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我们不能知道地球的确切年龄，但能为地球的年龄设立一个大概的范围。</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4200"/>
              </a:lnSpc>
              <a:spcBef>
                <a:spcPts val="12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还能科学地设立一个地球年龄的上限。</a:t>
            </a:r>
          </a:p>
        </p:txBody>
      </p:sp>
      <p:pic>
        <p:nvPicPr>
          <p:cNvPr id="11" name="图片 10">
            <a:extLst>
              <a:ext uri="{FF2B5EF4-FFF2-40B4-BE49-F238E27FC236}">
                <a16:creationId xmlns:a16="http://schemas.microsoft.com/office/drawing/2014/main" id="{AAB2D34F-CABA-E244-BF93-1A5B140E6E65}"/>
              </a:ext>
            </a:extLst>
          </p:cNvPr>
          <p:cNvPicPr>
            <a:picLocks noChangeAspect="1"/>
          </p:cNvPicPr>
          <p:nvPr/>
        </p:nvPicPr>
        <p:blipFill>
          <a:blip r:embed="rId4"/>
          <a:stretch>
            <a:fillRect/>
          </a:stretch>
        </p:blipFill>
        <p:spPr>
          <a:xfrm>
            <a:off x="1804889" y="287560"/>
            <a:ext cx="5674035" cy="39135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4959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14">
            <a:extLst>
              <a:ext uri="{FF2B5EF4-FFF2-40B4-BE49-F238E27FC236}">
                <a16:creationId xmlns:a16="http://schemas.microsoft.com/office/drawing/2014/main" id="{FCD47E00-3926-4E46-94D1-BEE8D9EC909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2F82E62-862A-A547-8269-DFFF47464F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B019CAA6-A7BD-C14B-91A8-EB45809C47B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68A74CC5-DAA0-BD4D-BA8A-C5DABAF6763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DDC3D38E-26A0-464E-AB43-BCBEC244077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854718F7-0371-7743-AE7F-6C4157FD41C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7" name="Rectangle 2">
            <a:extLst>
              <a:ext uri="{FF2B5EF4-FFF2-40B4-BE49-F238E27FC236}">
                <a16:creationId xmlns:a16="http://schemas.microsoft.com/office/drawing/2014/main" id="{58D2F8D0-63B0-4120-AB10-D9AEBAAAEB6A}"/>
              </a:ext>
            </a:extLst>
          </p:cNvPr>
          <p:cNvSpPr/>
          <p:nvPr/>
        </p:nvSpPr>
        <p:spPr>
          <a:xfrm>
            <a:off x="664215" y="2554897"/>
            <a:ext cx="7788923" cy="1671740"/>
          </a:xfrm>
          <a:prstGeom prst="rect">
            <a:avLst/>
          </a:prstGeom>
        </p:spPr>
        <p:txBody>
          <a:bodyPr wrap="square">
            <a:spAutoFit/>
          </a:bodyPr>
          <a:lstStyle/>
          <a:p>
            <a:pPr>
              <a:lnSpc>
                <a:spcPts val="380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三、简答题</a:t>
            </a:r>
          </a:p>
          <a:p>
            <a:pPr>
              <a:lnSpc>
                <a:spcPts val="380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、“地月系统”是否能和圣经</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6000-10000</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年的地球年龄兼容？为什么？（给出一个原因）</a:t>
            </a:r>
            <a:endParaRPr lang="zh-CN" altLang="en-US" sz="40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任务三：习题讲解</a:t>
            </a:r>
          </a:p>
        </p:txBody>
      </p:sp>
      <p:pic>
        <p:nvPicPr>
          <p:cNvPr id="5" name="图片 4">
            <a:extLst>
              <a:ext uri="{FF2B5EF4-FFF2-40B4-BE49-F238E27FC236}">
                <a16:creationId xmlns:a16="http://schemas.microsoft.com/office/drawing/2014/main" id="{80FCB279-5BC5-9D41-AE33-9DB5B7820303}"/>
              </a:ext>
            </a:extLst>
          </p:cNvPr>
          <p:cNvPicPr>
            <a:picLocks noChangeAspect="1"/>
          </p:cNvPicPr>
          <p:nvPr/>
        </p:nvPicPr>
        <p:blipFill rotWithShape="1">
          <a:blip r:embed="rId4"/>
          <a:srcRect t="18729" b="7785"/>
          <a:stretch/>
        </p:blipFill>
        <p:spPr>
          <a:xfrm>
            <a:off x="5834241" y="1416680"/>
            <a:ext cx="3094893" cy="17057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文本框 25">
            <a:extLst>
              <a:ext uri="{FF2B5EF4-FFF2-40B4-BE49-F238E27FC236}">
                <a16:creationId xmlns:a16="http://schemas.microsoft.com/office/drawing/2014/main" id="{629A3C81-87A9-9B43-87A9-B46BE601D352}"/>
              </a:ext>
            </a:extLst>
          </p:cNvPr>
          <p:cNvSpPr txBox="1"/>
          <p:nvPr/>
        </p:nvSpPr>
        <p:spPr>
          <a:xfrm>
            <a:off x="745490" y="4320117"/>
            <a:ext cx="7968771" cy="1820178"/>
          </a:xfrm>
          <a:prstGeom prst="rect">
            <a:avLst/>
          </a:prstGeom>
          <a:noFill/>
        </p:spPr>
        <p:txBody>
          <a:bodyPr wrap="square" rtlCol="0">
            <a:spAutoFit/>
          </a:bodyPr>
          <a:lstStyle/>
          <a:p>
            <a:pPr>
              <a:lnSpc>
                <a:spcPts val="450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能够兼容。因为“</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13</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亿年”只是一个上限。</a:t>
            </a:r>
            <a:endPar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450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这个证据与任何低于这个限度的年龄相符，而明显圣经的</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6000-10000</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年是低于</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13</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亿年的。</a:t>
            </a:r>
            <a:endParaRPr kumimoji="1" lang="zh-CN" altLang="en-US" sz="2800" b="1" dirty="0"/>
          </a:p>
        </p:txBody>
      </p:sp>
      <p:cxnSp>
        <p:nvCxnSpPr>
          <p:cNvPr id="27" name="直线连接符 26">
            <a:extLst>
              <a:ext uri="{FF2B5EF4-FFF2-40B4-BE49-F238E27FC236}">
                <a16:creationId xmlns:a16="http://schemas.microsoft.com/office/drawing/2014/main" id="{E871882E-CAE4-194B-AF1D-6507905E5B9D}"/>
              </a:ext>
            </a:extLst>
          </p:cNvPr>
          <p:cNvCxnSpPr>
            <a:cxnSpLocks/>
          </p:cNvCxnSpPr>
          <p:nvPr/>
        </p:nvCxnSpPr>
        <p:spPr>
          <a:xfrm>
            <a:off x="709997" y="4888795"/>
            <a:ext cx="713763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直线连接符 22">
            <a:extLst>
              <a:ext uri="{FF2B5EF4-FFF2-40B4-BE49-F238E27FC236}">
                <a16:creationId xmlns:a16="http://schemas.microsoft.com/office/drawing/2014/main" id="{F084EE02-FBF3-9E45-AA0A-155842A87E38}"/>
              </a:ext>
            </a:extLst>
          </p:cNvPr>
          <p:cNvCxnSpPr>
            <a:cxnSpLocks/>
          </p:cNvCxnSpPr>
          <p:nvPr/>
        </p:nvCxnSpPr>
        <p:spPr>
          <a:xfrm>
            <a:off x="709997" y="5548554"/>
            <a:ext cx="774314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直线连接符 23">
            <a:extLst>
              <a:ext uri="{FF2B5EF4-FFF2-40B4-BE49-F238E27FC236}">
                <a16:creationId xmlns:a16="http://schemas.microsoft.com/office/drawing/2014/main" id="{5460A18C-C873-9445-80FA-0F77E677579D}"/>
              </a:ext>
            </a:extLst>
          </p:cNvPr>
          <p:cNvCxnSpPr>
            <a:cxnSpLocks/>
          </p:cNvCxnSpPr>
          <p:nvPr/>
        </p:nvCxnSpPr>
        <p:spPr>
          <a:xfrm>
            <a:off x="709997" y="6080990"/>
            <a:ext cx="774314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1634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14">
            <a:extLst>
              <a:ext uri="{FF2B5EF4-FFF2-40B4-BE49-F238E27FC236}">
                <a16:creationId xmlns:a16="http://schemas.microsoft.com/office/drawing/2014/main" id="{FCD47E00-3926-4E46-94D1-BEE8D9EC9098}"/>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82F82E62-862A-A547-8269-DFFF47464F7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B019CAA6-A7BD-C14B-91A8-EB45809C47B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68A74CC5-DAA0-BD4D-BA8A-C5DABAF67639}"/>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DDC3D38E-26A0-464E-AB43-BCBEC244077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854718F7-0371-7743-AE7F-6C4157FD41C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7" name="Rectangle 2">
            <a:extLst>
              <a:ext uri="{FF2B5EF4-FFF2-40B4-BE49-F238E27FC236}">
                <a16:creationId xmlns:a16="http://schemas.microsoft.com/office/drawing/2014/main" id="{58D2F8D0-63B0-4120-AB10-D9AEBAAAEB6A}"/>
              </a:ext>
            </a:extLst>
          </p:cNvPr>
          <p:cNvSpPr/>
          <p:nvPr/>
        </p:nvSpPr>
        <p:spPr>
          <a:xfrm>
            <a:off x="664215" y="2988674"/>
            <a:ext cx="7788923" cy="1671740"/>
          </a:xfrm>
          <a:prstGeom prst="rect">
            <a:avLst/>
          </a:prstGeom>
        </p:spPr>
        <p:txBody>
          <a:bodyPr wrap="square">
            <a:spAutoFit/>
          </a:bodyPr>
          <a:lstStyle/>
          <a:p>
            <a:pPr>
              <a:lnSpc>
                <a:spcPts val="3800"/>
              </a:lnSpc>
              <a:spcBef>
                <a:spcPts val="120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三、简答题</a:t>
            </a:r>
          </a:p>
          <a:p>
            <a:pPr>
              <a:lnSpc>
                <a:spcPts val="3800"/>
              </a:lnSpc>
              <a:spcBef>
                <a:spcPts val="120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5</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、“地月系统”为什么不可能已经存在了</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44</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亿年？</a:t>
            </a:r>
          </a:p>
        </p:txBody>
      </p:sp>
      <p:sp>
        <p:nvSpPr>
          <p:cNvPr id="21" name="标题 20">
            <a:extLst>
              <a:ext uri="{FF2B5EF4-FFF2-40B4-BE49-F238E27FC236}">
                <a16:creationId xmlns:a16="http://schemas.microsoft.com/office/drawing/2014/main" id="{30E4E58E-28D7-E14D-A4BC-1AA7D8D86933}"/>
              </a:ext>
            </a:extLst>
          </p:cNvPr>
          <p:cNvSpPr>
            <a:spLocks noGrp="1"/>
          </p:cNvSpPr>
          <p:nvPr>
            <p:ph type="title"/>
          </p:nvPr>
        </p:nvSpPr>
        <p:spPr/>
        <p:txBody>
          <a:bodyPr/>
          <a:lstStyle/>
          <a:p>
            <a:r>
              <a:rPr lang="zh-CN" altLang="en-US" dirty="0"/>
              <a:t>任务三：习题讲解</a:t>
            </a:r>
          </a:p>
        </p:txBody>
      </p:sp>
      <p:pic>
        <p:nvPicPr>
          <p:cNvPr id="5" name="图片 4">
            <a:extLst>
              <a:ext uri="{FF2B5EF4-FFF2-40B4-BE49-F238E27FC236}">
                <a16:creationId xmlns:a16="http://schemas.microsoft.com/office/drawing/2014/main" id="{80FCB279-5BC5-9D41-AE33-9DB5B7820303}"/>
              </a:ext>
            </a:extLst>
          </p:cNvPr>
          <p:cNvPicPr>
            <a:picLocks noChangeAspect="1"/>
          </p:cNvPicPr>
          <p:nvPr/>
        </p:nvPicPr>
        <p:blipFill rotWithShape="1">
          <a:blip r:embed="rId4"/>
          <a:srcRect t="18729" b="7785"/>
          <a:stretch/>
        </p:blipFill>
        <p:spPr>
          <a:xfrm>
            <a:off x="5488806" y="1782919"/>
            <a:ext cx="3094893" cy="17057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 name="文本框 25">
            <a:extLst>
              <a:ext uri="{FF2B5EF4-FFF2-40B4-BE49-F238E27FC236}">
                <a16:creationId xmlns:a16="http://schemas.microsoft.com/office/drawing/2014/main" id="{629A3C81-87A9-9B43-87A9-B46BE601D352}"/>
              </a:ext>
            </a:extLst>
          </p:cNvPr>
          <p:cNvSpPr txBox="1"/>
          <p:nvPr/>
        </p:nvSpPr>
        <p:spPr>
          <a:xfrm>
            <a:off x="745490" y="4753894"/>
            <a:ext cx="7968771" cy="1195007"/>
          </a:xfrm>
          <a:prstGeom prst="rect">
            <a:avLst/>
          </a:prstGeom>
          <a:noFill/>
        </p:spPr>
        <p:txBody>
          <a:bodyPr wrap="square" rtlCol="0">
            <a:spAutoFit/>
          </a:bodyPr>
          <a:lstStyle/>
          <a:p>
            <a:pPr>
              <a:lnSpc>
                <a:spcPts val="450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因为如果地月系统真的存在了</a:t>
            </a:r>
            <a:r>
              <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rPr>
              <a:t>44</a:t>
            </a: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亿年，那月球早已脱离地球的轨道，坠入太阳系了。</a:t>
            </a:r>
            <a:endParaRPr kumimoji="1" lang="zh-CN" altLang="en-US" sz="2800" b="1" dirty="0"/>
          </a:p>
        </p:txBody>
      </p:sp>
      <p:cxnSp>
        <p:nvCxnSpPr>
          <p:cNvPr id="27" name="直线连接符 26">
            <a:extLst>
              <a:ext uri="{FF2B5EF4-FFF2-40B4-BE49-F238E27FC236}">
                <a16:creationId xmlns:a16="http://schemas.microsoft.com/office/drawing/2014/main" id="{E871882E-CAE4-194B-AF1D-6507905E5B9D}"/>
              </a:ext>
            </a:extLst>
          </p:cNvPr>
          <p:cNvCxnSpPr>
            <a:cxnSpLocks/>
          </p:cNvCxnSpPr>
          <p:nvPr/>
        </p:nvCxnSpPr>
        <p:spPr>
          <a:xfrm>
            <a:off x="709997" y="5322572"/>
            <a:ext cx="774314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直线连接符 22">
            <a:extLst>
              <a:ext uri="{FF2B5EF4-FFF2-40B4-BE49-F238E27FC236}">
                <a16:creationId xmlns:a16="http://schemas.microsoft.com/office/drawing/2014/main" id="{F084EE02-FBF3-9E45-AA0A-155842A87E38}"/>
              </a:ext>
            </a:extLst>
          </p:cNvPr>
          <p:cNvCxnSpPr>
            <a:cxnSpLocks/>
          </p:cNvCxnSpPr>
          <p:nvPr/>
        </p:nvCxnSpPr>
        <p:spPr>
          <a:xfrm>
            <a:off x="709997" y="5982331"/>
            <a:ext cx="774314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8420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直线连接符 14">
            <a:extLst>
              <a:ext uri="{FF2B5EF4-FFF2-40B4-BE49-F238E27FC236}">
                <a16:creationId xmlns:a16="http://schemas.microsoft.com/office/drawing/2014/main" id="{42F4BF48-889D-B244-9DDD-C645604953DB}"/>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15">
            <a:extLst>
              <a:ext uri="{FF2B5EF4-FFF2-40B4-BE49-F238E27FC236}">
                <a16:creationId xmlns:a16="http://schemas.microsoft.com/office/drawing/2014/main" id="{9295603F-56E3-254C-A5AF-0E69563B7D04}"/>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7" name="直线连接符 16">
            <a:extLst>
              <a:ext uri="{FF2B5EF4-FFF2-40B4-BE49-F238E27FC236}">
                <a16:creationId xmlns:a16="http://schemas.microsoft.com/office/drawing/2014/main" id="{8E034236-041D-544E-8279-6283CAD8D41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8" name="直线连接符 17">
            <a:extLst>
              <a:ext uri="{FF2B5EF4-FFF2-40B4-BE49-F238E27FC236}">
                <a16:creationId xmlns:a16="http://schemas.microsoft.com/office/drawing/2014/main" id="{268F0668-54AA-1F4E-9AD1-FB450FE6623A}"/>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9" name="图片 18" descr="图片 24">
            <a:extLst>
              <a:ext uri="{FF2B5EF4-FFF2-40B4-BE49-F238E27FC236}">
                <a16:creationId xmlns:a16="http://schemas.microsoft.com/office/drawing/2014/main" id="{ABB6A7D0-23DE-7149-A53A-28A7D0785782}"/>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0" name="图片 19" descr="图片 25">
            <a:extLst>
              <a:ext uri="{FF2B5EF4-FFF2-40B4-BE49-F238E27FC236}">
                <a16:creationId xmlns:a16="http://schemas.microsoft.com/office/drawing/2014/main" id="{47CD1DE6-7D88-B141-B2EB-052B0D22D060}"/>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内容占位符 2">
            <a:extLst>
              <a:ext uri="{FF2B5EF4-FFF2-40B4-BE49-F238E27FC236}">
                <a16:creationId xmlns:a16="http://schemas.microsoft.com/office/drawing/2014/main" id="{81A5467A-ABFA-4C54-BB86-38FC31561CC6}"/>
              </a:ext>
            </a:extLst>
          </p:cNvPr>
          <p:cNvSpPr txBox="1">
            <a:spLocks/>
          </p:cNvSpPr>
          <p:nvPr/>
        </p:nvSpPr>
        <p:spPr>
          <a:xfrm>
            <a:off x="683557" y="3671127"/>
            <a:ext cx="5242682" cy="2519534"/>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n-US" altLang="zh-CN" sz="3200" kern="0" dirty="0">
                <a:solidFill>
                  <a:schemeClr val="accent6">
                    <a:lumMod val="50000"/>
                  </a:schemeClr>
                </a:solidFill>
                <a:latin typeface="Microsoft YaHei" panose="020B0503020204020204" pitchFamily="34" charset="-122"/>
                <a:ea typeface="Microsoft YaHei" panose="020B0503020204020204" pitchFamily="34" charset="-122"/>
                <a:cs typeface="Times New Roman" panose="02020603050405020304" pitchFamily="18" charset="0"/>
                <a:hlinkClick r:id="rId4">
                  <a:extLst>
                    <a:ext uri="{A12FA001-AC4F-418D-AE19-62706E023703}">
                      <ahyp:hlinkClr xmlns:ahyp="http://schemas.microsoft.com/office/drawing/2018/hyperlinkcolor" val="tx"/>
                    </a:ext>
                  </a:extLst>
                </a:hlinkClick>
              </a:rPr>
              <a:t>chuangzaolun.com</a:t>
            </a:r>
            <a:endParaRPr lang="en-US" altLang="zh-CN" sz="3200" kern="0" dirty="0">
              <a:solidFill>
                <a:schemeClr val="accent6">
                  <a:lumMod val="50000"/>
                </a:schemeClr>
              </a:solidFill>
              <a:latin typeface="Microsoft YaHei" panose="020B0503020204020204" pitchFamily="34" charset="-122"/>
              <a:ea typeface="Microsoft YaHei" panose="020B0503020204020204" pitchFamily="34" charset="-122"/>
              <a:cs typeface="Times New Roman" panose="02020603050405020304" pitchFamily="18" charset="0"/>
            </a:endParaRPr>
          </a:p>
          <a:p>
            <a:endParaRPr lang="en-US" altLang="zh-CN" sz="3200" kern="0" dirty="0">
              <a:solidFill>
                <a:schemeClr val="accent6">
                  <a:lumMod val="50000"/>
                </a:schemeClr>
              </a:solidFill>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观看影片《真的假不了</a:t>
            </a:r>
            <a:r>
              <a:rPr lang="en-US" altLang="zh-CN" sz="3200" kern="0" dirty="0">
                <a:effectLst/>
                <a:latin typeface="Microsoft YaHei" panose="020B0503020204020204" pitchFamily="34" charset="-122"/>
                <a:ea typeface="Microsoft YaHei" panose="020B0503020204020204" pitchFamily="34" charset="-122"/>
              </a:rPr>
              <a:t>—</a:t>
            </a:r>
            <a:r>
              <a:rPr lang="zh-CN" altLang="zh-CN" sz="3200" kern="0" dirty="0">
                <a:effectLst/>
                <a:latin typeface="Microsoft YaHei" panose="020B0503020204020204" pitchFamily="34" charset="-122"/>
                <a:ea typeface="Microsoft YaHei" panose="020B0503020204020204" pitchFamily="34" charset="-122"/>
                <a:cs typeface="Times New Roman" panose="02020603050405020304" pitchFamily="18" charset="0"/>
              </a:rPr>
              <a:t>掷出来的太阳系？》</a:t>
            </a:r>
            <a:endParaRPr lang="en-US" altLang="zh-CN" sz="3200" kern="0" dirty="0">
              <a:solidFill>
                <a:schemeClr val="accent6">
                  <a:lumMod val="50000"/>
                </a:schemeClr>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内容占位符 2">
            <a:extLst>
              <a:ext uri="{FF2B5EF4-FFF2-40B4-BE49-F238E27FC236}">
                <a16:creationId xmlns:a16="http://schemas.microsoft.com/office/drawing/2014/main" id="{35639445-269F-47C6-9B8E-5E70D97B5A4B}"/>
              </a:ext>
            </a:extLst>
          </p:cNvPr>
          <p:cNvSpPr txBox="1">
            <a:spLocks/>
          </p:cNvSpPr>
          <p:nvPr/>
        </p:nvSpPr>
        <p:spPr>
          <a:xfrm>
            <a:off x="1599449" y="1621939"/>
            <a:ext cx="5933127" cy="1036318"/>
          </a:xfrm>
          <a:prstGeom prst="rect">
            <a:avLst/>
          </a:prstGeom>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defTabSz="914400"/>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彗星</a:t>
            </a:r>
          </a:p>
          <a:p>
            <a:pPr algn="ctr" defTabSz="914400"/>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地球的磁场</a:t>
            </a:r>
            <a:endParaRPr lang="zh-CN" altLang="en-US" sz="3200" dirty="0">
              <a:latin typeface="Microsoft YaHei" panose="020B0503020204020204" pitchFamily="34" charset="-122"/>
              <a:ea typeface="Microsoft YaHei" panose="020B0503020204020204" pitchFamily="34" charset="-122"/>
            </a:endParaRPr>
          </a:p>
        </p:txBody>
      </p:sp>
      <p:sp>
        <p:nvSpPr>
          <p:cNvPr id="14" name="标题 13">
            <a:extLst>
              <a:ext uri="{FF2B5EF4-FFF2-40B4-BE49-F238E27FC236}">
                <a16:creationId xmlns:a16="http://schemas.microsoft.com/office/drawing/2014/main" id="{2658B37C-18A8-074A-B998-CEC7D6DF2FFE}"/>
              </a:ext>
            </a:extLst>
          </p:cNvPr>
          <p:cNvSpPr>
            <a:spLocks noGrp="1"/>
          </p:cNvSpPr>
          <p:nvPr>
            <p:ph type="title"/>
          </p:nvPr>
        </p:nvSpPr>
        <p:spPr/>
        <p:txBody>
          <a:bodyPr/>
          <a:lstStyle/>
          <a:p>
            <a:r>
              <a:rPr lang="zh-CN" altLang="en-US" dirty="0"/>
              <a:t>天文学证据</a:t>
            </a:r>
          </a:p>
        </p:txBody>
      </p:sp>
      <p:pic>
        <p:nvPicPr>
          <p:cNvPr id="5" name="图片 4">
            <a:extLst>
              <a:ext uri="{FF2B5EF4-FFF2-40B4-BE49-F238E27FC236}">
                <a16:creationId xmlns:a16="http://schemas.microsoft.com/office/drawing/2014/main" id="{E1A732FF-4D63-9B4D-9836-74983F602455}"/>
              </a:ext>
            </a:extLst>
          </p:cNvPr>
          <p:cNvPicPr>
            <a:picLocks noChangeAspect="1"/>
          </p:cNvPicPr>
          <p:nvPr/>
        </p:nvPicPr>
        <p:blipFill>
          <a:blip r:embed="rId5"/>
          <a:stretch>
            <a:fillRect/>
          </a:stretch>
        </p:blipFill>
        <p:spPr>
          <a:xfrm>
            <a:off x="6402449" y="3843201"/>
            <a:ext cx="2050696" cy="2050696"/>
          </a:xfrm>
          <a:prstGeom prst="rect">
            <a:avLst/>
          </a:prstGeom>
          <a:solidFill>
            <a:srgbClr val="FFFFFF">
              <a:shade val="85000"/>
            </a:srgbClr>
          </a:solidFill>
          <a:ln w="19050"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697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C4DE885A-726A-4D4D-BA44-A084D03D8BC6}"/>
              </a:ext>
            </a:extLst>
          </p:cNvPr>
          <p:cNvGrpSpPr/>
          <p:nvPr/>
        </p:nvGrpSpPr>
        <p:grpSpPr>
          <a:xfrm>
            <a:off x="3451790" y="2090556"/>
            <a:ext cx="5692210" cy="1979107"/>
            <a:chOff x="2658686" y="2797049"/>
            <a:chExt cx="6485314" cy="2254859"/>
          </a:xfrm>
        </p:grpSpPr>
        <p:grpSp>
          <p:nvGrpSpPr>
            <p:cNvPr id="2" name="组合 1">
              <a:extLst>
                <a:ext uri="{FF2B5EF4-FFF2-40B4-BE49-F238E27FC236}">
                  <a16:creationId xmlns:a16="http://schemas.microsoft.com/office/drawing/2014/main" id="{FC619F2D-92BB-428C-8060-C5072E67BD78}"/>
                </a:ext>
              </a:extLst>
            </p:cNvPr>
            <p:cNvGrpSpPr/>
            <p:nvPr/>
          </p:nvGrpSpPr>
          <p:grpSpPr>
            <a:xfrm>
              <a:off x="2658686" y="2797049"/>
              <a:ext cx="6485314" cy="2181286"/>
              <a:chOff x="1379946" y="1855736"/>
              <a:chExt cx="6777203" cy="2279461"/>
            </a:xfrm>
          </p:grpSpPr>
          <p:grpSp>
            <p:nvGrpSpPr>
              <p:cNvPr id="3" name="组合 4">
                <a:extLst>
                  <a:ext uri="{FF2B5EF4-FFF2-40B4-BE49-F238E27FC236}">
                    <a16:creationId xmlns:a16="http://schemas.microsoft.com/office/drawing/2014/main" id="{FF1F5386-4261-4EC6-B905-4EF878049543}"/>
                  </a:ext>
                </a:extLst>
              </p:cNvPr>
              <p:cNvGrpSpPr/>
              <p:nvPr/>
            </p:nvGrpSpPr>
            <p:grpSpPr>
              <a:xfrm>
                <a:off x="1379946" y="1855736"/>
                <a:ext cx="6777203" cy="2279461"/>
                <a:chOff x="107504" y="1916832"/>
                <a:chExt cx="8996059" cy="4176465"/>
              </a:xfrm>
            </p:grpSpPr>
            <p:pic>
              <p:nvPicPr>
                <p:cNvPr id="5" name="图片 4">
                  <a:extLst>
                    <a:ext uri="{FF2B5EF4-FFF2-40B4-BE49-F238E27FC236}">
                      <a16:creationId xmlns:a16="http://schemas.microsoft.com/office/drawing/2014/main" id="{88AC36D7-A638-4389-8CF1-F3B53297DA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917060"/>
                  <a:ext cx="5884484" cy="4172007"/>
                </a:xfrm>
                <a:prstGeom prst="rect">
                  <a:avLst/>
                </a:prstGeom>
              </p:spPr>
            </p:pic>
            <p:pic>
              <p:nvPicPr>
                <p:cNvPr id="6" name="图片 5">
                  <a:extLst>
                    <a:ext uri="{FF2B5EF4-FFF2-40B4-BE49-F238E27FC236}">
                      <a16:creationId xmlns:a16="http://schemas.microsoft.com/office/drawing/2014/main" id="{33E29AC7-7956-426B-A98A-53B58AFE63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916832"/>
                  <a:ext cx="3091403" cy="4176465"/>
                </a:xfrm>
                <a:prstGeom prst="rect">
                  <a:avLst/>
                </a:prstGeom>
              </p:spPr>
            </p:pic>
          </p:grpSp>
          <p:sp>
            <p:nvSpPr>
              <p:cNvPr id="4" name="矩形 3">
                <a:extLst>
                  <a:ext uri="{FF2B5EF4-FFF2-40B4-BE49-F238E27FC236}">
                    <a16:creationId xmlns:a16="http://schemas.microsoft.com/office/drawing/2014/main" id="{D276F04F-2767-4B65-86E6-F6FF76C839C6}"/>
                  </a:ext>
                </a:extLst>
              </p:cNvPr>
              <p:cNvSpPr/>
              <p:nvPr/>
            </p:nvSpPr>
            <p:spPr>
              <a:xfrm>
                <a:off x="1379946" y="1855736"/>
                <a:ext cx="6777203" cy="2277152"/>
              </a:xfrm>
              <a:prstGeom prst="rect">
                <a:avLst/>
              </a:prstGeom>
              <a:ln w="28575">
                <a:solidFill>
                  <a:schemeClr val="bg1"/>
                </a:solidFill>
              </a:ln>
            </p:spPr>
            <p:txBody>
              <a:bodyPr wrap="square" rtlCol="0" anchor="ctr">
                <a:spAutoFit/>
              </a:bodyPr>
              <a:lstStyle/>
              <a:p>
                <a:pPr algn="ctr"/>
                <a:endParaRPr kumimoji="1" lang="zh-CN" altLang="en-US" sz="2000"/>
              </a:p>
            </p:txBody>
          </p:sp>
        </p:grpSp>
        <p:sp>
          <p:nvSpPr>
            <p:cNvPr id="7" name="内容占位符 2">
              <a:extLst>
                <a:ext uri="{FF2B5EF4-FFF2-40B4-BE49-F238E27FC236}">
                  <a16:creationId xmlns:a16="http://schemas.microsoft.com/office/drawing/2014/main" id="{3FAC279D-6915-4955-9996-DE7E9DD6E394}"/>
                </a:ext>
              </a:extLst>
            </p:cNvPr>
            <p:cNvSpPr txBox="1">
              <a:spLocks/>
            </p:cNvSpPr>
            <p:nvPr/>
          </p:nvSpPr>
          <p:spPr>
            <a:xfrm>
              <a:off x="3782713" y="4328792"/>
              <a:ext cx="2248054" cy="723116"/>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海洋的盐分</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grpSp>
      <p:grpSp>
        <p:nvGrpSpPr>
          <p:cNvPr id="8" name="组合 7">
            <a:extLst>
              <a:ext uri="{FF2B5EF4-FFF2-40B4-BE49-F238E27FC236}">
                <a16:creationId xmlns:a16="http://schemas.microsoft.com/office/drawing/2014/main" id="{B7A1E898-85DB-2A41-A5A1-BF61ADFB8A1E}"/>
              </a:ext>
            </a:extLst>
          </p:cNvPr>
          <p:cNvGrpSpPr/>
          <p:nvPr/>
        </p:nvGrpSpPr>
        <p:grpSpPr>
          <a:xfrm>
            <a:off x="29965" y="64962"/>
            <a:ext cx="6870882" cy="1965710"/>
            <a:chOff x="29965" y="627669"/>
            <a:chExt cx="6870882" cy="1965710"/>
          </a:xfrm>
        </p:grpSpPr>
        <p:grpSp>
          <p:nvGrpSpPr>
            <p:cNvPr id="10" name="组合 9">
              <a:extLst>
                <a:ext uri="{FF2B5EF4-FFF2-40B4-BE49-F238E27FC236}">
                  <a16:creationId xmlns:a16="http://schemas.microsoft.com/office/drawing/2014/main" id="{08773B7A-093B-48F2-BD7A-8E6FC9D78D4D}"/>
                </a:ext>
              </a:extLst>
            </p:cNvPr>
            <p:cNvGrpSpPr/>
            <p:nvPr/>
          </p:nvGrpSpPr>
          <p:grpSpPr>
            <a:xfrm>
              <a:off x="29965" y="627669"/>
              <a:ext cx="6870882" cy="1965710"/>
              <a:chOff x="5282681" y="3304038"/>
              <a:chExt cx="4087251" cy="1459190"/>
            </a:xfrm>
          </p:grpSpPr>
          <p:pic>
            <p:nvPicPr>
              <p:cNvPr id="11" name="Picture 1" descr="Dino microscopic structures looks like red blood cells cd be squeezed out 65myr schwietzer">
                <a:extLst>
                  <a:ext uri="{FF2B5EF4-FFF2-40B4-BE49-F238E27FC236}">
                    <a16:creationId xmlns:a16="http://schemas.microsoft.com/office/drawing/2014/main" id="{ACAE5380-D5AC-43E5-8A76-032A1BCE0A43}"/>
                  </a:ext>
                </a:extLst>
              </p:cNvPr>
              <p:cNvPicPr>
                <a:picLocks noChangeAspect="1" noChangeArrowheads="1"/>
              </p:cNvPicPr>
              <p:nvPr/>
            </p:nvPicPr>
            <p:blipFill>
              <a:blip r:embed="rId5" cstate="print"/>
              <a:srcRect/>
              <a:stretch>
                <a:fillRect/>
              </a:stretch>
            </p:blipFill>
            <p:spPr bwMode="auto">
              <a:xfrm>
                <a:off x="5282681" y="3304038"/>
                <a:ext cx="4087251" cy="1459190"/>
              </a:xfrm>
              <a:prstGeom prst="rect">
                <a:avLst/>
              </a:prstGeom>
              <a:noFill/>
              <a:ln w="9525">
                <a:noFill/>
                <a:miter lim="800000"/>
                <a:headEnd/>
                <a:tailEnd/>
              </a:ln>
            </p:spPr>
          </p:pic>
          <p:sp>
            <p:nvSpPr>
              <p:cNvPr id="12" name="矩形 11">
                <a:extLst>
                  <a:ext uri="{FF2B5EF4-FFF2-40B4-BE49-F238E27FC236}">
                    <a16:creationId xmlns:a16="http://schemas.microsoft.com/office/drawing/2014/main" id="{F9FEDCEE-FF74-43E9-9044-EC5341BCADA7}"/>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13" name="内容占位符 2">
              <a:extLst>
                <a:ext uri="{FF2B5EF4-FFF2-40B4-BE49-F238E27FC236}">
                  <a16:creationId xmlns:a16="http://schemas.microsoft.com/office/drawing/2014/main" id="{CD4C0C67-37DE-4425-A199-594EB41562C3}"/>
                </a:ext>
              </a:extLst>
            </p:cNvPr>
            <p:cNvSpPr txBox="1">
              <a:spLocks/>
            </p:cNvSpPr>
            <p:nvPr/>
          </p:nvSpPr>
          <p:spPr>
            <a:xfrm>
              <a:off x="1534659" y="1425322"/>
              <a:ext cx="2248054" cy="723116"/>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latin typeface="Microsoft YaHei" panose="020B0503020204020204" pitchFamily="34" charset="-122"/>
                  <a:ea typeface="Microsoft YaHei" panose="020B0503020204020204" pitchFamily="34" charset="-122"/>
                </a:rPr>
                <a:t>年轻的恐龙</a:t>
              </a:r>
              <a:endParaRPr lang="en-US" altLang="zh-CN" sz="2800" b="1" dirty="0">
                <a:latin typeface="Microsoft YaHei" panose="020B0503020204020204" pitchFamily="34" charset="-122"/>
                <a:ea typeface="Microsoft YaHei" panose="020B0503020204020204" pitchFamily="34" charset="-122"/>
              </a:endParaRPr>
            </a:p>
          </p:txBody>
        </p:sp>
      </p:grpSp>
      <p:sp>
        <p:nvSpPr>
          <p:cNvPr id="14" name="文本框 13">
            <a:extLst>
              <a:ext uri="{FF2B5EF4-FFF2-40B4-BE49-F238E27FC236}">
                <a16:creationId xmlns:a16="http://schemas.microsoft.com/office/drawing/2014/main" id="{56680B79-1FD1-4235-B899-5275C22292FF}"/>
              </a:ext>
            </a:extLst>
          </p:cNvPr>
          <p:cNvSpPr txBox="1"/>
          <p:nvPr/>
        </p:nvSpPr>
        <p:spPr>
          <a:xfrm>
            <a:off x="817544" y="5420217"/>
            <a:ext cx="7924443" cy="954107"/>
          </a:xfrm>
          <a:prstGeom prst="rect">
            <a:avLst/>
          </a:prstGeom>
          <a:noFill/>
        </p:spPr>
        <p:txBody>
          <a:bodyPr wrap="square">
            <a:spAutoFit/>
          </a:bodyPr>
          <a:lstStyle/>
          <a:p>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都吻合年轻地球模式，和圣经</a:t>
            </a: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6000-10000</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年的时间框架也可以兼容！</a:t>
            </a:r>
            <a:endParaRPr lang="zh-CN" altLang="en-US" sz="2800" dirty="0">
              <a:latin typeface="Microsoft YaHei" panose="020B0503020204020204" pitchFamily="34" charset="-122"/>
              <a:ea typeface="Microsoft YaHei" panose="020B0503020204020204" pitchFamily="34" charset="-122"/>
            </a:endParaRPr>
          </a:p>
        </p:txBody>
      </p:sp>
      <p:grpSp>
        <p:nvGrpSpPr>
          <p:cNvPr id="17" name="组合 16">
            <a:extLst>
              <a:ext uri="{FF2B5EF4-FFF2-40B4-BE49-F238E27FC236}">
                <a16:creationId xmlns:a16="http://schemas.microsoft.com/office/drawing/2014/main" id="{B7808DCB-FF3D-1646-944C-320B324BC840}"/>
              </a:ext>
            </a:extLst>
          </p:cNvPr>
          <p:cNvGrpSpPr/>
          <p:nvPr/>
        </p:nvGrpSpPr>
        <p:grpSpPr>
          <a:xfrm>
            <a:off x="0" y="2956497"/>
            <a:ext cx="3451790" cy="2189730"/>
            <a:chOff x="29965" y="2301570"/>
            <a:chExt cx="3451789" cy="2189729"/>
          </a:xfrm>
        </p:grpSpPr>
        <p:pic>
          <p:nvPicPr>
            <p:cNvPr id="15" name="图片 14" descr="桌子上放着蓝色的星球&#10;&#10;描述已自动生成">
              <a:extLst>
                <a:ext uri="{FF2B5EF4-FFF2-40B4-BE49-F238E27FC236}">
                  <a16:creationId xmlns:a16="http://schemas.microsoft.com/office/drawing/2014/main" id="{C28713EF-AE27-5748-80F7-F26617C7A9C1}"/>
                </a:ext>
              </a:extLst>
            </p:cNvPr>
            <p:cNvPicPr>
              <a:picLocks noChangeAspect="1"/>
            </p:cNvPicPr>
            <p:nvPr/>
          </p:nvPicPr>
          <p:blipFill>
            <a:blip r:embed="rId6"/>
            <a:stretch>
              <a:fillRect/>
            </a:stretch>
          </p:blipFill>
          <p:spPr>
            <a:xfrm>
              <a:off x="29965" y="2301570"/>
              <a:ext cx="3451789" cy="218972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内容占位符 2">
              <a:extLst>
                <a:ext uri="{FF2B5EF4-FFF2-40B4-BE49-F238E27FC236}">
                  <a16:creationId xmlns:a16="http://schemas.microsoft.com/office/drawing/2014/main" id="{B49AA03E-77DD-4041-A645-755701B19F5A}"/>
                </a:ext>
              </a:extLst>
            </p:cNvPr>
            <p:cNvSpPr txBox="1">
              <a:spLocks/>
            </p:cNvSpPr>
            <p:nvPr/>
          </p:nvSpPr>
          <p:spPr>
            <a:xfrm>
              <a:off x="104755" y="2466441"/>
              <a:ext cx="2859807" cy="616781"/>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年轻的地月系统</a:t>
              </a:r>
              <a:endParaRPr lang="en-US" altLang="zh-CN" sz="2800" b="1" dirty="0">
                <a:solidFill>
                  <a:schemeClr val="bg1"/>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170334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left)">
                                      <p:cBhvr>
                                        <p:cTn id="13" dur="500"/>
                                        <p:tgtEl>
                                          <p:spTgt spid="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ppt_x</p:attrName>
                                        </p:attrNameLst>
                                      </p:cBhvr>
                                      <p:tavLst>
                                        <p:tav tm="0">
                                          <p:val>
                                            <p:strVal val="#ppt_x-#ppt_w*1.125000"/>
                                          </p:val>
                                        </p:tav>
                                        <p:tav tm="100000">
                                          <p:val>
                                            <p:strVal val="#ppt_x"/>
                                          </p:val>
                                        </p:tav>
                                      </p:tavLst>
                                    </p:anim>
                                    <p:animEffect transition="in" filter="wipe(right)">
                                      <p:cBhvr>
                                        <p:cTn id="18" dur="500"/>
                                        <p:tgtEl>
                                          <p:spTgt spid="17"/>
                                        </p:tgtEl>
                                      </p:cBhvr>
                                    </p:animEffect>
                                  </p:childTnLst>
                                </p:cTn>
                              </p:par>
                            </p:childTnLst>
                          </p:cTn>
                        </p:par>
                        <p:par>
                          <p:cTn id="19" fill="hold">
                            <p:stCondLst>
                              <p:cond delay="1500"/>
                            </p:stCondLst>
                            <p:childTnLst>
                              <p:par>
                                <p:cTn id="20" presetID="1" presetClass="entr" presetSubtype="0" fill="hold" grpId="0" nodeType="afterEffect">
                                  <p:stCondLst>
                                    <p:cond delay="100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E3A65F9-BC1E-4CD5-854B-16A2F9C0452B}"/>
              </a:ext>
            </a:extLst>
          </p:cNvPr>
          <p:cNvSpPr/>
          <p:nvPr/>
        </p:nvSpPr>
        <p:spPr>
          <a:xfrm>
            <a:off x="1241767" y="5150789"/>
            <a:ext cx="6685267" cy="1081515"/>
          </a:xfrm>
          <a:prstGeom prst="rect">
            <a:avLst/>
          </a:prstGeom>
        </p:spPr>
        <p:txBody>
          <a:bodyPr wrap="square">
            <a:spAutoFit/>
          </a:bodyPr>
          <a:lstStyle/>
          <a:p>
            <a:pPr>
              <a:lnSpc>
                <a:spcPts val="4000"/>
              </a:lnSpc>
              <a:spcBef>
                <a:spcPct val="50000"/>
              </a:spcBef>
            </a:pP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如果地球只有</a:t>
            </a:r>
            <a:r>
              <a:rPr lang="en-US" altLang="zh-CN"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6000-10000</a:t>
            </a:r>
            <a:r>
              <a:rPr lang="zh-CN" altLang="en-US" sz="30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年的历史，那煤和石油又是怎么形成的呢？</a:t>
            </a:r>
          </a:p>
        </p:txBody>
      </p:sp>
      <p:pic>
        <p:nvPicPr>
          <p:cNvPr id="10" name="图片 9">
            <a:extLst>
              <a:ext uri="{FF2B5EF4-FFF2-40B4-BE49-F238E27FC236}">
                <a16:creationId xmlns:a16="http://schemas.microsoft.com/office/drawing/2014/main" id="{E5528D4D-D1E2-46D5-8E57-6DF32756B180}"/>
              </a:ext>
            </a:extLst>
          </p:cNvPr>
          <p:cNvPicPr>
            <a:picLocks noChangeAspect="1"/>
          </p:cNvPicPr>
          <p:nvPr/>
        </p:nvPicPr>
        <p:blipFill>
          <a:blip r:embed="rId3"/>
          <a:stretch>
            <a:fillRect/>
          </a:stretch>
        </p:blipFill>
        <p:spPr>
          <a:xfrm>
            <a:off x="2273529" y="1810699"/>
            <a:ext cx="4596942" cy="306221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标题 11">
            <a:extLst>
              <a:ext uri="{FF2B5EF4-FFF2-40B4-BE49-F238E27FC236}">
                <a16:creationId xmlns:a16="http://schemas.microsoft.com/office/drawing/2014/main" id="{3811B71F-5ECB-074E-9C8B-D79AE7D2E6BC}"/>
              </a:ext>
            </a:extLst>
          </p:cNvPr>
          <p:cNvSpPr>
            <a:spLocks noGrp="1"/>
          </p:cNvSpPr>
          <p:nvPr>
            <p:ph type="title"/>
          </p:nvPr>
        </p:nvSpPr>
        <p:spPr/>
        <p:txBody>
          <a:bodyPr/>
          <a:lstStyle/>
          <a:p>
            <a:r>
              <a:rPr lang="zh-CN" altLang="en-US" dirty="0"/>
              <a:t>疑 问</a:t>
            </a:r>
          </a:p>
        </p:txBody>
      </p:sp>
      <p:sp>
        <p:nvSpPr>
          <p:cNvPr id="13" name="直线连接符 12">
            <a:extLst>
              <a:ext uri="{FF2B5EF4-FFF2-40B4-BE49-F238E27FC236}">
                <a16:creationId xmlns:a16="http://schemas.microsoft.com/office/drawing/2014/main" id="{86C3859B-04BF-4F46-8CB6-93202E38CAC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13">
            <a:extLst>
              <a:ext uri="{FF2B5EF4-FFF2-40B4-BE49-F238E27FC236}">
                <a16:creationId xmlns:a16="http://schemas.microsoft.com/office/drawing/2014/main" id="{28817DC4-68E2-8240-B93A-C79D1D867A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0FAAFADC-ECE2-ED4F-BAF7-909B46F860E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6" name="直线连接符 15">
            <a:extLst>
              <a:ext uri="{FF2B5EF4-FFF2-40B4-BE49-F238E27FC236}">
                <a16:creationId xmlns:a16="http://schemas.microsoft.com/office/drawing/2014/main" id="{9FC0072A-D56E-D642-9E41-603990945D80}"/>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7" name="图片 16" descr="图片 24">
            <a:extLst>
              <a:ext uri="{FF2B5EF4-FFF2-40B4-BE49-F238E27FC236}">
                <a16:creationId xmlns:a16="http://schemas.microsoft.com/office/drawing/2014/main" id="{81EC5394-FE9E-4149-AB7A-748429362867}"/>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18" name="图片 17" descr="图片 25">
            <a:extLst>
              <a:ext uri="{FF2B5EF4-FFF2-40B4-BE49-F238E27FC236}">
                <a16:creationId xmlns:a16="http://schemas.microsoft.com/office/drawing/2014/main" id="{0645318C-A63F-314A-878D-9A09A24A3A95}"/>
              </a:ext>
            </a:extLst>
          </p:cNvPr>
          <p:cNvPicPr>
            <a:picLocks noChangeAspect="1"/>
          </p:cNvPicPr>
          <p:nvPr/>
        </p:nvPicPr>
        <p:blipFill>
          <a:blip r:embed="rId4"/>
          <a:stretch>
            <a:fillRect/>
          </a:stretch>
        </p:blipFill>
        <p:spPr>
          <a:xfrm rot="10800000">
            <a:off x="222738" y="1344768"/>
            <a:ext cx="921637" cy="565092"/>
          </a:xfrm>
          <a:prstGeom prst="rect">
            <a:avLst/>
          </a:prstGeom>
          <a:ln w="12700">
            <a:miter lim="400000"/>
          </a:ln>
        </p:spPr>
      </p:pic>
    </p:spTree>
    <p:extLst>
      <p:ext uri="{BB962C8B-B14F-4D97-AF65-F5344CB8AC3E}">
        <p14:creationId xmlns:p14="http://schemas.microsoft.com/office/powerpoint/2010/main" val="4456816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3811B71F-5ECB-074E-9C8B-D79AE7D2E6BC}"/>
              </a:ext>
            </a:extLst>
          </p:cNvPr>
          <p:cNvSpPr>
            <a:spLocks noGrp="1"/>
          </p:cNvSpPr>
          <p:nvPr>
            <p:ph type="title"/>
          </p:nvPr>
        </p:nvSpPr>
        <p:spPr/>
        <p:txBody>
          <a:bodyPr/>
          <a:lstStyle/>
          <a:p>
            <a:r>
              <a:rPr lang="zh-CN" altLang="en-US" dirty="0"/>
              <a:t>以问答问</a:t>
            </a:r>
          </a:p>
        </p:txBody>
      </p:sp>
      <p:sp>
        <p:nvSpPr>
          <p:cNvPr id="13" name="直线连接符 12">
            <a:extLst>
              <a:ext uri="{FF2B5EF4-FFF2-40B4-BE49-F238E27FC236}">
                <a16:creationId xmlns:a16="http://schemas.microsoft.com/office/drawing/2014/main" id="{86C3859B-04BF-4F46-8CB6-93202E38CAC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13">
            <a:extLst>
              <a:ext uri="{FF2B5EF4-FFF2-40B4-BE49-F238E27FC236}">
                <a16:creationId xmlns:a16="http://schemas.microsoft.com/office/drawing/2014/main" id="{28817DC4-68E2-8240-B93A-C79D1D867A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0FAAFADC-ECE2-ED4F-BAF7-909B46F860E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6" name="直线连接符 15">
            <a:extLst>
              <a:ext uri="{FF2B5EF4-FFF2-40B4-BE49-F238E27FC236}">
                <a16:creationId xmlns:a16="http://schemas.microsoft.com/office/drawing/2014/main" id="{9FC0072A-D56E-D642-9E41-603990945D80}"/>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7" name="图片 16" descr="图片 24">
            <a:extLst>
              <a:ext uri="{FF2B5EF4-FFF2-40B4-BE49-F238E27FC236}">
                <a16:creationId xmlns:a16="http://schemas.microsoft.com/office/drawing/2014/main" id="{81EC5394-FE9E-4149-AB7A-74842936286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17" descr="图片 25">
            <a:extLst>
              <a:ext uri="{FF2B5EF4-FFF2-40B4-BE49-F238E27FC236}">
                <a16:creationId xmlns:a16="http://schemas.microsoft.com/office/drawing/2014/main" id="{0645318C-A63F-314A-878D-9A09A24A3A9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11" name="Rectangle 2">
            <a:extLst>
              <a:ext uri="{FF2B5EF4-FFF2-40B4-BE49-F238E27FC236}">
                <a16:creationId xmlns:a16="http://schemas.microsoft.com/office/drawing/2014/main" id="{02FF6473-0CDB-F646-A436-89D32CE58447}"/>
              </a:ext>
            </a:extLst>
          </p:cNvPr>
          <p:cNvSpPr/>
          <p:nvPr/>
        </p:nvSpPr>
        <p:spPr>
          <a:xfrm>
            <a:off x="866293" y="4608292"/>
            <a:ext cx="7060742" cy="552844"/>
          </a:xfrm>
          <a:prstGeom prst="rect">
            <a:avLst/>
          </a:prstGeom>
        </p:spPr>
        <p:txBody>
          <a:bodyPr wrap="square">
            <a:spAutoFit/>
          </a:bodyPr>
          <a:lstStyle/>
          <a:p>
            <a:pPr>
              <a:lnSpc>
                <a:spcPts val="3860"/>
              </a:lnSpc>
              <a:spcBef>
                <a:spcPct val="50000"/>
              </a:spcBef>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煤和石油</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一定</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要漫长时间才能形成吗？</a:t>
            </a:r>
            <a:endPar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FE0E5254-8F31-3146-877D-810B79D5C114}"/>
              </a:ext>
            </a:extLst>
          </p:cNvPr>
          <p:cNvSpPr txBox="1"/>
          <p:nvPr/>
        </p:nvSpPr>
        <p:spPr>
          <a:xfrm>
            <a:off x="868679" y="5245662"/>
            <a:ext cx="6869429" cy="1052981"/>
          </a:xfrm>
          <a:prstGeom prst="rect">
            <a:avLst/>
          </a:prstGeom>
          <a:noFill/>
        </p:spPr>
        <p:txBody>
          <a:bodyPr wrap="square">
            <a:spAutoFit/>
          </a:bodyPr>
          <a:lstStyle/>
          <a:p>
            <a:pPr>
              <a:lnSpc>
                <a:spcPts val="3860"/>
              </a:lnSpc>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，实验室的实验</a:t>
            </a: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结果表明：</a:t>
            </a:r>
            <a:r>
              <a:rPr lang="zh-CN"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煤和石油都可以快速形成。</a:t>
            </a:r>
            <a:endParaRPr lang="zh-CN" altLang="en-US" sz="2800" dirty="0">
              <a:latin typeface="Microsoft YaHei" panose="020B0503020204020204" pitchFamily="34" charset="-122"/>
              <a:ea typeface="Microsoft YaHei" panose="020B0503020204020204" pitchFamily="34" charset="-122"/>
            </a:endParaRPr>
          </a:p>
        </p:txBody>
      </p:sp>
      <p:grpSp>
        <p:nvGrpSpPr>
          <p:cNvPr id="3" name="组合 2">
            <a:extLst>
              <a:ext uri="{FF2B5EF4-FFF2-40B4-BE49-F238E27FC236}">
                <a16:creationId xmlns:a16="http://schemas.microsoft.com/office/drawing/2014/main" id="{4A5DF5F9-A04B-E644-A9F1-77DE6961F84F}"/>
              </a:ext>
            </a:extLst>
          </p:cNvPr>
          <p:cNvGrpSpPr/>
          <p:nvPr/>
        </p:nvGrpSpPr>
        <p:grpSpPr>
          <a:xfrm>
            <a:off x="795466" y="1810699"/>
            <a:ext cx="7553068" cy="2501155"/>
            <a:chOff x="971601" y="1810699"/>
            <a:chExt cx="7553068" cy="2501155"/>
          </a:xfrm>
        </p:grpSpPr>
        <p:pic>
          <p:nvPicPr>
            <p:cNvPr id="10" name="图片 9">
              <a:extLst>
                <a:ext uri="{FF2B5EF4-FFF2-40B4-BE49-F238E27FC236}">
                  <a16:creationId xmlns:a16="http://schemas.microsoft.com/office/drawing/2014/main" id="{E5528D4D-D1E2-46D5-8E57-6DF32756B180}"/>
                </a:ext>
              </a:extLst>
            </p:cNvPr>
            <p:cNvPicPr>
              <a:picLocks noChangeAspect="1"/>
            </p:cNvPicPr>
            <p:nvPr/>
          </p:nvPicPr>
          <p:blipFill>
            <a:blip r:embed="rId4"/>
            <a:stretch>
              <a:fillRect/>
            </a:stretch>
          </p:blipFill>
          <p:spPr>
            <a:xfrm>
              <a:off x="971601" y="1810699"/>
              <a:ext cx="3740348" cy="249160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图片 1">
              <a:extLst>
                <a:ext uri="{FF2B5EF4-FFF2-40B4-BE49-F238E27FC236}">
                  <a16:creationId xmlns:a16="http://schemas.microsoft.com/office/drawing/2014/main" id="{7C5CB808-A133-E74E-9DD9-78CF2CEA45BC}"/>
                </a:ext>
              </a:extLst>
            </p:cNvPr>
            <p:cNvPicPr>
              <a:picLocks noChangeAspect="1"/>
            </p:cNvPicPr>
            <p:nvPr/>
          </p:nvPicPr>
          <p:blipFill>
            <a:blip r:embed="rId5"/>
            <a:stretch>
              <a:fillRect/>
            </a:stretch>
          </p:blipFill>
          <p:spPr>
            <a:xfrm>
              <a:off x="4784321" y="1815172"/>
              <a:ext cx="3740348" cy="249668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50155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E3A65F9-BC1E-4CD5-854B-16A2F9C0452B}"/>
              </a:ext>
            </a:extLst>
          </p:cNvPr>
          <p:cNvSpPr/>
          <p:nvPr/>
        </p:nvSpPr>
        <p:spPr>
          <a:xfrm>
            <a:off x="683556" y="1909779"/>
            <a:ext cx="5068853" cy="3365217"/>
          </a:xfrm>
          <a:prstGeom prst="rect">
            <a:avLst/>
          </a:prstGeom>
        </p:spPr>
        <p:txBody>
          <a:bodyPr wrap="square">
            <a:spAutoFit/>
          </a:bodyPr>
          <a:lstStyle/>
          <a:p>
            <a:pPr>
              <a:lnSpc>
                <a:spcPts val="4000"/>
              </a:lnSpc>
              <a:spcBef>
                <a:spcPct val="500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听老师讲解：</a:t>
            </a:r>
            <a:endPar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4000"/>
              </a:lnSpc>
              <a:spcBef>
                <a:spcPct val="500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阅读材料二：煤和石油非得漫长时间才能形成吗？</a:t>
            </a:r>
          </a:p>
          <a:p>
            <a:pPr>
              <a:lnSpc>
                <a:spcPts val="4000"/>
              </a:lnSpc>
              <a:spcBef>
                <a:spcPct val="500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完成习题</a:t>
            </a:r>
          </a:p>
          <a:p>
            <a:pPr>
              <a:lnSpc>
                <a:spcPts val="4000"/>
              </a:lnSpc>
              <a:spcBef>
                <a:spcPct val="500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限时：</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10</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分钟</a:t>
            </a:r>
          </a:p>
        </p:txBody>
      </p:sp>
      <p:sp>
        <p:nvSpPr>
          <p:cNvPr id="12" name="标题 11">
            <a:extLst>
              <a:ext uri="{FF2B5EF4-FFF2-40B4-BE49-F238E27FC236}">
                <a16:creationId xmlns:a16="http://schemas.microsoft.com/office/drawing/2014/main" id="{3811B71F-5ECB-074E-9C8B-D79AE7D2E6BC}"/>
              </a:ext>
            </a:extLst>
          </p:cNvPr>
          <p:cNvSpPr>
            <a:spLocks noGrp="1"/>
          </p:cNvSpPr>
          <p:nvPr>
            <p:ph type="title"/>
          </p:nvPr>
        </p:nvSpPr>
        <p:spPr/>
        <p:txBody>
          <a:bodyPr/>
          <a:lstStyle/>
          <a:p>
            <a:r>
              <a:rPr lang="zh-CN" altLang="en-US" dirty="0"/>
              <a:t>任务四</a:t>
            </a:r>
          </a:p>
        </p:txBody>
      </p:sp>
      <p:sp>
        <p:nvSpPr>
          <p:cNvPr id="13" name="直线连接符 12">
            <a:extLst>
              <a:ext uri="{FF2B5EF4-FFF2-40B4-BE49-F238E27FC236}">
                <a16:creationId xmlns:a16="http://schemas.microsoft.com/office/drawing/2014/main" id="{86C3859B-04BF-4F46-8CB6-93202E38CAC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13">
            <a:extLst>
              <a:ext uri="{FF2B5EF4-FFF2-40B4-BE49-F238E27FC236}">
                <a16:creationId xmlns:a16="http://schemas.microsoft.com/office/drawing/2014/main" id="{28817DC4-68E2-8240-B93A-C79D1D867A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0FAAFADC-ECE2-ED4F-BAF7-909B46F860E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6" name="直线连接符 15">
            <a:extLst>
              <a:ext uri="{FF2B5EF4-FFF2-40B4-BE49-F238E27FC236}">
                <a16:creationId xmlns:a16="http://schemas.microsoft.com/office/drawing/2014/main" id="{9FC0072A-D56E-D642-9E41-603990945D80}"/>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7" name="图片 16" descr="图片 24">
            <a:extLst>
              <a:ext uri="{FF2B5EF4-FFF2-40B4-BE49-F238E27FC236}">
                <a16:creationId xmlns:a16="http://schemas.microsoft.com/office/drawing/2014/main" id="{81EC5394-FE9E-4149-AB7A-74842936286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17" descr="图片 25">
            <a:extLst>
              <a:ext uri="{FF2B5EF4-FFF2-40B4-BE49-F238E27FC236}">
                <a16:creationId xmlns:a16="http://schemas.microsoft.com/office/drawing/2014/main" id="{0645318C-A63F-314A-878D-9A09A24A3A9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2" name="图片 1">
            <a:extLst>
              <a:ext uri="{FF2B5EF4-FFF2-40B4-BE49-F238E27FC236}">
                <a16:creationId xmlns:a16="http://schemas.microsoft.com/office/drawing/2014/main" id="{E0A0164E-19CC-2542-93C8-A53C4CE58485}"/>
              </a:ext>
            </a:extLst>
          </p:cNvPr>
          <p:cNvPicPr>
            <a:picLocks noChangeAspect="1"/>
          </p:cNvPicPr>
          <p:nvPr/>
        </p:nvPicPr>
        <p:blipFill>
          <a:blip r:embed="rId4"/>
          <a:stretch>
            <a:fillRect/>
          </a:stretch>
        </p:blipFill>
        <p:spPr>
          <a:xfrm>
            <a:off x="5319346" y="3543334"/>
            <a:ext cx="3789485" cy="25263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4624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E3A65F9-BC1E-4CD5-854B-16A2F9C0452B}"/>
              </a:ext>
            </a:extLst>
          </p:cNvPr>
          <p:cNvSpPr/>
          <p:nvPr/>
        </p:nvSpPr>
        <p:spPr>
          <a:xfrm>
            <a:off x="871174" y="5032488"/>
            <a:ext cx="7686665" cy="1132554"/>
          </a:xfrm>
          <a:prstGeom prst="rect">
            <a:avLst/>
          </a:prstGeom>
        </p:spPr>
        <p:txBody>
          <a:bodyPr wrap="square">
            <a:spAutoFit/>
          </a:bodyPr>
          <a:lstStyle/>
          <a:p>
            <a:pPr>
              <a:lnSpc>
                <a:spcPts val="4200"/>
              </a:lnSpc>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实验显示：由植物物质转化成煤只需要</a:t>
            </a:r>
          </a:p>
          <a:p>
            <a:pPr>
              <a:lnSpc>
                <a:spcPts val="4200"/>
              </a:lnSpc>
            </a:pPr>
            <a:r>
              <a:rPr lang="en-US" altLang="zh-CN"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4</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到</a:t>
            </a:r>
            <a:r>
              <a:rPr lang="en-US" altLang="zh-CN"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36</a:t>
            </a:r>
            <a:r>
              <a:rPr lang="zh-CN" altLang="en-US" sz="3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个星期</a:t>
            </a:r>
          </a:p>
        </p:txBody>
      </p:sp>
      <p:sp>
        <p:nvSpPr>
          <p:cNvPr id="12" name="标题 11">
            <a:extLst>
              <a:ext uri="{FF2B5EF4-FFF2-40B4-BE49-F238E27FC236}">
                <a16:creationId xmlns:a16="http://schemas.microsoft.com/office/drawing/2014/main" id="{3811B71F-5ECB-074E-9C8B-D79AE7D2E6BC}"/>
              </a:ext>
            </a:extLst>
          </p:cNvPr>
          <p:cNvSpPr>
            <a:spLocks noGrp="1"/>
          </p:cNvSpPr>
          <p:nvPr>
            <p:ph type="title"/>
          </p:nvPr>
        </p:nvSpPr>
        <p:spPr/>
        <p:txBody>
          <a:bodyPr/>
          <a:lstStyle/>
          <a:p>
            <a:r>
              <a:rPr lang="zh-CN" altLang="en-US" dirty="0"/>
              <a:t>煤可以快速形成</a:t>
            </a:r>
          </a:p>
        </p:txBody>
      </p:sp>
      <p:sp>
        <p:nvSpPr>
          <p:cNvPr id="13" name="直线连接符 12">
            <a:extLst>
              <a:ext uri="{FF2B5EF4-FFF2-40B4-BE49-F238E27FC236}">
                <a16:creationId xmlns:a16="http://schemas.microsoft.com/office/drawing/2014/main" id="{86C3859B-04BF-4F46-8CB6-93202E38CAC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13">
            <a:extLst>
              <a:ext uri="{FF2B5EF4-FFF2-40B4-BE49-F238E27FC236}">
                <a16:creationId xmlns:a16="http://schemas.microsoft.com/office/drawing/2014/main" id="{28817DC4-68E2-8240-B93A-C79D1D867A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0FAAFADC-ECE2-ED4F-BAF7-909B46F860E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6" name="直线连接符 15">
            <a:extLst>
              <a:ext uri="{FF2B5EF4-FFF2-40B4-BE49-F238E27FC236}">
                <a16:creationId xmlns:a16="http://schemas.microsoft.com/office/drawing/2014/main" id="{9FC0072A-D56E-D642-9E41-603990945D80}"/>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7" name="图片 16" descr="图片 24">
            <a:extLst>
              <a:ext uri="{FF2B5EF4-FFF2-40B4-BE49-F238E27FC236}">
                <a16:creationId xmlns:a16="http://schemas.microsoft.com/office/drawing/2014/main" id="{81EC5394-FE9E-4149-AB7A-74842936286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17" descr="图片 25">
            <a:extLst>
              <a:ext uri="{FF2B5EF4-FFF2-40B4-BE49-F238E27FC236}">
                <a16:creationId xmlns:a16="http://schemas.microsoft.com/office/drawing/2014/main" id="{0645318C-A63F-314A-878D-9A09A24A3A9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1" name="图片 10">
            <a:extLst>
              <a:ext uri="{FF2B5EF4-FFF2-40B4-BE49-F238E27FC236}">
                <a16:creationId xmlns:a16="http://schemas.microsoft.com/office/drawing/2014/main" id="{C6887FB5-6D0B-094A-987A-6B135FA2A517}"/>
              </a:ext>
            </a:extLst>
          </p:cNvPr>
          <p:cNvPicPr>
            <a:picLocks noChangeAspect="1"/>
          </p:cNvPicPr>
          <p:nvPr/>
        </p:nvPicPr>
        <p:blipFill rotWithShape="1">
          <a:blip r:embed="rId4"/>
          <a:srcRect r="69937" b="27317"/>
          <a:stretch/>
        </p:blipFill>
        <p:spPr>
          <a:xfrm>
            <a:off x="871174" y="2254122"/>
            <a:ext cx="2443540" cy="23999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6D689829-90B1-E349-B97F-0564088C268A}"/>
              </a:ext>
            </a:extLst>
          </p:cNvPr>
          <p:cNvPicPr>
            <a:picLocks noChangeAspect="1"/>
          </p:cNvPicPr>
          <p:nvPr/>
        </p:nvPicPr>
        <p:blipFill>
          <a:blip r:embed="rId5"/>
          <a:stretch>
            <a:fillRect/>
          </a:stretch>
        </p:blipFill>
        <p:spPr>
          <a:xfrm>
            <a:off x="4724399" y="2312853"/>
            <a:ext cx="3573227" cy="238027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箭头: 右 17">
            <a:extLst>
              <a:ext uri="{FF2B5EF4-FFF2-40B4-BE49-F238E27FC236}">
                <a16:creationId xmlns:a16="http://schemas.microsoft.com/office/drawing/2014/main" id="{196B138E-D3F7-2D4F-BDFE-4EA6FEBF1E2B}"/>
              </a:ext>
            </a:extLst>
          </p:cNvPr>
          <p:cNvSpPr/>
          <p:nvPr/>
        </p:nvSpPr>
        <p:spPr>
          <a:xfrm>
            <a:off x="3500621" y="3136283"/>
            <a:ext cx="1117320" cy="576933"/>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45372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E3A65F9-BC1E-4CD5-854B-16A2F9C0452B}"/>
              </a:ext>
            </a:extLst>
          </p:cNvPr>
          <p:cNvSpPr/>
          <p:nvPr/>
        </p:nvSpPr>
        <p:spPr>
          <a:xfrm>
            <a:off x="574722" y="2115178"/>
            <a:ext cx="5064477" cy="3954480"/>
          </a:xfrm>
          <a:prstGeom prst="rect">
            <a:avLst/>
          </a:prstGeom>
        </p:spPr>
        <p:txBody>
          <a:bodyPr wrap="square">
            <a:spAutoFit/>
          </a:bodyPr>
          <a:lstStyle/>
          <a:p>
            <a:pPr>
              <a:lnSpc>
                <a:spcPts val="38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实验材料：</a:t>
            </a:r>
          </a:p>
          <a:p>
            <a:pPr marL="457200" indent="-457200">
              <a:lnSpc>
                <a:spcPts val="3800"/>
              </a:lnSpc>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天然木材</a:t>
            </a:r>
          </a:p>
          <a:p>
            <a:pPr marL="457200" indent="-457200">
              <a:lnSpc>
                <a:spcPts val="3800"/>
              </a:lnSpc>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粘土催化剂（煤矿中很常见）</a:t>
            </a:r>
            <a:endPar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3800"/>
              </a:lnSpc>
            </a:pPr>
            <a:endPar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pPr>
              <a:lnSpc>
                <a:spcPts val="38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实验方法：</a:t>
            </a:r>
          </a:p>
          <a:p>
            <a:pPr marL="457200" indent="-457200">
              <a:lnSpc>
                <a:spcPts val="3800"/>
              </a:lnSpc>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隔绝氧气：模拟深层掩埋</a:t>
            </a:r>
          </a:p>
          <a:p>
            <a:pPr marL="457200" indent="-457200">
              <a:lnSpc>
                <a:spcPts val="3800"/>
              </a:lnSpc>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加热：模拟深层掩埋时的压力产生的热量</a:t>
            </a:r>
          </a:p>
        </p:txBody>
      </p:sp>
      <p:sp>
        <p:nvSpPr>
          <p:cNvPr id="12" name="标题 11">
            <a:extLst>
              <a:ext uri="{FF2B5EF4-FFF2-40B4-BE49-F238E27FC236}">
                <a16:creationId xmlns:a16="http://schemas.microsoft.com/office/drawing/2014/main" id="{3811B71F-5ECB-074E-9C8B-D79AE7D2E6BC}"/>
              </a:ext>
            </a:extLst>
          </p:cNvPr>
          <p:cNvSpPr>
            <a:spLocks noGrp="1"/>
          </p:cNvSpPr>
          <p:nvPr>
            <p:ph type="title"/>
          </p:nvPr>
        </p:nvSpPr>
        <p:spPr/>
        <p:txBody>
          <a:bodyPr/>
          <a:lstStyle/>
          <a:p>
            <a:r>
              <a:rPr lang="zh-CN" altLang="en-US" dirty="0"/>
              <a:t>煤可以快速形成</a:t>
            </a:r>
          </a:p>
        </p:txBody>
      </p:sp>
      <p:sp>
        <p:nvSpPr>
          <p:cNvPr id="13" name="直线连接符 12">
            <a:extLst>
              <a:ext uri="{FF2B5EF4-FFF2-40B4-BE49-F238E27FC236}">
                <a16:creationId xmlns:a16="http://schemas.microsoft.com/office/drawing/2014/main" id="{86C3859B-04BF-4F46-8CB6-93202E38CAC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13">
            <a:extLst>
              <a:ext uri="{FF2B5EF4-FFF2-40B4-BE49-F238E27FC236}">
                <a16:creationId xmlns:a16="http://schemas.microsoft.com/office/drawing/2014/main" id="{28817DC4-68E2-8240-B93A-C79D1D867A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0FAAFADC-ECE2-ED4F-BAF7-909B46F860E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6" name="直线连接符 15">
            <a:extLst>
              <a:ext uri="{FF2B5EF4-FFF2-40B4-BE49-F238E27FC236}">
                <a16:creationId xmlns:a16="http://schemas.microsoft.com/office/drawing/2014/main" id="{9FC0072A-D56E-D642-9E41-603990945D80}"/>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7" name="图片 16" descr="图片 24">
            <a:extLst>
              <a:ext uri="{FF2B5EF4-FFF2-40B4-BE49-F238E27FC236}">
                <a16:creationId xmlns:a16="http://schemas.microsoft.com/office/drawing/2014/main" id="{81EC5394-FE9E-4149-AB7A-74842936286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17" descr="图片 25">
            <a:extLst>
              <a:ext uri="{FF2B5EF4-FFF2-40B4-BE49-F238E27FC236}">
                <a16:creationId xmlns:a16="http://schemas.microsoft.com/office/drawing/2014/main" id="{0645318C-A63F-314A-878D-9A09A24A3A9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grpSp>
        <p:nvGrpSpPr>
          <p:cNvPr id="3" name="组合 2">
            <a:extLst>
              <a:ext uri="{FF2B5EF4-FFF2-40B4-BE49-F238E27FC236}">
                <a16:creationId xmlns:a16="http://schemas.microsoft.com/office/drawing/2014/main" id="{C0608B28-BC63-7A47-8964-576401B01222}"/>
              </a:ext>
            </a:extLst>
          </p:cNvPr>
          <p:cNvGrpSpPr/>
          <p:nvPr/>
        </p:nvGrpSpPr>
        <p:grpSpPr>
          <a:xfrm>
            <a:off x="5760472" y="1766026"/>
            <a:ext cx="3383528" cy="4127871"/>
            <a:chOff x="5760471" y="1534934"/>
            <a:chExt cx="3675713" cy="4484334"/>
          </a:xfrm>
        </p:grpSpPr>
        <p:pic>
          <p:nvPicPr>
            <p:cNvPr id="11" name="图片 10">
              <a:extLst>
                <a:ext uri="{FF2B5EF4-FFF2-40B4-BE49-F238E27FC236}">
                  <a16:creationId xmlns:a16="http://schemas.microsoft.com/office/drawing/2014/main" id="{DCDAE4F5-3418-3D49-BC8C-ACF555FD5809}"/>
                </a:ext>
              </a:extLst>
            </p:cNvPr>
            <p:cNvPicPr>
              <a:picLocks noChangeAspect="1"/>
            </p:cNvPicPr>
            <p:nvPr/>
          </p:nvPicPr>
          <p:blipFill rotWithShape="1">
            <a:blip r:embed="rId4"/>
            <a:srcRect l="3263" t="47507" r="3965" b="1"/>
            <a:stretch/>
          </p:blipFill>
          <p:spPr>
            <a:xfrm>
              <a:off x="5760471" y="3940166"/>
              <a:ext cx="3674536" cy="20791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8440911D-B8A2-9A4A-A563-7BB7EA3B14DA}"/>
                </a:ext>
              </a:extLst>
            </p:cNvPr>
            <p:cNvPicPr>
              <a:picLocks noChangeAspect="1"/>
            </p:cNvPicPr>
            <p:nvPr/>
          </p:nvPicPr>
          <p:blipFill rotWithShape="1">
            <a:blip r:embed="rId5"/>
            <a:srcRect l="25838"/>
            <a:stretch/>
          </p:blipFill>
          <p:spPr>
            <a:xfrm>
              <a:off x="5761647" y="1534934"/>
              <a:ext cx="3674537" cy="233629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181308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BE3A65F9-BC1E-4CD5-854B-16A2F9C0452B}"/>
              </a:ext>
            </a:extLst>
          </p:cNvPr>
          <p:cNvSpPr/>
          <p:nvPr/>
        </p:nvSpPr>
        <p:spPr>
          <a:xfrm>
            <a:off x="676248" y="2328068"/>
            <a:ext cx="4613377" cy="3359894"/>
          </a:xfrm>
          <a:prstGeom prst="rect">
            <a:avLst/>
          </a:prstGeom>
        </p:spPr>
        <p:txBody>
          <a:bodyPr wrap="square">
            <a:spAutoFit/>
          </a:bodyPr>
          <a:lstStyle/>
          <a:p>
            <a:pPr>
              <a:lnSpc>
                <a:spcPts val="38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实验结果：</a:t>
            </a:r>
          </a:p>
          <a:p>
            <a:pPr marL="457200" indent="-457200">
              <a:lnSpc>
                <a:spcPts val="3800"/>
              </a:lnSpc>
              <a:buFont typeface="Arial" panose="020B0604020202020204" pitchFamily="34" charset="0"/>
              <a:buChar char="•"/>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150°</a:t>
            </a:r>
            <a:r>
              <a:rPr lang="en"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a:t>
            </a:r>
            <a:r>
              <a:rPr lang="zh-CN" altLang="e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产生煤</a:t>
            </a:r>
          </a:p>
          <a:p>
            <a:pPr marL="457200" indent="-457200">
              <a:lnSpc>
                <a:spcPts val="3800"/>
              </a:lnSpc>
              <a:buFont typeface="Arial" panose="020B0604020202020204" pitchFamily="34" charset="0"/>
              <a:buChar char="•"/>
            </a:pPr>
            <a:r>
              <a:rPr lang="en-US"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300-400°</a:t>
            </a:r>
            <a:r>
              <a:rPr lang="en" altLang="zh-C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C</a:t>
            </a:r>
            <a:r>
              <a:rPr lang="zh-CN" altLang="en"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产生更好、更黑的煤</a:t>
            </a:r>
          </a:p>
          <a:p>
            <a:pPr marL="457200" indent="-457200">
              <a:lnSpc>
                <a:spcPts val="3800"/>
              </a:lnSpc>
              <a:buFont typeface="Arial" panose="020B0604020202020204" pitchFamily="34" charset="0"/>
              <a:buChar char="•"/>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只需 </a:t>
            </a:r>
            <a:r>
              <a:rPr lang="en-US" altLang="zh-CN"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4-36</a:t>
            </a:r>
            <a:r>
              <a:rPr lang="zh-CN" altLang="en-US" sz="2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周</a:t>
            </a: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的时间</a:t>
            </a:r>
          </a:p>
          <a:p>
            <a:endParaRPr lang="en" altLang="zh-CN"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a:p>
            <a:r>
              <a:rPr lang="en" altLang="zh-CN"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https://</a:t>
            </a:r>
            <a:r>
              <a:rPr lang="en" altLang="zh-CN" dirty="0" err="1">
                <a:solidFill>
                  <a:prstClr val="black"/>
                </a:solidFill>
                <a:latin typeface="微软雅黑" panose="020B0503020204020204" pitchFamily="34" charset="-122"/>
                <a:ea typeface="微软雅黑" panose="020B0503020204020204" pitchFamily="34" charset="-122"/>
                <a:cs typeface="Arial" panose="020B0604020202020204" pitchFamily="34" charset="0"/>
              </a:rPr>
              <a:t>answersingenesis.org</a:t>
            </a:r>
            <a:r>
              <a:rPr lang="en" altLang="zh-CN"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/the-flood/coal-volcanism-and-</a:t>
            </a:r>
            <a:r>
              <a:rPr lang="en" altLang="zh-CN" dirty="0" err="1">
                <a:solidFill>
                  <a:prstClr val="black"/>
                </a:solidFill>
                <a:latin typeface="微软雅黑" panose="020B0503020204020204" pitchFamily="34" charset="-122"/>
                <a:ea typeface="微软雅黑" panose="020B0503020204020204" pitchFamily="34" charset="-122"/>
                <a:cs typeface="Arial" panose="020B0604020202020204" pitchFamily="34" charset="0"/>
              </a:rPr>
              <a:t>noahs</a:t>
            </a:r>
            <a:r>
              <a:rPr lang="en" altLang="zh-CN"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-flood/</a:t>
            </a:r>
            <a:endParaRPr lang="zh-CN" altLang="en-US" dirty="0">
              <a:solidFill>
                <a:prstClr val="black"/>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标题 11">
            <a:extLst>
              <a:ext uri="{FF2B5EF4-FFF2-40B4-BE49-F238E27FC236}">
                <a16:creationId xmlns:a16="http://schemas.microsoft.com/office/drawing/2014/main" id="{3811B71F-5ECB-074E-9C8B-D79AE7D2E6BC}"/>
              </a:ext>
            </a:extLst>
          </p:cNvPr>
          <p:cNvSpPr>
            <a:spLocks noGrp="1"/>
          </p:cNvSpPr>
          <p:nvPr>
            <p:ph type="title"/>
          </p:nvPr>
        </p:nvSpPr>
        <p:spPr/>
        <p:txBody>
          <a:bodyPr/>
          <a:lstStyle/>
          <a:p>
            <a:r>
              <a:rPr lang="zh-CN" altLang="en-US" dirty="0"/>
              <a:t>煤可以快速形成</a:t>
            </a:r>
          </a:p>
        </p:txBody>
      </p:sp>
      <p:sp>
        <p:nvSpPr>
          <p:cNvPr id="13" name="直线连接符 12">
            <a:extLst>
              <a:ext uri="{FF2B5EF4-FFF2-40B4-BE49-F238E27FC236}">
                <a16:creationId xmlns:a16="http://schemas.microsoft.com/office/drawing/2014/main" id="{86C3859B-04BF-4F46-8CB6-93202E38CAC3}"/>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13">
            <a:extLst>
              <a:ext uri="{FF2B5EF4-FFF2-40B4-BE49-F238E27FC236}">
                <a16:creationId xmlns:a16="http://schemas.microsoft.com/office/drawing/2014/main" id="{28817DC4-68E2-8240-B93A-C79D1D867A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0FAAFADC-ECE2-ED4F-BAF7-909B46F860E1}"/>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6" name="直线连接符 15">
            <a:extLst>
              <a:ext uri="{FF2B5EF4-FFF2-40B4-BE49-F238E27FC236}">
                <a16:creationId xmlns:a16="http://schemas.microsoft.com/office/drawing/2014/main" id="{9FC0072A-D56E-D642-9E41-603990945D80}"/>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7" name="图片 16" descr="图片 24">
            <a:extLst>
              <a:ext uri="{FF2B5EF4-FFF2-40B4-BE49-F238E27FC236}">
                <a16:creationId xmlns:a16="http://schemas.microsoft.com/office/drawing/2014/main" id="{81EC5394-FE9E-4149-AB7A-748429362867}"/>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17" descr="图片 25">
            <a:extLst>
              <a:ext uri="{FF2B5EF4-FFF2-40B4-BE49-F238E27FC236}">
                <a16:creationId xmlns:a16="http://schemas.microsoft.com/office/drawing/2014/main" id="{0645318C-A63F-314A-878D-9A09A24A3A95}"/>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20" name="图片 19" descr="雪地里&#10;&#10;中度可信度描述已自动生成">
            <a:extLst>
              <a:ext uri="{FF2B5EF4-FFF2-40B4-BE49-F238E27FC236}">
                <a16:creationId xmlns:a16="http://schemas.microsoft.com/office/drawing/2014/main" id="{218080FB-062D-B547-B44F-2D04F34A3642}"/>
              </a:ext>
            </a:extLst>
          </p:cNvPr>
          <p:cNvPicPr>
            <a:picLocks noChangeAspect="1"/>
          </p:cNvPicPr>
          <p:nvPr/>
        </p:nvPicPr>
        <p:blipFill>
          <a:blip r:embed="rId4"/>
          <a:stretch>
            <a:fillRect/>
          </a:stretch>
        </p:blipFill>
        <p:spPr>
          <a:xfrm>
            <a:off x="6033770" y="3798919"/>
            <a:ext cx="3110230" cy="23326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图片 18">
            <a:extLst>
              <a:ext uri="{FF2B5EF4-FFF2-40B4-BE49-F238E27FC236}">
                <a16:creationId xmlns:a16="http://schemas.microsoft.com/office/drawing/2014/main" id="{88599076-5EF7-E94E-8A0D-6CBF08F845FA}"/>
              </a:ext>
            </a:extLst>
          </p:cNvPr>
          <p:cNvPicPr>
            <a:picLocks noChangeAspect="1"/>
          </p:cNvPicPr>
          <p:nvPr/>
        </p:nvPicPr>
        <p:blipFill rotWithShape="1">
          <a:blip r:embed="rId5"/>
          <a:srcRect l="52366" t="23233" r="16856" b="8918"/>
          <a:stretch/>
        </p:blipFill>
        <p:spPr>
          <a:xfrm>
            <a:off x="6419566" y="583615"/>
            <a:ext cx="2501696" cy="31020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56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983745" y="4999037"/>
            <a:ext cx="7260663" cy="1132554"/>
          </a:xfrm>
          <a:prstGeom prst="rect">
            <a:avLst/>
          </a:prstGeom>
        </p:spPr>
        <p:txBody>
          <a:bodyPr wrap="square">
            <a:spAutoFit/>
          </a:bodyPr>
          <a:lstStyle/>
          <a:p>
            <a:pPr>
              <a:lnSpc>
                <a:spcPts val="4200"/>
              </a:lnSpc>
              <a:spcBef>
                <a:spcPts val="12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出埃及记</a:t>
            </a:r>
            <a:r>
              <a:rPr lang="en-US" altLang="zh-CN"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20:11</a:t>
            </a: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 六日之内，耶和华造天、地、海和其中的万物。</a:t>
            </a:r>
          </a:p>
        </p:txBody>
      </p:sp>
      <p:pic>
        <p:nvPicPr>
          <p:cNvPr id="4" name="图片 3">
            <a:extLst>
              <a:ext uri="{FF2B5EF4-FFF2-40B4-BE49-F238E27FC236}">
                <a16:creationId xmlns:a16="http://schemas.microsoft.com/office/drawing/2014/main" id="{8346F097-75A3-714D-8484-C7D9DBACC92E}"/>
              </a:ext>
            </a:extLst>
          </p:cNvPr>
          <p:cNvPicPr>
            <a:picLocks noChangeAspect="1"/>
          </p:cNvPicPr>
          <p:nvPr/>
        </p:nvPicPr>
        <p:blipFill rotWithShape="1">
          <a:blip r:embed="rId4"/>
          <a:srcRect t="17047" b="15281"/>
          <a:stretch/>
        </p:blipFill>
        <p:spPr>
          <a:xfrm>
            <a:off x="1949438" y="106446"/>
            <a:ext cx="5245124" cy="46410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9891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2998E23-AC9F-42B9-81DB-F914682F8FFA}"/>
              </a:ext>
            </a:extLst>
          </p:cNvPr>
          <p:cNvSpPr txBox="1"/>
          <p:nvPr/>
        </p:nvSpPr>
        <p:spPr>
          <a:xfrm>
            <a:off x="381000" y="1260479"/>
            <a:ext cx="3712028" cy="2707280"/>
          </a:xfrm>
          <a:prstGeom prst="rect">
            <a:avLst/>
          </a:prstGeom>
          <a:noFill/>
        </p:spPr>
        <p:txBody>
          <a:bodyPr wrap="square">
            <a:spAutoFit/>
          </a:bodyPr>
          <a:lstStyle/>
          <a:p>
            <a:pPr marL="285750" indent="-285750">
              <a:lnSpc>
                <a:spcPts val="3860"/>
              </a:lnSpc>
              <a:spcBef>
                <a:spcPts val="1200"/>
              </a:spcBef>
              <a:buFont typeface="Arial" panose="020B0604020202020204" pitchFamily="34" charset="0"/>
              <a:buChar cha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煤能在几</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个月</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内快速形成，并不需要千百万年的漫长时间！</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285750" indent="-285750">
              <a:lnSpc>
                <a:spcPts val="3860"/>
              </a:lnSpc>
              <a:spcBef>
                <a:spcPts val="1200"/>
              </a:spcBef>
              <a:buFont typeface="Arial" panose="020B0604020202020204" pitchFamily="34" charset="0"/>
              <a:buChar char="•"/>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不再是</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否认年轻地球的证据。</a:t>
            </a:r>
            <a:endParaRPr lang="zh-CN" altLang="en-US" sz="2800"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1E231472-DF69-414F-9CC5-9DDD9B4B7B37}"/>
              </a:ext>
            </a:extLst>
          </p:cNvPr>
          <p:cNvSpPr txBox="1"/>
          <p:nvPr/>
        </p:nvSpPr>
        <p:spPr>
          <a:xfrm>
            <a:off x="4354286" y="1290351"/>
            <a:ext cx="4495800" cy="1707006"/>
          </a:xfrm>
          <a:prstGeom prst="rect">
            <a:avLst/>
          </a:prstGeom>
          <a:noFill/>
        </p:spPr>
        <p:txBody>
          <a:bodyPr wrap="square">
            <a:spAutoFit/>
          </a:bodyPr>
          <a:lstStyle/>
          <a:p>
            <a:pPr marL="457200" indent="-457200">
              <a:lnSpc>
                <a:spcPts val="3860"/>
              </a:lnSpc>
              <a:spcBef>
                <a:spcPts val="1200"/>
              </a:spcBef>
              <a:buFont typeface="Wingdings" panose="05000000000000000000" pitchFamily="2" charset="2"/>
              <a:buChar char="ü"/>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完全符合</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圣经</a:t>
            </a:r>
            <a:r>
              <a:rPr lang="en-US" altLang="zh-CN" sz="2800" kern="0" dirty="0">
                <a:effectLst/>
                <a:latin typeface="Microsoft YaHei" panose="020B0503020204020204" pitchFamily="34" charset="-122"/>
                <a:ea typeface="Microsoft YaHei" panose="020B0503020204020204" pitchFamily="34" charset="-122"/>
              </a:rPr>
              <a:t>6000-10000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万年的时间框架</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spcBef>
                <a:spcPts val="1200"/>
              </a:spcBef>
              <a:buFont typeface="Wingdings" panose="05000000000000000000" pitchFamily="2" charset="2"/>
              <a:buChar char="ü"/>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支持年轻地球模式。</a:t>
            </a:r>
            <a:endParaRPr lang="zh-CN" altLang="en-US" sz="2800" dirty="0">
              <a:latin typeface="Microsoft YaHei" panose="020B0503020204020204" pitchFamily="34" charset="-122"/>
              <a:ea typeface="Microsoft YaHei" panose="020B0503020204020204" pitchFamily="34" charset="-122"/>
            </a:endParaRPr>
          </a:p>
        </p:txBody>
      </p:sp>
      <p:sp>
        <p:nvSpPr>
          <p:cNvPr id="7" name="标题 1">
            <a:extLst>
              <a:ext uri="{FF2B5EF4-FFF2-40B4-BE49-F238E27FC236}">
                <a16:creationId xmlns:a16="http://schemas.microsoft.com/office/drawing/2014/main" id="{0B92AA81-B9F8-4805-84AB-061851A1E2F5}"/>
              </a:ext>
            </a:extLst>
          </p:cNvPr>
          <p:cNvSpPr txBox="1">
            <a:spLocks/>
          </p:cNvSpPr>
          <p:nvPr/>
        </p:nvSpPr>
        <p:spPr>
          <a:xfrm>
            <a:off x="4517567" y="522514"/>
            <a:ext cx="4147457" cy="57694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得出结论</a:t>
            </a:r>
          </a:p>
        </p:txBody>
      </p:sp>
      <p:sp>
        <p:nvSpPr>
          <p:cNvPr id="8" name="Rectangle 2">
            <a:extLst>
              <a:ext uri="{FF2B5EF4-FFF2-40B4-BE49-F238E27FC236}">
                <a16:creationId xmlns:a16="http://schemas.microsoft.com/office/drawing/2014/main" id="{E514F483-8FA3-4235-B812-B7446AB40A0E}"/>
              </a:ext>
            </a:extLst>
          </p:cNvPr>
          <p:cNvSpPr/>
          <p:nvPr/>
        </p:nvSpPr>
        <p:spPr>
          <a:xfrm>
            <a:off x="4802218" y="5758434"/>
            <a:ext cx="3410577"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p>
        </p:txBody>
      </p:sp>
      <p:pic>
        <p:nvPicPr>
          <p:cNvPr id="9" name="图片 8">
            <a:extLst>
              <a:ext uri="{FF2B5EF4-FFF2-40B4-BE49-F238E27FC236}">
                <a16:creationId xmlns:a16="http://schemas.microsoft.com/office/drawing/2014/main" id="{5B443FAB-E34F-4D68-AF36-F61A5D8E3403}"/>
              </a:ext>
            </a:extLst>
          </p:cNvPr>
          <p:cNvPicPr>
            <a:picLocks noChangeAspect="1"/>
          </p:cNvPicPr>
          <p:nvPr/>
        </p:nvPicPr>
        <p:blipFill>
          <a:blip r:embed="rId3"/>
          <a:stretch>
            <a:fillRect/>
          </a:stretch>
        </p:blipFill>
        <p:spPr>
          <a:xfrm>
            <a:off x="5274421" y="3340237"/>
            <a:ext cx="2633747" cy="2418197"/>
          </a:xfrm>
          <a:prstGeom prst="rect">
            <a:avLst/>
          </a:prstGeom>
        </p:spPr>
      </p:pic>
      <p:pic>
        <p:nvPicPr>
          <p:cNvPr id="10" name="图片 9">
            <a:extLst>
              <a:ext uri="{FF2B5EF4-FFF2-40B4-BE49-F238E27FC236}">
                <a16:creationId xmlns:a16="http://schemas.microsoft.com/office/drawing/2014/main" id="{A4A635C4-13A8-421C-8E96-BB899B4C6E8A}"/>
              </a:ext>
            </a:extLst>
          </p:cNvPr>
          <p:cNvPicPr>
            <a:picLocks noChangeAspect="1"/>
          </p:cNvPicPr>
          <p:nvPr/>
        </p:nvPicPr>
        <p:blipFill>
          <a:blip r:embed="rId4"/>
          <a:stretch>
            <a:fillRect/>
          </a:stretch>
        </p:blipFill>
        <p:spPr>
          <a:xfrm>
            <a:off x="7223747" y="5723086"/>
            <a:ext cx="989046" cy="1031585"/>
          </a:xfrm>
          <a:prstGeom prst="rect">
            <a:avLst/>
          </a:prstGeom>
        </p:spPr>
      </p:pic>
      <p:sp>
        <p:nvSpPr>
          <p:cNvPr id="11" name="标题 1">
            <a:extLst>
              <a:ext uri="{FF2B5EF4-FFF2-40B4-BE49-F238E27FC236}">
                <a16:creationId xmlns:a16="http://schemas.microsoft.com/office/drawing/2014/main" id="{F645D4F8-3947-A742-A796-7A9576E4730D}"/>
              </a:ext>
            </a:extLst>
          </p:cNvPr>
          <p:cNvSpPr txBox="1">
            <a:spLocks/>
          </p:cNvSpPr>
          <p:nvPr/>
        </p:nvSpPr>
        <p:spPr>
          <a:xfrm>
            <a:off x="168305" y="522514"/>
            <a:ext cx="4147457" cy="57694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消除误解</a:t>
            </a:r>
          </a:p>
        </p:txBody>
      </p:sp>
      <p:pic>
        <p:nvPicPr>
          <p:cNvPr id="3" name="图片 2">
            <a:extLst>
              <a:ext uri="{FF2B5EF4-FFF2-40B4-BE49-F238E27FC236}">
                <a16:creationId xmlns:a16="http://schemas.microsoft.com/office/drawing/2014/main" id="{BC86BB35-DEE0-DA4E-A783-CAA0E12106BD}"/>
              </a:ext>
            </a:extLst>
          </p:cNvPr>
          <p:cNvPicPr>
            <a:picLocks noChangeAspect="1"/>
          </p:cNvPicPr>
          <p:nvPr/>
        </p:nvPicPr>
        <p:blipFill rotWithShape="1">
          <a:blip r:embed="rId5"/>
          <a:srcRect b="8173"/>
          <a:stretch/>
        </p:blipFill>
        <p:spPr>
          <a:xfrm>
            <a:off x="183570" y="4128780"/>
            <a:ext cx="4132192" cy="24284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F64AA757-E2C0-E741-978F-D9F35FBB0003}"/>
              </a:ext>
            </a:extLst>
          </p:cNvPr>
          <p:cNvPicPr>
            <a:picLocks noChangeAspect="1"/>
          </p:cNvPicPr>
          <p:nvPr/>
        </p:nvPicPr>
        <p:blipFill>
          <a:blip r:embed="rId6"/>
          <a:stretch>
            <a:fillRect/>
          </a:stretch>
        </p:blipFill>
        <p:spPr>
          <a:xfrm>
            <a:off x="3183230" y="3690334"/>
            <a:ext cx="1263161" cy="1443612"/>
          </a:xfrm>
          <a:prstGeom prst="rect">
            <a:avLst/>
          </a:prstGeom>
        </p:spPr>
      </p:pic>
    </p:spTree>
    <p:extLst>
      <p:ext uri="{BB962C8B-B14F-4D97-AF65-F5344CB8AC3E}">
        <p14:creationId xmlns:p14="http://schemas.microsoft.com/office/powerpoint/2010/main" val="28465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5AB12A-5AAF-4A32-98DE-F840003B4704}"/>
              </a:ext>
            </a:extLst>
          </p:cNvPr>
          <p:cNvSpPr>
            <a:spLocks noGrp="1"/>
          </p:cNvSpPr>
          <p:nvPr>
            <p:ph type="title"/>
          </p:nvPr>
        </p:nvSpPr>
        <p:spPr/>
        <p:txBody>
          <a:bodyPr/>
          <a:lstStyle/>
          <a:p>
            <a:r>
              <a:rPr lang="zh-CN" altLang="en-US" dirty="0"/>
              <a:t>问：石油能快速形成吗？</a:t>
            </a:r>
          </a:p>
        </p:txBody>
      </p:sp>
      <p:sp>
        <p:nvSpPr>
          <p:cNvPr id="5" name="Rectangle 2">
            <a:extLst>
              <a:ext uri="{FF2B5EF4-FFF2-40B4-BE49-F238E27FC236}">
                <a16:creationId xmlns:a16="http://schemas.microsoft.com/office/drawing/2014/main" id="{D6F4F37C-68A8-8D4B-848B-4EDAD6F83D81}"/>
              </a:ext>
            </a:extLst>
          </p:cNvPr>
          <p:cNvSpPr/>
          <p:nvPr/>
        </p:nvSpPr>
        <p:spPr>
          <a:xfrm>
            <a:off x="1158462" y="5106563"/>
            <a:ext cx="6895292" cy="1030603"/>
          </a:xfrm>
          <a:prstGeom prst="rect">
            <a:avLst/>
          </a:prstGeom>
        </p:spPr>
        <p:txBody>
          <a:bodyPr wrap="square">
            <a:spAutoFit/>
          </a:bodyPr>
          <a:lstStyle/>
          <a:p>
            <a:pPr>
              <a:lnSpc>
                <a:spcPts val="3800"/>
              </a:lnSpc>
            </a:pPr>
            <a:r>
              <a:rPr lang="zh-CN" altLang="en-US" sz="28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答：由主流科学家操作的实验表明：石油也能快速形成。</a:t>
            </a:r>
          </a:p>
        </p:txBody>
      </p:sp>
      <p:sp>
        <p:nvSpPr>
          <p:cNvPr id="6" name="直线连接符 5">
            <a:extLst>
              <a:ext uri="{FF2B5EF4-FFF2-40B4-BE49-F238E27FC236}">
                <a16:creationId xmlns:a16="http://schemas.microsoft.com/office/drawing/2014/main" id="{FB0CA211-E72C-2D46-B2DD-5B50987DCEE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8" name="直线连接符 7">
            <a:extLst>
              <a:ext uri="{FF2B5EF4-FFF2-40B4-BE49-F238E27FC236}">
                <a16:creationId xmlns:a16="http://schemas.microsoft.com/office/drawing/2014/main" id="{E5659E30-0EAB-6147-9366-98450C7372C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9" name="直线连接符 8">
            <a:extLst>
              <a:ext uri="{FF2B5EF4-FFF2-40B4-BE49-F238E27FC236}">
                <a16:creationId xmlns:a16="http://schemas.microsoft.com/office/drawing/2014/main" id="{6E489100-C18A-B74D-BACD-7B8FE8F6B2B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0" name="直线连接符 9">
            <a:extLst>
              <a:ext uri="{FF2B5EF4-FFF2-40B4-BE49-F238E27FC236}">
                <a16:creationId xmlns:a16="http://schemas.microsoft.com/office/drawing/2014/main" id="{98989213-6B7C-C449-8248-A28923743C0A}"/>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1" name="图片 10" descr="图片 24">
            <a:extLst>
              <a:ext uri="{FF2B5EF4-FFF2-40B4-BE49-F238E27FC236}">
                <a16:creationId xmlns:a16="http://schemas.microsoft.com/office/drawing/2014/main" id="{3CC18724-1C5B-624D-A679-73A0DA658920}"/>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2" name="图片 11" descr="图片 25">
            <a:extLst>
              <a:ext uri="{FF2B5EF4-FFF2-40B4-BE49-F238E27FC236}">
                <a16:creationId xmlns:a16="http://schemas.microsoft.com/office/drawing/2014/main" id="{5D16979E-5CB3-E647-A22D-E00975F59E23}"/>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3" name="图片 12" descr="图片包含 病房, 室内, 人, 建筑&#10;&#10;描述已自动生成">
            <a:extLst>
              <a:ext uri="{FF2B5EF4-FFF2-40B4-BE49-F238E27FC236}">
                <a16:creationId xmlns:a16="http://schemas.microsoft.com/office/drawing/2014/main" id="{5BD52B7D-76F1-9244-9D29-A1E8752FA26F}"/>
              </a:ext>
            </a:extLst>
          </p:cNvPr>
          <p:cNvPicPr>
            <a:picLocks noChangeAspect="1"/>
          </p:cNvPicPr>
          <p:nvPr/>
        </p:nvPicPr>
        <p:blipFill>
          <a:blip r:embed="rId4"/>
          <a:stretch>
            <a:fillRect/>
          </a:stretch>
        </p:blipFill>
        <p:spPr>
          <a:xfrm>
            <a:off x="1883611" y="1817111"/>
            <a:ext cx="5376779" cy="301837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019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6FF4C0-8436-48E6-9CB7-4816C5BEB1C9}"/>
              </a:ext>
            </a:extLst>
          </p:cNvPr>
          <p:cNvSpPr>
            <a:spLocks noGrp="1"/>
          </p:cNvSpPr>
          <p:nvPr>
            <p:ph type="title"/>
          </p:nvPr>
        </p:nvSpPr>
        <p:spPr/>
        <p:txBody>
          <a:bodyPr/>
          <a:lstStyle/>
          <a:p>
            <a:r>
              <a:rPr lang="zh-CN" altLang="en-US" dirty="0"/>
              <a:t>石油能快速产生吗？</a:t>
            </a:r>
          </a:p>
        </p:txBody>
      </p:sp>
      <p:sp>
        <p:nvSpPr>
          <p:cNvPr id="10" name="Text Placeholder 2">
            <a:extLst>
              <a:ext uri="{FF2B5EF4-FFF2-40B4-BE49-F238E27FC236}">
                <a16:creationId xmlns:a16="http://schemas.microsoft.com/office/drawing/2014/main" id="{C31E6DC6-EB01-49A8-A714-44E698FE8666}"/>
              </a:ext>
            </a:extLst>
          </p:cNvPr>
          <p:cNvSpPr txBox="1">
            <a:spLocks/>
          </p:cNvSpPr>
          <p:nvPr/>
        </p:nvSpPr>
        <p:spPr>
          <a:xfrm>
            <a:off x="788782" y="2319632"/>
            <a:ext cx="4917125" cy="4224487"/>
          </a:xfrm>
          <a:prstGeom prst="rect">
            <a:avLst/>
          </a:prstGeom>
          <a:ln w="3175">
            <a:noFill/>
            <a:prstDash val="dash"/>
          </a:ln>
        </p:spPr>
        <p:txBody>
          <a:bodyPr vert="horz">
            <a:noAutofit/>
          </a:bodyPr>
          <a:lstStyle/>
          <a:p>
            <a:pPr indent="-360000">
              <a:lnSpc>
                <a:spcPts val="3460"/>
              </a:lnSpc>
              <a:spcBef>
                <a:spcPts val="600"/>
              </a:spcBef>
              <a:buSzPct val="100000"/>
              <a:defRP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实验材料：</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97200" indent="-457200">
              <a:lnSpc>
                <a:spcPts val="3460"/>
              </a:lnSpc>
              <a:spcBef>
                <a:spcPts val="600"/>
              </a:spcBef>
              <a:buSzPct val="100000"/>
              <a:buFont typeface="Arial" panose="020B0604020202020204" pitchFamily="34" charset="0"/>
              <a:buChar char="•"/>
              <a:defRP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油页岩、褐煤</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indent="-360000">
              <a:lnSpc>
                <a:spcPts val="3460"/>
              </a:lnSpc>
              <a:spcBef>
                <a:spcPts val="600"/>
              </a:spcBef>
              <a:buSzPct val="100000"/>
              <a:defRPr/>
            </a:pP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460"/>
              </a:lnSpc>
              <a:spcBef>
                <a:spcPts val="600"/>
              </a:spcBef>
              <a:buSzPct val="100000"/>
              <a:defRP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实验方法：</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97200" indent="-457200">
              <a:lnSpc>
                <a:spcPts val="3460"/>
              </a:lnSpc>
              <a:spcBef>
                <a:spcPts val="600"/>
              </a:spcBef>
              <a:buSzPct val="100000"/>
              <a:buFont typeface="Arial" panose="020B0604020202020204" pitchFamily="34" charset="0"/>
              <a:buChar char="•"/>
              <a:defRP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隔绝氧气：模拟深层掩埋</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97200" indent="-457200">
              <a:lnSpc>
                <a:spcPts val="3460"/>
              </a:lnSpc>
              <a:spcBef>
                <a:spcPts val="600"/>
              </a:spcBef>
              <a:buSzPct val="100000"/>
              <a:buFont typeface="Arial" panose="020B0604020202020204" pitchFamily="34" charset="0"/>
              <a:buChar char="•"/>
              <a:defRP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加热：</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模拟深层掩埋时</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的压力</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产生的</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热量</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460"/>
              </a:lnSpc>
              <a:spcBef>
                <a:spcPts val="600"/>
              </a:spcBef>
              <a:buSzPct val="100000"/>
              <a:defRPr/>
            </a:pP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2" name="图片 11" descr="杯子里有饮料&#10;&#10;描述已自动生成">
            <a:extLst>
              <a:ext uri="{FF2B5EF4-FFF2-40B4-BE49-F238E27FC236}">
                <a16:creationId xmlns:a16="http://schemas.microsoft.com/office/drawing/2014/main" id="{45DA5D60-6871-4CD5-B453-D2272EAAD3B7}"/>
              </a:ext>
            </a:extLst>
          </p:cNvPr>
          <p:cNvPicPr>
            <a:picLocks noChangeAspect="1"/>
          </p:cNvPicPr>
          <p:nvPr/>
        </p:nvPicPr>
        <p:blipFill>
          <a:blip r:embed="rId3"/>
          <a:stretch>
            <a:fillRect/>
          </a:stretch>
        </p:blipFill>
        <p:spPr>
          <a:xfrm>
            <a:off x="5705926" y="1826828"/>
            <a:ext cx="3008323" cy="4297604"/>
          </a:xfrm>
          <a:prstGeom prst="rect">
            <a:avLst/>
          </a:prstGeom>
          <a:effectLst>
            <a:outerShdw blurRad="50800" dist="38100" dir="2700000" algn="tl" rotWithShape="0">
              <a:prstClr val="black">
                <a:alpha val="40000"/>
              </a:prstClr>
            </a:outerShdw>
          </a:effectLst>
        </p:spPr>
      </p:pic>
      <p:sp>
        <p:nvSpPr>
          <p:cNvPr id="18" name="直线连接符 17">
            <a:extLst>
              <a:ext uri="{FF2B5EF4-FFF2-40B4-BE49-F238E27FC236}">
                <a16:creationId xmlns:a16="http://schemas.microsoft.com/office/drawing/2014/main" id="{5AAA508B-59FD-514B-AB66-18184D903EE0}"/>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D759B2E2-922C-E949-8B5B-CE9265441BF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19">
            <a:extLst>
              <a:ext uri="{FF2B5EF4-FFF2-40B4-BE49-F238E27FC236}">
                <a16:creationId xmlns:a16="http://schemas.microsoft.com/office/drawing/2014/main" id="{09F38800-EC95-D247-B520-EBA3CEC7DE0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1" name="直线连接符 20">
            <a:extLst>
              <a:ext uri="{FF2B5EF4-FFF2-40B4-BE49-F238E27FC236}">
                <a16:creationId xmlns:a16="http://schemas.microsoft.com/office/drawing/2014/main" id="{7A5A4DC7-5C3F-CD4B-BEC1-187EF1D8BEE6}"/>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2" name="图片 21" descr="图片 24">
            <a:extLst>
              <a:ext uri="{FF2B5EF4-FFF2-40B4-BE49-F238E27FC236}">
                <a16:creationId xmlns:a16="http://schemas.microsoft.com/office/drawing/2014/main" id="{5551230B-EE1A-FC43-93E4-1617FC7E1D3A}"/>
              </a:ext>
            </a:extLst>
          </p:cNvPr>
          <p:cNvPicPr>
            <a:picLocks noChangeAspect="1"/>
          </p:cNvPicPr>
          <p:nvPr/>
        </p:nvPicPr>
        <p:blipFill>
          <a:blip r:embed="rId4"/>
          <a:stretch>
            <a:fillRect/>
          </a:stretch>
        </p:blipFill>
        <p:spPr>
          <a:xfrm>
            <a:off x="8053754" y="6069658"/>
            <a:ext cx="921638" cy="565092"/>
          </a:xfrm>
          <a:prstGeom prst="rect">
            <a:avLst/>
          </a:prstGeom>
          <a:ln w="12700">
            <a:miter lim="400000"/>
          </a:ln>
        </p:spPr>
      </p:pic>
      <p:pic>
        <p:nvPicPr>
          <p:cNvPr id="23" name="图片 22" descr="图片 25">
            <a:extLst>
              <a:ext uri="{FF2B5EF4-FFF2-40B4-BE49-F238E27FC236}">
                <a16:creationId xmlns:a16="http://schemas.microsoft.com/office/drawing/2014/main" id="{04A297D2-D232-544A-B0E3-3F0D69D7C70B}"/>
              </a:ext>
            </a:extLst>
          </p:cNvPr>
          <p:cNvPicPr>
            <a:picLocks noChangeAspect="1"/>
          </p:cNvPicPr>
          <p:nvPr/>
        </p:nvPicPr>
        <p:blipFill>
          <a:blip r:embed="rId4"/>
          <a:stretch>
            <a:fillRect/>
          </a:stretch>
        </p:blipFill>
        <p:spPr>
          <a:xfrm rot="10800000">
            <a:off x="222738" y="1344768"/>
            <a:ext cx="921637" cy="565092"/>
          </a:xfrm>
          <a:prstGeom prst="rect">
            <a:avLst/>
          </a:prstGeom>
          <a:ln w="12700">
            <a:miter lim="400000"/>
          </a:ln>
        </p:spPr>
      </p:pic>
    </p:spTree>
    <p:extLst>
      <p:ext uri="{BB962C8B-B14F-4D97-AF65-F5344CB8AC3E}">
        <p14:creationId xmlns:p14="http://schemas.microsoft.com/office/powerpoint/2010/main" val="3653089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6FF4C0-8436-48E6-9CB7-4816C5BEB1C9}"/>
              </a:ext>
            </a:extLst>
          </p:cNvPr>
          <p:cNvSpPr>
            <a:spLocks noGrp="1"/>
          </p:cNvSpPr>
          <p:nvPr>
            <p:ph type="title"/>
          </p:nvPr>
        </p:nvSpPr>
        <p:spPr/>
        <p:txBody>
          <a:bodyPr/>
          <a:lstStyle/>
          <a:p>
            <a:r>
              <a:rPr lang="zh-CN" altLang="en-US" dirty="0"/>
              <a:t>石油能快速产生吗？</a:t>
            </a:r>
          </a:p>
        </p:txBody>
      </p:sp>
      <p:sp>
        <p:nvSpPr>
          <p:cNvPr id="10" name="Text Placeholder 2">
            <a:extLst>
              <a:ext uri="{FF2B5EF4-FFF2-40B4-BE49-F238E27FC236}">
                <a16:creationId xmlns:a16="http://schemas.microsoft.com/office/drawing/2014/main" id="{C31E6DC6-EB01-49A8-A714-44E698FE8666}"/>
              </a:ext>
            </a:extLst>
          </p:cNvPr>
          <p:cNvSpPr txBox="1">
            <a:spLocks/>
          </p:cNvSpPr>
          <p:nvPr/>
        </p:nvSpPr>
        <p:spPr>
          <a:xfrm>
            <a:off x="686325" y="3907651"/>
            <a:ext cx="7757776" cy="2636469"/>
          </a:xfrm>
          <a:prstGeom prst="rect">
            <a:avLst/>
          </a:prstGeom>
          <a:ln w="3175">
            <a:noFill/>
            <a:prstDash val="dash"/>
          </a:ln>
        </p:spPr>
        <p:txBody>
          <a:bodyPr vert="horz">
            <a:noAutofit/>
          </a:bodyPr>
          <a:lstStyle/>
          <a:p>
            <a:pPr indent="-360000">
              <a:lnSpc>
                <a:spcPts val="3860"/>
              </a:lnSpc>
              <a:spcBef>
                <a:spcPts val="1200"/>
              </a:spcBef>
              <a:buSzPct val="100000"/>
              <a:defRP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实验结果：</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marL="97200" indent="-457200">
              <a:lnSpc>
                <a:spcPts val="3860"/>
              </a:lnSpc>
              <a:spcBef>
                <a:spcPts val="1200"/>
              </a:spcBef>
              <a:buClr>
                <a:schemeClr val="tx1"/>
              </a:buClr>
              <a:buSzPct val="100000"/>
              <a:buFont typeface="Arial" panose="020B0604020202020204" pitchFamily="34" charset="0"/>
              <a:buChar char="•"/>
              <a:defRPr/>
            </a:pPr>
            <a:r>
              <a:rPr lang="zh-CN" altLang="en-US" sz="2800" b="1" dirty="0">
                <a:solidFill>
                  <a:srgbClr val="FF0000"/>
                </a:solidFill>
                <a:latin typeface="Microsoft YaHei" panose="020B0503020204020204" pitchFamily="34" charset="-122"/>
                <a:ea typeface="Microsoft YaHei" panose="020B0503020204020204" pitchFamily="34" charset="-122"/>
                <a:cs typeface="Arial" panose="020B0604020202020204" pitchFamily="34" charset="0"/>
              </a:rPr>
              <a:t>六年</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内形成石油和天然气</a:t>
            </a:r>
            <a:b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br>
            <a:r>
              <a:rPr lang="en-US" altLang="zh-CN" u="sng" dirty="0" err="1">
                <a:solidFill>
                  <a:prstClr val="black"/>
                </a:solidFill>
                <a:latin typeface="Microsoft YaHei" panose="020B0503020204020204" pitchFamily="34" charset="-122"/>
                <a:ea typeface="Microsoft YaHei" panose="020B0503020204020204" pitchFamily="34" charset="-122"/>
                <a:cs typeface="Arial" panose="020B0604020202020204" pitchFamily="34" charset="0"/>
              </a:rPr>
              <a:t>creation.com</a:t>
            </a:r>
            <a:r>
              <a:rPr lang="en-US" altLang="zh-CN" u="sng"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/how-fast-can-oil-form</a:t>
            </a:r>
            <a:endParaRPr lang="en-US" altLang="zh-CN" sz="2800" u="sng"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indent="-360000">
              <a:lnSpc>
                <a:spcPts val="3860"/>
              </a:lnSpc>
              <a:spcBef>
                <a:spcPts val="1200"/>
              </a:spcBef>
              <a:buSzPct val="100000"/>
              <a:defRPr/>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这个实验说明石油和天然气能快速产生！</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18" name="直线连接符 17">
            <a:extLst>
              <a:ext uri="{FF2B5EF4-FFF2-40B4-BE49-F238E27FC236}">
                <a16:creationId xmlns:a16="http://schemas.microsoft.com/office/drawing/2014/main" id="{5AAA508B-59FD-514B-AB66-18184D903EE0}"/>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D759B2E2-922C-E949-8B5B-CE9265441BF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19">
            <a:extLst>
              <a:ext uri="{FF2B5EF4-FFF2-40B4-BE49-F238E27FC236}">
                <a16:creationId xmlns:a16="http://schemas.microsoft.com/office/drawing/2014/main" id="{09F38800-EC95-D247-B520-EBA3CEC7DE0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1" name="直线连接符 20">
            <a:extLst>
              <a:ext uri="{FF2B5EF4-FFF2-40B4-BE49-F238E27FC236}">
                <a16:creationId xmlns:a16="http://schemas.microsoft.com/office/drawing/2014/main" id="{7A5A4DC7-5C3F-CD4B-BEC1-187EF1D8BEE6}"/>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2" name="图片 21" descr="图片 24">
            <a:extLst>
              <a:ext uri="{FF2B5EF4-FFF2-40B4-BE49-F238E27FC236}">
                <a16:creationId xmlns:a16="http://schemas.microsoft.com/office/drawing/2014/main" id="{5551230B-EE1A-FC43-93E4-1617FC7E1D3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2" descr="图片 25">
            <a:extLst>
              <a:ext uri="{FF2B5EF4-FFF2-40B4-BE49-F238E27FC236}">
                <a16:creationId xmlns:a16="http://schemas.microsoft.com/office/drawing/2014/main" id="{04A297D2-D232-544A-B0E3-3F0D69D7C70B}"/>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1" name="图片 2">
            <a:extLst>
              <a:ext uri="{FF2B5EF4-FFF2-40B4-BE49-F238E27FC236}">
                <a16:creationId xmlns:a16="http://schemas.microsoft.com/office/drawing/2014/main" id="{5447F3F4-F504-1845-AEAB-AD74C2AC4F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8477" y="1875883"/>
            <a:ext cx="4056185" cy="228160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9929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6FF4C0-8436-48E6-9CB7-4816C5BEB1C9}"/>
              </a:ext>
            </a:extLst>
          </p:cNvPr>
          <p:cNvSpPr>
            <a:spLocks noGrp="1"/>
          </p:cNvSpPr>
          <p:nvPr>
            <p:ph type="title"/>
          </p:nvPr>
        </p:nvSpPr>
        <p:spPr/>
        <p:txBody>
          <a:bodyPr/>
          <a:lstStyle/>
          <a:p>
            <a:r>
              <a:rPr lang="zh-CN" altLang="en-US" dirty="0"/>
              <a:t>石油在自然界可以快速形成</a:t>
            </a:r>
          </a:p>
        </p:txBody>
      </p:sp>
      <p:sp>
        <p:nvSpPr>
          <p:cNvPr id="18" name="直线连接符 17">
            <a:extLst>
              <a:ext uri="{FF2B5EF4-FFF2-40B4-BE49-F238E27FC236}">
                <a16:creationId xmlns:a16="http://schemas.microsoft.com/office/drawing/2014/main" id="{5AAA508B-59FD-514B-AB66-18184D903EE0}"/>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9" name="直线连接符 18">
            <a:extLst>
              <a:ext uri="{FF2B5EF4-FFF2-40B4-BE49-F238E27FC236}">
                <a16:creationId xmlns:a16="http://schemas.microsoft.com/office/drawing/2014/main" id="{D759B2E2-922C-E949-8B5B-CE9265441BFA}"/>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0" name="直线连接符 19">
            <a:extLst>
              <a:ext uri="{FF2B5EF4-FFF2-40B4-BE49-F238E27FC236}">
                <a16:creationId xmlns:a16="http://schemas.microsoft.com/office/drawing/2014/main" id="{09F38800-EC95-D247-B520-EBA3CEC7DE0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1" name="直线连接符 20">
            <a:extLst>
              <a:ext uri="{FF2B5EF4-FFF2-40B4-BE49-F238E27FC236}">
                <a16:creationId xmlns:a16="http://schemas.microsoft.com/office/drawing/2014/main" id="{7A5A4DC7-5C3F-CD4B-BEC1-187EF1D8BEE6}"/>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2" name="图片 21" descr="图片 24">
            <a:extLst>
              <a:ext uri="{FF2B5EF4-FFF2-40B4-BE49-F238E27FC236}">
                <a16:creationId xmlns:a16="http://schemas.microsoft.com/office/drawing/2014/main" id="{5551230B-EE1A-FC43-93E4-1617FC7E1D3A}"/>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3" name="图片 22" descr="图片 25">
            <a:extLst>
              <a:ext uri="{FF2B5EF4-FFF2-40B4-BE49-F238E27FC236}">
                <a16:creationId xmlns:a16="http://schemas.microsoft.com/office/drawing/2014/main" id="{04A297D2-D232-544A-B0E3-3F0D69D7C70B}"/>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2" name="图片 11" descr="山上的风景&#10;&#10;描述已自动生成">
            <a:extLst>
              <a:ext uri="{FF2B5EF4-FFF2-40B4-BE49-F238E27FC236}">
                <a16:creationId xmlns:a16="http://schemas.microsoft.com/office/drawing/2014/main" id="{1E4FA0EF-3469-C44D-BBA6-8A7AC9BE5DE1}"/>
              </a:ext>
            </a:extLst>
          </p:cNvPr>
          <p:cNvPicPr>
            <a:picLocks noChangeAspect="1"/>
          </p:cNvPicPr>
          <p:nvPr/>
        </p:nvPicPr>
        <p:blipFill>
          <a:blip r:embed="rId4"/>
          <a:stretch>
            <a:fillRect/>
          </a:stretch>
        </p:blipFill>
        <p:spPr>
          <a:xfrm>
            <a:off x="2086734" y="1253506"/>
            <a:ext cx="4970532" cy="3313688"/>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Placeholder 2">
            <a:extLst>
              <a:ext uri="{FF2B5EF4-FFF2-40B4-BE49-F238E27FC236}">
                <a16:creationId xmlns:a16="http://schemas.microsoft.com/office/drawing/2014/main" id="{132A219B-85C8-B743-A46A-3BCC72CCB363}"/>
              </a:ext>
            </a:extLst>
          </p:cNvPr>
          <p:cNvSpPr txBox="1">
            <a:spLocks/>
          </p:cNvSpPr>
          <p:nvPr/>
        </p:nvSpPr>
        <p:spPr>
          <a:xfrm>
            <a:off x="575756" y="4659817"/>
            <a:ext cx="8138512" cy="1723352"/>
          </a:xfrm>
          <a:prstGeom prst="rect">
            <a:avLst/>
          </a:prstGeom>
          <a:ln w="3175">
            <a:noFill/>
            <a:prstDash val="dash"/>
          </a:ln>
        </p:spPr>
        <p:txBody>
          <a:bodyPr vert="horz">
            <a:noAutofit/>
          </a:bodyPr>
          <a:lstStyle/>
          <a:p>
            <a:pPr>
              <a:lnSpc>
                <a:spcPts val="3860"/>
              </a:lnSpc>
              <a:spcBef>
                <a:spcPts val="600"/>
              </a:spcBef>
              <a:buSzPct val="100000"/>
              <a:defRPr/>
            </a:pP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2010</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年俄国科学家也报告了一座火山附近的热水泉在过去五十年形成了少量石油</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spcBef>
                <a:spcPts val="600"/>
              </a:spcBef>
              <a:buSzPct val="100000"/>
              <a:defRPr/>
            </a:pPr>
            <a:r>
              <a:rPr lang="en-US" altLang="zh-CN" sz="1600" dirty="0">
                <a:latin typeface="Arial" panose="020B0604020202020204" pitchFamily="34" charset="0"/>
                <a:ea typeface="微软雅黑" panose="020B0503020204020204" pitchFamily="34" charset="-122"/>
                <a:cs typeface="Arial" panose="020B0604020202020204" pitchFamily="34" charset="0"/>
              </a:rPr>
              <a:t>https://</a:t>
            </a:r>
            <a:r>
              <a:rPr lang="en-US" altLang="zh-CN" sz="1600" dirty="0" err="1">
                <a:latin typeface="Arial" panose="020B0604020202020204" pitchFamily="34" charset="0"/>
                <a:ea typeface="微软雅黑" panose="020B0503020204020204" pitchFamily="34" charset="-122"/>
                <a:cs typeface="Arial" panose="020B0604020202020204" pitchFamily="34" charset="0"/>
              </a:rPr>
              <a:t>www.deepdyve.com</a:t>
            </a:r>
            <a:r>
              <a:rPr lang="en-US" altLang="zh-CN" sz="1600" dirty="0">
                <a:latin typeface="Arial" panose="020B0604020202020204" pitchFamily="34" charset="0"/>
                <a:ea typeface="微软雅黑" panose="020B0503020204020204" pitchFamily="34" charset="-122"/>
                <a:cs typeface="Arial" panose="020B0604020202020204" pitchFamily="34" charset="0"/>
              </a:rPr>
              <a:t>/</a:t>
            </a:r>
            <a:r>
              <a:rPr lang="en-US" altLang="zh-CN" sz="1600" dirty="0" err="1">
                <a:latin typeface="Arial" panose="020B0604020202020204" pitchFamily="34" charset="0"/>
                <a:ea typeface="微软雅黑" panose="020B0503020204020204" pitchFamily="34" charset="-122"/>
                <a:cs typeface="Arial" panose="020B0604020202020204" pitchFamily="34" charset="0"/>
              </a:rPr>
              <a:t>lp</a:t>
            </a:r>
            <a:r>
              <a:rPr lang="en-US" altLang="zh-CN" sz="1600" dirty="0">
                <a:latin typeface="Arial" panose="020B0604020202020204" pitchFamily="34" charset="0"/>
                <a:ea typeface="微软雅黑" panose="020B0503020204020204" pitchFamily="34" charset="-122"/>
                <a:cs typeface="Arial" panose="020B0604020202020204" pitchFamily="34" charset="0"/>
              </a:rPr>
              <a:t>/springer-journals/the-youngest-natural-oil-on-earth-CPakE6l1RR</a:t>
            </a:r>
            <a:endParaRPr lang="en-US" altLang="zh-CN" sz="1600" dirty="0">
              <a:solidFill>
                <a:prstClr val="black"/>
              </a:solidFill>
              <a:latin typeface="+mj-ea"/>
              <a:cs typeface="Arial" panose="020B0604020202020204" pitchFamily="34" charset="0"/>
            </a:endParaRPr>
          </a:p>
        </p:txBody>
      </p:sp>
    </p:spTree>
    <p:extLst>
      <p:ext uri="{BB962C8B-B14F-4D97-AF65-F5344CB8AC3E}">
        <p14:creationId xmlns:p14="http://schemas.microsoft.com/office/powerpoint/2010/main" val="1614531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F4CC370-F637-DA43-80DB-088F8FCB4DCF}"/>
              </a:ext>
            </a:extLst>
          </p:cNvPr>
          <p:cNvPicPr>
            <a:picLocks noChangeAspect="1"/>
          </p:cNvPicPr>
          <p:nvPr/>
        </p:nvPicPr>
        <p:blipFill>
          <a:blip r:embed="rId3"/>
          <a:stretch>
            <a:fillRect/>
          </a:stretch>
        </p:blipFill>
        <p:spPr>
          <a:xfrm>
            <a:off x="168305" y="3628643"/>
            <a:ext cx="3879697" cy="256772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F2998E23-AC9F-42B9-81DB-F914682F8FFA}"/>
              </a:ext>
            </a:extLst>
          </p:cNvPr>
          <p:cNvSpPr txBox="1"/>
          <p:nvPr/>
        </p:nvSpPr>
        <p:spPr>
          <a:xfrm>
            <a:off x="381000" y="1260479"/>
            <a:ext cx="3712028" cy="2207143"/>
          </a:xfrm>
          <a:prstGeom prst="rect">
            <a:avLst/>
          </a:prstGeom>
          <a:noFill/>
        </p:spPr>
        <p:txBody>
          <a:bodyPr wrap="square">
            <a:spAutoFit/>
          </a:bodyPr>
          <a:lstStyle/>
          <a:p>
            <a:pPr marL="285750" indent="-28575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石油的形成曾被视为一个年轻地球的障碍</a:t>
            </a:r>
          </a:p>
          <a:p>
            <a:pPr marL="285750" indent="-285750">
              <a:lnSpc>
                <a:spcPts val="3860"/>
              </a:lnSpc>
              <a:spcBef>
                <a:spcPts val="1200"/>
              </a:spcBef>
              <a:buFont typeface="Arial" panose="020B0604020202020204" pitchFamily="34" charset="0"/>
              <a:buChar char="•"/>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客观的证据表明：石油在几年内快速形成</a:t>
            </a:r>
            <a:endParaRPr lang="zh-CN" altLang="en-US" sz="2800" dirty="0">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1E231472-DF69-414F-9CC5-9DDD9B4B7B37}"/>
              </a:ext>
            </a:extLst>
          </p:cNvPr>
          <p:cNvSpPr txBox="1"/>
          <p:nvPr/>
        </p:nvSpPr>
        <p:spPr>
          <a:xfrm>
            <a:off x="4354286" y="1290351"/>
            <a:ext cx="4495800" cy="1707006"/>
          </a:xfrm>
          <a:prstGeom prst="rect">
            <a:avLst/>
          </a:prstGeom>
          <a:noFill/>
        </p:spPr>
        <p:txBody>
          <a:bodyPr wrap="square">
            <a:spAutoFit/>
          </a:bodyPr>
          <a:lstStyle/>
          <a:p>
            <a:pPr marL="457200" indent="-457200">
              <a:lnSpc>
                <a:spcPts val="3860"/>
              </a:lnSpc>
              <a:spcBef>
                <a:spcPts val="1200"/>
              </a:spcBef>
              <a:buFont typeface="Wingdings" panose="05000000000000000000" pitchFamily="2" charset="2"/>
              <a:buChar char="ü"/>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完全符合</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圣经</a:t>
            </a:r>
            <a:r>
              <a:rPr lang="en-US" altLang="zh-CN" sz="2800" kern="0" dirty="0">
                <a:effectLst/>
                <a:latin typeface="Microsoft YaHei" panose="020B0503020204020204" pitchFamily="34" charset="-122"/>
                <a:ea typeface="Microsoft YaHei" panose="020B0503020204020204" pitchFamily="34" charset="-122"/>
              </a:rPr>
              <a:t>6000-10000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年的时间框架</a:t>
            </a: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457200" indent="-457200">
              <a:lnSpc>
                <a:spcPts val="3860"/>
              </a:lnSpc>
              <a:spcBef>
                <a:spcPts val="1200"/>
              </a:spcBef>
              <a:buFont typeface="Wingdings" panose="05000000000000000000" pitchFamily="2" charset="2"/>
              <a:buChar char="ü"/>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支持年轻地球模式。</a:t>
            </a:r>
            <a:endParaRPr lang="zh-CN" altLang="en-US" sz="2800" dirty="0">
              <a:latin typeface="Microsoft YaHei" panose="020B0503020204020204" pitchFamily="34" charset="-122"/>
              <a:ea typeface="Microsoft YaHei" panose="020B0503020204020204" pitchFamily="34" charset="-122"/>
            </a:endParaRPr>
          </a:p>
        </p:txBody>
      </p:sp>
      <p:sp>
        <p:nvSpPr>
          <p:cNvPr id="7" name="标题 1">
            <a:extLst>
              <a:ext uri="{FF2B5EF4-FFF2-40B4-BE49-F238E27FC236}">
                <a16:creationId xmlns:a16="http://schemas.microsoft.com/office/drawing/2014/main" id="{0B92AA81-B9F8-4805-84AB-061851A1E2F5}"/>
              </a:ext>
            </a:extLst>
          </p:cNvPr>
          <p:cNvSpPr txBox="1">
            <a:spLocks/>
          </p:cNvSpPr>
          <p:nvPr/>
        </p:nvSpPr>
        <p:spPr>
          <a:xfrm>
            <a:off x="4517567" y="522514"/>
            <a:ext cx="4147457" cy="57694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得出结论</a:t>
            </a:r>
          </a:p>
        </p:txBody>
      </p:sp>
      <p:sp>
        <p:nvSpPr>
          <p:cNvPr id="8" name="Rectangle 2">
            <a:extLst>
              <a:ext uri="{FF2B5EF4-FFF2-40B4-BE49-F238E27FC236}">
                <a16:creationId xmlns:a16="http://schemas.microsoft.com/office/drawing/2014/main" id="{E514F483-8FA3-4235-B812-B7446AB40A0E}"/>
              </a:ext>
            </a:extLst>
          </p:cNvPr>
          <p:cNvSpPr/>
          <p:nvPr/>
        </p:nvSpPr>
        <p:spPr>
          <a:xfrm>
            <a:off x="4802218" y="5758434"/>
            <a:ext cx="3410577" cy="552844"/>
          </a:xfrm>
          <a:prstGeom prst="rect">
            <a:avLst/>
          </a:prstGeom>
          <a:noFill/>
        </p:spPr>
        <p:txBody>
          <a:bodyPr wrap="square" anchor="t">
            <a:spAutoFit/>
          </a:bodyPr>
          <a:lstStyle/>
          <a:p>
            <a:pPr algn="ctr">
              <a:lnSpc>
                <a:spcPts val="38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年轻地球</a:t>
            </a:r>
          </a:p>
        </p:txBody>
      </p:sp>
      <p:pic>
        <p:nvPicPr>
          <p:cNvPr id="9" name="图片 8">
            <a:extLst>
              <a:ext uri="{FF2B5EF4-FFF2-40B4-BE49-F238E27FC236}">
                <a16:creationId xmlns:a16="http://schemas.microsoft.com/office/drawing/2014/main" id="{5B443FAB-E34F-4D68-AF36-F61A5D8E3403}"/>
              </a:ext>
            </a:extLst>
          </p:cNvPr>
          <p:cNvPicPr>
            <a:picLocks noChangeAspect="1"/>
          </p:cNvPicPr>
          <p:nvPr/>
        </p:nvPicPr>
        <p:blipFill>
          <a:blip r:embed="rId4"/>
          <a:stretch>
            <a:fillRect/>
          </a:stretch>
        </p:blipFill>
        <p:spPr>
          <a:xfrm>
            <a:off x="5274421" y="3340237"/>
            <a:ext cx="2633747" cy="2418197"/>
          </a:xfrm>
          <a:prstGeom prst="rect">
            <a:avLst/>
          </a:prstGeom>
        </p:spPr>
      </p:pic>
      <p:pic>
        <p:nvPicPr>
          <p:cNvPr id="10" name="图片 9">
            <a:extLst>
              <a:ext uri="{FF2B5EF4-FFF2-40B4-BE49-F238E27FC236}">
                <a16:creationId xmlns:a16="http://schemas.microsoft.com/office/drawing/2014/main" id="{A4A635C4-13A8-421C-8E96-BB899B4C6E8A}"/>
              </a:ext>
            </a:extLst>
          </p:cNvPr>
          <p:cNvPicPr>
            <a:picLocks noChangeAspect="1"/>
          </p:cNvPicPr>
          <p:nvPr/>
        </p:nvPicPr>
        <p:blipFill>
          <a:blip r:embed="rId5"/>
          <a:stretch>
            <a:fillRect/>
          </a:stretch>
        </p:blipFill>
        <p:spPr>
          <a:xfrm>
            <a:off x="7376063" y="5303901"/>
            <a:ext cx="989046" cy="1031585"/>
          </a:xfrm>
          <a:prstGeom prst="rect">
            <a:avLst/>
          </a:prstGeom>
        </p:spPr>
      </p:pic>
      <p:sp>
        <p:nvSpPr>
          <p:cNvPr id="11" name="标题 1">
            <a:extLst>
              <a:ext uri="{FF2B5EF4-FFF2-40B4-BE49-F238E27FC236}">
                <a16:creationId xmlns:a16="http://schemas.microsoft.com/office/drawing/2014/main" id="{F645D4F8-3947-A742-A796-7A9576E4730D}"/>
              </a:ext>
            </a:extLst>
          </p:cNvPr>
          <p:cNvSpPr txBox="1">
            <a:spLocks/>
          </p:cNvSpPr>
          <p:nvPr/>
        </p:nvSpPr>
        <p:spPr>
          <a:xfrm>
            <a:off x="168305" y="522514"/>
            <a:ext cx="4147457" cy="576944"/>
          </a:xfrm>
          <a:prstGeom prst="rect">
            <a:avLst/>
          </a:prstGeom>
        </p:spPr>
        <p:txBody>
          <a:bodyPr/>
          <a:lstStyle>
            <a:lvl1pPr algn="ctr" defTabSz="685800" rtl="0" eaLnBrk="1" latinLnBrk="0" hangingPunct="1">
              <a:lnSpc>
                <a:spcPct val="90000"/>
              </a:lnSpc>
              <a:spcBef>
                <a:spcPct val="0"/>
              </a:spcBef>
              <a:buNone/>
              <a:defRPr sz="3600" b="1" i="0" kern="1200">
                <a:solidFill>
                  <a:srgbClr val="1C271A"/>
                </a:solidFill>
                <a:latin typeface="Microsoft YaHei" panose="020B0503020204020204" pitchFamily="34" charset="-122"/>
                <a:ea typeface="Microsoft YaHei" panose="020B0503020204020204" pitchFamily="34" charset="-122"/>
                <a:cs typeface="+mj-cs"/>
              </a:defRPr>
            </a:lvl1pPr>
          </a:lstStyle>
          <a:p>
            <a:r>
              <a:rPr lang="zh-CN" altLang="en-US" dirty="0"/>
              <a:t>消除误解</a:t>
            </a:r>
          </a:p>
        </p:txBody>
      </p:sp>
      <p:pic>
        <p:nvPicPr>
          <p:cNvPr id="14" name="图片 13">
            <a:extLst>
              <a:ext uri="{FF2B5EF4-FFF2-40B4-BE49-F238E27FC236}">
                <a16:creationId xmlns:a16="http://schemas.microsoft.com/office/drawing/2014/main" id="{F64AA757-E2C0-E741-978F-D9F35FBB0003}"/>
              </a:ext>
            </a:extLst>
          </p:cNvPr>
          <p:cNvPicPr>
            <a:picLocks noChangeAspect="1"/>
          </p:cNvPicPr>
          <p:nvPr/>
        </p:nvPicPr>
        <p:blipFill>
          <a:blip r:embed="rId6"/>
          <a:stretch>
            <a:fillRect/>
          </a:stretch>
        </p:blipFill>
        <p:spPr>
          <a:xfrm>
            <a:off x="1476572" y="4153909"/>
            <a:ext cx="1263161" cy="1443612"/>
          </a:xfrm>
          <a:prstGeom prst="rect">
            <a:avLst/>
          </a:prstGeom>
        </p:spPr>
      </p:pic>
    </p:spTree>
    <p:extLst>
      <p:ext uri="{BB962C8B-B14F-4D97-AF65-F5344CB8AC3E}">
        <p14:creationId xmlns:p14="http://schemas.microsoft.com/office/powerpoint/2010/main" val="288028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E1883-2CD0-4640-96BA-7DB00170BF04}"/>
              </a:ext>
            </a:extLst>
          </p:cNvPr>
          <p:cNvSpPr>
            <a:spLocks noGrp="1"/>
          </p:cNvSpPr>
          <p:nvPr>
            <p:ph type="title"/>
          </p:nvPr>
        </p:nvSpPr>
        <p:spPr/>
        <p:txBody>
          <a:bodyPr/>
          <a:lstStyle/>
          <a:p>
            <a:r>
              <a:rPr lang="zh-CN" altLang="en-US" dirty="0"/>
              <a:t>任务四 习题讲解</a:t>
            </a:r>
          </a:p>
        </p:txBody>
      </p:sp>
      <p:graphicFrame>
        <p:nvGraphicFramePr>
          <p:cNvPr id="3" name="表格 2">
            <a:extLst>
              <a:ext uri="{FF2B5EF4-FFF2-40B4-BE49-F238E27FC236}">
                <a16:creationId xmlns:a16="http://schemas.microsoft.com/office/drawing/2014/main" id="{43D0F3F3-C495-4572-8661-07AB25C35FF7}"/>
              </a:ext>
            </a:extLst>
          </p:cNvPr>
          <p:cNvGraphicFramePr>
            <a:graphicFrameLocks noGrp="1"/>
          </p:cNvGraphicFramePr>
          <p:nvPr>
            <p:extLst>
              <p:ext uri="{D42A27DB-BD31-4B8C-83A1-F6EECF244321}">
                <p14:modId xmlns:p14="http://schemas.microsoft.com/office/powerpoint/2010/main" val="1829717152"/>
              </p:ext>
            </p:extLst>
          </p:nvPr>
        </p:nvGraphicFramePr>
        <p:xfrm>
          <a:off x="0" y="1224099"/>
          <a:ext cx="9144000" cy="3141073"/>
        </p:xfrm>
        <a:graphic>
          <a:graphicData uri="http://schemas.openxmlformats.org/drawingml/2006/table">
            <a:tbl>
              <a:tblPr firstRow="1" firstCol="1" bandRow="1">
                <a:tableStyleId>{912C8C85-51F0-491E-9774-3900AFEF0FD7}</a:tableStyleId>
              </a:tblPr>
              <a:tblGrid>
                <a:gridCol w="926123">
                  <a:extLst>
                    <a:ext uri="{9D8B030D-6E8A-4147-A177-3AD203B41FA5}">
                      <a16:colId xmlns:a16="http://schemas.microsoft.com/office/drawing/2014/main" val="1027429754"/>
                    </a:ext>
                  </a:extLst>
                </a:gridCol>
                <a:gridCol w="2121877">
                  <a:extLst>
                    <a:ext uri="{9D8B030D-6E8A-4147-A177-3AD203B41FA5}">
                      <a16:colId xmlns:a16="http://schemas.microsoft.com/office/drawing/2014/main" val="4110144556"/>
                    </a:ext>
                  </a:extLst>
                </a:gridCol>
                <a:gridCol w="2524115">
                  <a:extLst>
                    <a:ext uri="{9D8B030D-6E8A-4147-A177-3AD203B41FA5}">
                      <a16:colId xmlns:a16="http://schemas.microsoft.com/office/drawing/2014/main" val="3826416577"/>
                    </a:ext>
                  </a:extLst>
                </a:gridCol>
                <a:gridCol w="3571885">
                  <a:extLst>
                    <a:ext uri="{9D8B030D-6E8A-4147-A177-3AD203B41FA5}">
                      <a16:colId xmlns:a16="http://schemas.microsoft.com/office/drawing/2014/main" val="4136060524"/>
                    </a:ext>
                  </a:extLst>
                </a:gridCol>
              </a:tblGrid>
              <a:tr h="592580">
                <a:tc>
                  <a:txBody>
                    <a:bodyPr/>
                    <a:lstStyle/>
                    <a:p>
                      <a:pPr algn="ctr">
                        <a:tabLst>
                          <a:tab pos="457200" algn="l"/>
                        </a:tabLst>
                      </a:pPr>
                      <a:r>
                        <a:rPr lang="zh-CN" sz="2800" b="1" i="0" kern="100" dirty="0">
                          <a:effectLst/>
                          <a:latin typeface="Microsoft YaHei" panose="020B0503020204020204" pitchFamily="34" charset="-122"/>
                          <a:ea typeface="Microsoft YaHei" panose="020B0503020204020204" pitchFamily="34" charset="-122"/>
                        </a:rPr>
                        <a:t>项目</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sz="2800" b="1" i="0" kern="100" dirty="0">
                          <a:effectLst/>
                          <a:latin typeface="Microsoft YaHei" panose="020B0503020204020204" pitchFamily="34" charset="-122"/>
                          <a:ea typeface="Microsoft YaHei" panose="020B0503020204020204" pitchFamily="34" charset="-122"/>
                        </a:rPr>
                        <a:t>传统认知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sz="2800" b="1" i="0" kern="100" dirty="0">
                          <a:effectLst/>
                          <a:latin typeface="Microsoft YaHei" panose="020B0503020204020204" pitchFamily="34" charset="-122"/>
                          <a:ea typeface="Microsoft YaHei" panose="020B0503020204020204" pitchFamily="34" charset="-122"/>
                        </a:rPr>
                        <a:t>科学实验结果</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sz="2800" b="1" i="0" kern="100" dirty="0">
                          <a:effectLst/>
                          <a:latin typeface="Microsoft YaHei" panose="020B0503020204020204" pitchFamily="34" charset="-122"/>
                          <a:ea typeface="Microsoft YaHei" panose="020B0503020204020204" pitchFamily="34" charset="-122"/>
                        </a:rPr>
                        <a:t>分析实验结果</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596688"/>
                  </a:ext>
                </a:extLst>
              </a:tr>
              <a:tr h="2548493">
                <a:tc>
                  <a:txBody>
                    <a:bodyPr/>
                    <a:lstStyle/>
                    <a:p>
                      <a:pPr algn="ctr">
                        <a:tabLst>
                          <a:tab pos="457200" algn="l"/>
                        </a:tabLst>
                      </a:pPr>
                      <a:r>
                        <a:rPr lang="zh-CN" sz="2800" b="0" i="0" kern="100" dirty="0">
                          <a:effectLst/>
                          <a:latin typeface="Microsoft YaHei" panose="020B0503020204020204" pitchFamily="34" charset="-122"/>
                          <a:ea typeface="Microsoft YaHei" panose="020B0503020204020204" pitchFamily="34" charset="-122"/>
                        </a:rPr>
                        <a:t>煤</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sz="2800" b="0" i="0" kern="100" dirty="0">
                          <a:effectLst/>
                          <a:latin typeface="Microsoft YaHei" panose="020B0503020204020204" pitchFamily="34" charset="-122"/>
                          <a:ea typeface="Microsoft YaHei" panose="020B0503020204020204" pitchFamily="34" charset="-122"/>
                        </a:rPr>
                        <a:t>煤是在</a:t>
                      </a:r>
                      <a:r>
                        <a:rPr lang="zh-CN" altLang="en-US" sz="2800" b="0" i="0" u="sng" kern="100" dirty="0">
                          <a:effectLst/>
                          <a:latin typeface="Microsoft YaHei" panose="020B0503020204020204" pitchFamily="34" charset="-122"/>
                          <a:ea typeface="Microsoft YaHei" panose="020B0503020204020204" pitchFamily="34" charset="-122"/>
                        </a:rPr>
                        <a:t>      </a:t>
                      </a:r>
                      <a:endParaRPr lang="en-US" altLang="zh-CN" sz="2800" b="0" i="0" u="sng" kern="100" dirty="0">
                        <a:effectLst/>
                        <a:latin typeface="Microsoft YaHei" panose="020B0503020204020204" pitchFamily="34" charset="-122"/>
                        <a:ea typeface="Microsoft YaHei" panose="020B0503020204020204" pitchFamily="34" charset="-122"/>
                      </a:endParaRPr>
                    </a:p>
                    <a:p>
                      <a:pPr algn="ctr">
                        <a:tabLst>
                          <a:tab pos="457200" algn="l"/>
                        </a:tabLst>
                      </a:pPr>
                      <a:r>
                        <a:rPr lang="zh-CN" altLang="en-US" sz="2800" b="0" i="0" u="sng" kern="100" dirty="0">
                          <a:effectLst/>
                          <a:latin typeface="Microsoft YaHei" panose="020B0503020204020204" pitchFamily="34" charset="-122"/>
                          <a:ea typeface="Microsoft YaHei" panose="020B0503020204020204" pitchFamily="34" charset="-122"/>
                        </a:rPr>
                        <a:t>         </a:t>
                      </a:r>
                      <a:r>
                        <a:rPr lang="zh-CN" sz="2800" b="0" i="0" kern="100" dirty="0">
                          <a:effectLst/>
                          <a:latin typeface="Microsoft YaHei" panose="020B0503020204020204" pitchFamily="34" charset="-122"/>
                          <a:ea typeface="Microsoft YaHei" panose="020B0503020204020204" pitchFamily="34" charset="-122"/>
                        </a:rPr>
                        <a:t>年的漫长时间里形成的。</a:t>
                      </a:r>
                    </a:p>
                  </a:txBody>
                  <a:tcPr marL="18000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sz="2800" b="0" i="0" kern="100" dirty="0">
                          <a:effectLst/>
                          <a:latin typeface="Microsoft YaHei" panose="020B0503020204020204" pitchFamily="34" charset="-122"/>
                          <a:ea typeface="Microsoft YaHei" panose="020B0503020204020204" pitchFamily="34" charset="-122"/>
                        </a:rPr>
                        <a:t>煤在</a:t>
                      </a:r>
                      <a:r>
                        <a:rPr lang="zh-CN" altLang="en-US" sz="2800" b="0" i="0" u="sng" kern="100" dirty="0">
                          <a:effectLst/>
                          <a:latin typeface="Microsoft YaHei" panose="020B0503020204020204" pitchFamily="34" charset="-122"/>
                          <a:ea typeface="Microsoft YaHei" panose="020B0503020204020204" pitchFamily="34" charset="-122"/>
                        </a:rPr>
                        <a:t>               </a:t>
                      </a:r>
                      <a:endParaRPr lang="en-US" altLang="zh-CN" sz="2800" b="0" i="0" u="sng" kern="100" dirty="0">
                        <a:effectLst/>
                        <a:latin typeface="Microsoft YaHei" panose="020B0503020204020204" pitchFamily="34" charset="-122"/>
                        <a:ea typeface="Microsoft YaHei" panose="020B0503020204020204" pitchFamily="34" charset="-122"/>
                      </a:endParaRPr>
                    </a:p>
                    <a:p>
                      <a:pPr algn="ctr">
                        <a:tabLst>
                          <a:tab pos="457200" algn="l"/>
                        </a:tabLst>
                      </a:pPr>
                      <a:r>
                        <a:rPr lang="zh-CN" altLang="en-US" sz="2800" b="0" i="0" u="sng" kern="100" dirty="0">
                          <a:effectLst/>
                          <a:latin typeface="Microsoft YaHei" panose="020B0503020204020204" pitchFamily="34" charset="-122"/>
                          <a:ea typeface="Microsoft YaHei" panose="020B0503020204020204" pitchFamily="34" charset="-122"/>
                        </a:rPr>
                        <a:t>                   </a:t>
                      </a:r>
                      <a:endParaRPr lang="en-US" altLang="zh-CN" sz="2800" b="0" i="0" u="sng" kern="100" dirty="0">
                        <a:effectLst/>
                        <a:latin typeface="Microsoft YaHei" panose="020B0503020204020204" pitchFamily="34" charset="-122"/>
                        <a:ea typeface="Microsoft YaHei" panose="020B0503020204020204" pitchFamily="34" charset="-122"/>
                      </a:endParaRPr>
                    </a:p>
                    <a:p>
                      <a:pPr algn="ctr">
                        <a:tabLst>
                          <a:tab pos="457200" algn="l"/>
                        </a:tabLst>
                      </a:pPr>
                      <a:r>
                        <a:rPr lang="zh-CN" sz="2800" b="0" i="0" kern="100" dirty="0">
                          <a:effectLst/>
                          <a:latin typeface="Microsoft YaHei" panose="020B0503020204020204" pitchFamily="34" charset="-122"/>
                          <a:ea typeface="Microsoft YaHei" panose="020B0503020204020204" pitchFamily="34" charset="-122"/>
                        </a:rPr>
                        <a:t>内形成。</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“煤在几</a:t>
                      </a:r>
                      <a:r>
                        <a:rPr lang="zh-CN" altLang="en-US" sz="2800" b="0" i="0" kern="1200" dirty="0">
                          <a:solidFill>
                            <a:schemeClr val="dk1"/>
                          </a:solidFill>
                          <a:effectLst/>
                          <a:latin typeface="Microsoft YaHei" panose="020B0503020204020204" pitchFamily="34" charset="-122"/>
                          <a:ea typeface="Microsoft YaHei" panose="020B0503020204020204" pitchFamily="34" charset="-122"/>
                        </a:rPr>
                        <a:t>个月</a:t>
                      </a: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内形成”完全</a:t>
                      </a:r>
                      <a:r>
                        <a:rPr lang="zh-CN" altLang="en-US" sz="2800" b="0" i="0" u="sng" kern="1200" dirty="0">
                          <a:solidFill>
                            <a:schemeClr val="dk1"/>
                          </a:solidFill>
                          <a:effectLst/>
                          <a:latin typeface="Microsoft YaHei" panose="020B0503020204020204" pitchFamily="34" charset="-122"/>
                          <a:ea typeface="Microsoft YaHei" panose="020B0503020204020204" pitchFamily="34" charset="-122"/>
                        </a:rPr>
                        <a:t>          </a:t>
                      </a:r>
                      <a:r>
                        <a:rPr lang="zh-CN" altLang="en-US" sz="2800" b="0" i="0" kern="1200" dirty="0">
                          <a:solidFill>
                            <a:schemeClr val="dk1"/>
                          </a:solidFill>
                          <a:effectLst/>
                          <a:latin typeface="Microsoft YaHei" panose="020B0503020204020204" pitchFamily="34" charset="-122"/>
                          <a:ea typeface="Microsoft YaHei" panose="020B0503020204020204" pitchFamily="34" charset="-122"/>
                        </a:rPr>
                        <a:t>圣经</a:t>
                      </a:r>
                      <a:r>
                        <a:rPr lang="en-US" altLang="zh-CN" sz="2800" b="0" i="0" kern="1200" dirty="0">
                          <a:solidFill>
                            <a:schemeClr val="dk1"/>
                          </a:solidFill>
                          <a:effectLst/>
                          <a:latin typeface="Microsoft YaHei" panose="020B0503020204020204" pitchFamily="34" charset="-122"/>
                          <a:ea typeface="Microsoft YaHei" panose="020B0503020204020204" pitchFamily="34" charset="-122"/>
                        </a:rPr>
                        <a:t>6000-10000</a:t>
                      </a: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年的时间框架，吻合</a:t>
                      </a:r>
                      <a:r>
                        <a:rPr lang="zh-CN" altLang="en-US" sz="2800" b="0" i="0" u="sng" kern="1200" dirty="0">
                          <a:solidFill>
                            <a:schemeClr val="dk1"/>
                          </a:solidFill>
                          <a:effectLst/>
                          <a:latin typeface="Microsoft YaHei" panose="020B0503020204020204" pitchFamily="34" charset="-122"/>
                          <a:ea typeface="Microsoft YaHei" panose="020B0503020204020204" pitchFamily="34" charset="-122"/>
                        </a:rPr>
                        <a:t>       </a:t>
                      </a:r>
                      <a:endParaRPr lang="en-US" altLang="zh-CN" sz="2800" b="0" i="0" u="sng" kern="1200" dirty="0">
                        <a:solidFill>
                          <a:schemeClr val="dk1"/>
                        </a:solidFill>
                        <a:effectLst/>
                        <a:latin typeface="Microsoft YaHei" panose="020B0503020204020204" pitchFamily="34" charset="-122"/>
                        <a:ea typeface="Microsoft YaHei" panose="020B0503020204020204" pitchFamily="34" charset="-122"/>
                      </a:endParaRPr>
                    </a:p>
                    <a:p>
                      <a:pPr algn="ctr">
                        <a:tabLst>
                          <a:tab pos="457200" algn="l"/>
                        </a:tabLst>
                      </a:pPr>
                      <a:r>
                        <a:rPr lang="zh-CN" altLang="en-US" sz="2800" b="0" i="0" u="sng" kern="1200" dirty="0">
                          <a:solidFill>
                            <a:schemeClr val="dk1"/>
                          </a:solidFill>
                          <a:effectLst/>
                          <a:latin typeface="Microsoft YaHei" panose="020B0503020204020204" pitchFamily="34" charset="-122"/>
                          <a:ea typeface="Microsoft YaHei" panose="020B0503020204020204" pitchFamily="34" charset="-122"/>
                        </a:rPr>
                        <a:t>         </a:t>
                      </a: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地球模式。</a:t>
                      </a:r>
                      <a:endParaRPr lang="zh-CN" sz="6000" b="0" i="0" kern="100" dirty="0">
                        <a:effectLst/>
                        <a:latin typeface="Microsoft YaHei" panose="020B0503020204020204" pitchFamily="34" charset="-122"/>
                        <a:ea typeface="Microsoft YaHei"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2086386"/>
                  </a:ext>
                </a:extLst>
              </a:tr>
            </a:tbl>
          </a:graphicData>
        </a:graphic>
      </p:graphicFrame>
      <p:sp>
        <p:nvSpPr>
          <p:cNvPr id="5" name="Rectangle 2">
            <a:extLst>
              <a:ext uri="{FF2B5EF4-FFF2-40B4-BE49-F238E27FC236}">
                <a16:creationId xmlns:a16="http://schemas.microsoft.com/office/drawing/2014/main" id="{F7F97D62-9D49-2549-950E-42CF9249A8AB}"/>
              </a:ext>
            </a:extLst>
          </p:cNvPr>
          <p:cNvSpPr/>
          <p:nvPr/>
        </p:nvSpPr>
        <p:spPr>
          <a:xfrm>
            <a:off x="7230775" y="5242641"/>
            <a:ext cx="1288373" cy="938719"/>
          </a:xfrm>
          <a:prstGeom prst="rect">
            <a:avLst/>
          </a:prstGeom>
          <a:noFill/>
        </p:spPr>
        <p:txBody>
          <a:bodyPr wrap="square" anchor="t">
            <a:spAutoFit/>
          </a:bodyPr>
          <a:lstStyle/>
          <a:p>
            <a:pPr>
              <a:lnSpc>
                <a:spcPts val="32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a:t>
            </a:r>
            <a:endPar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2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地球</a:t>
            </a:r>
          </a:p>
        </p:txBody>
      </p:sp>
      <p:pic>
        <p:nvPicPr>
          <p:cNvPr id="6" name="图片 5">
            <a:extLst>
              <a:ext uri="{FF2B5EF4-FFF2-40B4-BE49-F238E27FC236}">
                <a16:creationId xmlns:a16="http://schemas.microsoft.com/office/drawing/2014/main" id="{6E06F6A0-D5B1-DF42-AAA2-0DB9391F95E3}"/>
              </a:ext>
            </a:extLst>
          </p:cNvPr>
          <p:cNvPicPr>
            <a:picLocks noChangeAspect="1"/>
          </p:cNvPicPr>
          <p:nvPr/>
        </p:nvPicPr>
        <p:blipFill>
          <a:blip r:embed="rId3"/>
          <a:stretch>
            <a:fillRect/>
          </a:stretch>
        </p:blipFill>
        <p:spPr>
          <a:xfrm>
            <a:off x="5165168" y="4673238"/>
            <a:ext cx="2092583" cy="1921323"/>
          </a:xfrm>
          <a:prstGeom prst="rect">
            <a:avLst/>
          </a:prstGeom>
        </p:spPr>
      </p:pic>
      <p:pic>
        <p:nvPicPr>
          <p:cNvPr id="7" name="图片 6">
            <a:extLst>
              <a:ext uri="{FF2B5EF4-FFF2-40B4-BE49-F238E27FC236}">
                <a16:creationId xmlns:a16="http://schemas.microsoft.com/office/drawing/2014/main" id="{0A44C097-23F5-6D4B-A9D2-EC1BDD73CAB0}"/>
              </a:ext>
            </a:extLst>
          </p:cNvPr>
          <p:cNvPicPr>
            <a:picLocks noChangeAspect="1"/>
          </p:cNvPicPr>
          <p:nvPr/>
        </p:nvPicPr>
        <p:blipFill>
          <a:blip r:embed="rId4"/>
          <a:stretch>
            <a:fillRect/>
          </a:stretch>
        </p:blipFill>
        <p:spPr>
          <a:xfrm>
            <a:off x="7801640" y="5562976"/>
            <a:ext cx="989046" cy="1031585"/>
          </a:xfrm>
          <a:prstGeom prst="rect">
            <a:avLst/>
          </a:prstGeom>
        </p:spPr>
      </p:pic>
      <p:pic>
        <p:nvPicPr>
          <p:cNvPr id="8" name="图片 7">
            <a:extLst>
              <a:ext uri="{FF2B5EF4-FFF2-40B4-BE49-F238E27FC236}">
                <a16:creationId xmlns:a16="http://schemas.microsoft.com/office/drawing/2014/main" id="{33090138-958D-1248-8921-220302C6A101}"/>
              </a:ext>
            </a:extLst>
          </p:cNvPr>
          <p:cNvPicPr>
            <a:picLocks noChangeAspect="1"/>
          </p:cNvPicPr>
          <p:nvPr/>
        </p:nvPicPr>
        <p:blipFill rotWithShape="1">
          <a:blip r:embed="rId5"/>
          <a:srcRect b="8173"/>
          <a:stretch/>
        </p:blipFill>
        <p:spPr>
          <a:xfrm>
            <a:off x="721313" y="4673239"/>
            <a:ext cx="3269268" cy="192132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图片 8">
            <a:extLst>
              <a:ext uri="{FF2B5EF4-FFF2-40B4-BE49-F238E27FC236}">
                <a16:creationId xmlns:a16="http://schemas.microsoft.com/office/drawing/2014/main" id="{88F1A537-1D20-E04A-83AA-6CED8E77EA00}"/>
              </a:ext>
            </a:extLst>
          </p:cNvPr>
          <p:cNvPicPr>
            <a:picLocks noChangeAspect="1"/>
          </p:cNvPicPr>
          <p:nvPr/>
        </p:nvPicPr>
        <p:blipFill>
          <a:blip r:embed="rId6"/>
          <a:stretch>
            <a:fillRect/>
          </a:stretch>
        </p:blipFill>
        <p:spPr>
          <a:xfrm>
            <a:off x="2999364" y="4673238"/>
            <a:ext cx="1263161" cy="1443612"/>
          </a:xfrm>
          <a:prstGeom prst="rect">
            <a:avLst/>
          </a:prstGeom>
        </p:spPr>
      </p:pic>
      <p:sp>
        <p:nvSpPr>
          <p:cNvPr id="10" name="文本框 9">
            <a:extLst>
              <a:ext uri="{FF2B5EF4-FFF2-40B4-BE49-F238E27FC236}">
                <a16:creationId xmlns:a16="http://schemas.microsoft.com/office/drawing/2014/main" id="{3CD388D7-8EBF-1F46-8C94-74FBA35779A0}"/>
              </a:ext>
            </a:extLst>
          </p:cNvPr>
          <p:cNvSpPr txBox="1"/>
          <p:nvPr/>
        </p:nvSpPr>
        <p:spPr>
          <a:xfrm>
            <a:off x="1263325" y="2549662"/>
            <a:ext cx="902811"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百万</a:t>
            </a:r>
          </a:p>
        </p:txBody>
      </p:sp>
      <p:sp>
        <p:nvSpPr>
          <p:cNvPr id="11" name="文本框 10">
            <a:extLst>
              <a:ext uri="{FF2B5EF4-FFF2-40B4-BE49-F238E27FC236}">
                <a16:creationId xmlns:a16="http://schemas.microsoft.com/office/drawing/2014/main" id="{5D5A886B-AB45-D849-938D-C011F4619959}"/>
              </a:ext>
            </a:extLst>
          </p:cNvPr>
          <p:cNvSpPr txBox="1"/>
          <p:nvPr/>
        </p:nvSpPr>
        <p:spPr>
          <a:xfrm>
            <a:off x="3176954" y="2793636"/>
            <a:ext cx="2284600" cy="523220"/>
          </a:xfrm>
          <a:prstGeom prst="rect">
            <a:avLst/>
          </a:prstGeom>
          <a:noFill/>
        </p:spPr>
        <p:txBody>
          <a:bodyPr wrap="none" rtlCol="0">
            <a:spAutoFit/>
          </a:bodyPr>
          <a:lstStyle/>
          <a:p>
            <a:r>
              <a:rPr kumimoji="1" lang="en-US" altLang="zh-CN" sz="2800" b="1" dirty="0">
                <a:latin typeface="Microsoft YaHei" panose="020B0503020204020204" pitchFamily="34" charset="-122"/>
                <a:ea typeface="Microsoft YaHei" panose="020B0503020204020204" pitchFamily="34" charset="-122"/>
              </a:rPr>
              <a:t>4</a:t>
            </a:r>
            <a:r>
              <a:rPr kumimoji="1" lang="zh-CN" altLang="en-US" sz="2800" b="1" dirty="0">
                <a:latin typeface="Microsoft YaHei" panose="020B0503020204020204" pitchFamily="34" charset="-122"/>
                <a:ea typeface="Microsoft YaHei" panose="020B0503020204020204" pitchFamily="34" charset="-122"/>
              </a:rPr>
              <a:t>到</a:t>
            </a:r>
            <a:r>
              <a:rPr kumimoji="1" lang="en-US" altLang="zh-CN" sz="2800" b="1" dirty="0">
                <a:latin typeface="Microsoft YaHei" panose="020B0503020204020204" pitchFamily="34" charset="-122"/>
                <a:ea typeface="Microsoft YaHei" panose="020B0503020204020204" pitchFamily="34" charset="-122"/>
              </a:rPr>
              <a:t>36</a:t>
            </a:r>
            <a:r>
              <a:rPr kumimoji="1" lang="zh-CN" altLang="en-US" sz="2800" b="1" dirty="0">
                <a:latin typeface="Microsoft YaHei" panose="020B0503020204020204" pitchFamily="34" charset="-122"/>
                <a:ea typeface="Microsoft YaHei" panose="020B0503020204020204" pitchFamily="34" charset="-122"/>
              </a:rPr>
              <a:t>个星期</a:t>
            </a:r>
          </a:p>
        </p:txBody>
      </p:sp>
      <p:cxnSp>
        <p:nvCxnSpPr>
          <p:cNvPr id="12" name="直线连接符 11">
            <a:extLst>
              <a:ext uri="{FF2B5EF4-FFF2-40B4-BE49-F238E27FC236}">
                <a16:creationId xmlns:a16="http://schemas.microsoft.com/office/drawing/2014/main" id="{8DB9ED61-7789-7447-8972-60470A42486F}"/>
              </a:ext>
            </a:extLst>
          </p:cNvPr>
          <p:cNvCxnSpPr/>
          <p:nvPr/>
        </p:nvCxnSpPr>
        <p:spPr>
          <a:xfrm>
            <a:off x="3165231" y="3259015"/>
            <a:ext cx="2297723" cy="0"/>
          </a:xfrm>
          <a:prstGeom prst="line">
            <a:avLst/>
          </a:prstGeom>
          <a:ln w="28575"/>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135018D8-D6DC-D241-A788-24A38676BDE7}"/>
              </a:ext>
            </a:extLst>
          </p:cNvPr>
          <p:cNvSpPr txBox="1"/>
          <p:nvPr/>
        </p:nvSpPr>
        <p:spPr>
          <a:xfrm>
            <a:off x="6779369" y="2367287"/>
            <a:ext cx="902811"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符合</a:t>
            </a:r>
          </a:p>
        </p:txBody>
      </p:sp>
      <p:sp>
        <p:nvSpPr>
          <p:cNvPr id="14" name="文本框 13">
            <a:extLst>
              <a:ext uri="{FF2B5EF4-FFF2-40B4-BE49-F238E27FC236}">
                <a16:creationId xmlns:a16="http://schemas.microsoft.com/office/drawing/2014/main" id="{6E3DFBAF-B8BC-6F46-8452-F5F6CF6BF0A0}"/>
              </a:ext>
            </a:extLst>
          </p:cNvPr>
          <p:cNvSpPr txBox="1"/>
          <p:nvPr/>
        </p:nvSpPr>
        <p:spPr>
          <a:xfrm>
            <a:off x="6004534" y="3660538"/>
            <a:ext cx="902811"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年轻</a:t>
            </a:r>
          </a:p>
        </p:txBody>
      </p:sp>
    </p:spTree>
    <p:extLst>
      <p:ext uri="{BB962C8B-B14F-4D97-AF65-F5344CB8AC3E}">
        <p14:creationId xmlns:p14="http://schemas.microsoft.com/office/powerpoint/2010/main" val="102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50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E1883-2CD0-4640-96BA-7DB00170BF04}"/>
              </a:ext>
            </a:extLst>
          </p:cNvPr>
          <p:cNvSpPr>
            <a:spLocks noGrp="1"/>
          </p:cNvSpPr>
          <p:nvPr>
            <p:ph type="title"/>
          </p:nvPr>
        </p:nvSpPr>
        <p:spPr/>
        <p:txBody>
          <a:bodyPr/>
          <a:lstStyle/>
          <a:p>
            <a:r>
              <a:rPr lang="zh-CN" altLang="en-US" dirty="0"/>
              <a:t>任务四 习题讲解</a:t>
            </a:r>
          </a:p>
        </p:txBody>
      </p:sp>
      <p:graphicFrame>
        <p:nvGraphicFramePr>
          <p:cNvPr id="3" name="表格 2">
            <a:extLst>
              <a:ext uri="{FF2B5EF4-FFF2-40B4-BE49-F238E27FC236}">
                <a16:creationId xmlns:a16="http://schemas.microsoft.com/office/drawing/2014/main" id="{43D0F3F3-C495-4572-8661-07AB25C35FF7}"/>
              </a:ext>
            </a:extLst>
          </p:cNvPr>
          <p:cNvGraphicFramePr>
            <a:graphicFrameLocks noGrp="1"/>
          </p:cNvGraphicFramePr>
          <p:nvPr>
            <p:extLst>
              <p:ext uri="{D42A27DB-BD31-4B8C-83A1-F6EECF244321}">
                <p14:modId xmlns:p14="http://schemas.microsoft.com/office/powerpoint/2010/main" val="2128943494"/>
              </p:ext>
            </p:extLst>
          </p:nvPr>
        </p:nvGraphicFramePr>
        <p:xfrm>
          <a:off x="0" y="1332956"/>
          <a:ext cx="9144000" cy="3391444"/>
        </p:xfrm>
        <a:graphic>
          <a:graphicData uri="http://schemas.openxmlformats.org/drawingml/2006/table">
            <a:tbl>
              <a:tblPr firstRow="1" firstCol="1" bandRow="1">
                <a:tableStyleId>{912C8C85-51F0-491E-9774-3900AFEF0FD7}</a:tableStyleId>
              </a:tblPr>
              <a:tblGrid>
                <a:gridCol w="1050664">
                  <a:extLst>
                    <a:ext uri="{9D8B030D-6E8A-4147-A177-3AD203B41FA5}">
                      <a16:colId xmlns:a16="http://schemas.microsoft.com/office/drawing/2014/main" val="1027429754"/>
                    </a:ext>
                  </a:extLst>
                </a:gridCol>
                <a:gridCol w="1903551">
                  <a:extLst>
                    <a:ext uri="{9D8B030D-6E8A-4147-A177-3AD203B41FA5}">
                      <a16:colId xmlns:a16="http://schemas.microsoft.com/office/drawing/2014/main" val="4110144556"/>
                    </a:ext>
                  </a:extLst>
                </a:gridCol>
                <a:gridCol w="2596353">
                  <a:extLst>
                    <a:ext uri="{9D8B030D-6E8A-4147-A177-3AD203B41FA5}">
                      <a16:colId xmlns:a16="http://schemas.microsoft.com/office/drawing/2014/main" val="3826416577"/>
                    </a:ext>
                  </a:extLst>
                </a:gridCol>
                <a:gridCol w="3593432">
                  <a:extLst>
                    <a:ext uri="{9D8B030D-6E8A-4147-A177-3AD203B41FA5}">
                      <a16:colId xmlns:a16="http://schemas.microsoft.com/office/drawing/2014/main" val="4136060524"/>
                    </a:ext>
                  </a:extLst>
                </a:gridCol>
              </a:tblGrid>
              <a:tr h="820969">
                <a:tc>
                  <a:txBody>
                    <a:bodyPr/>
                    <a:lstStyle/>
                    <a:p>
                      <a:pPr algn="ctr">
                        <a:tabLst>
                          <a:tab pos="457200" algn="l"/>
                        </a:tabLst>
                      </a:pPr>
                      <a:r>
                        <a:rPr lang="zh-CN" sz="2800" b="1" i="0" kern="100" dirty="0">
                          <a:effectLst/>
                          <a:latin typeface="Microsoft YaHei" panose="020B0503020204020204" pitchFamily="34" charset="-122"/>
                          <a:ea typeface="Microsoft YaHei" panose="020B0503020204020204" pitchFamily="34" charset="-122"/>
                        </a:rPr>
                        <a:t>项目</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sz="2800" b="1" i="0" kern="100" dirty="0">
                          <a:effectLst/>
                          <a:latin typeface="Microsoft YaHei" panose="020B0503020204020204" pitchFamily="34" charset="-122"/>
                          <a:ea typeface="Microsoft YaHei" panose="020B0503020204020204" pitchFamily="34" charset="-122"/>
                        </a:rPr>
                        <a:t>传统认知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sz="2800" b="1" i="0" kern="100" dirty="0">
                          <a:effectLst/>
                          <a:latin typeface="Microsoft YaHei" panose="020B0503020204020204" pitchFamily="34" charset="-122"/>
                          <a:ea typeface="Microsoft YaHei" panose="020B0503020204020204" pitchFamily="34" charset="-122"/>
                        </a:rPr>
                        <a:t>科学实验结果</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sz="2800" b="1" i="0" kern="100" dirty="0">
                          <a:effectLst/>
                          <a:latin typeface="Microsoft YaHei" panose="020B0503020204020204" pitchFamily="34" charset="-122"/>
                          <a:ea typeface="Microsoft YaHei" panose="020B0503020204020204" pitchFamily="34" charset="-122"/>
                        </a:rPr>
                        <a:t>分析实验结果</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596688"/>
                  </a:ext>
                </a:extLst>
              </a:tr>
              <a:tr h="2570475">
                <a:tc>
                  <a:txBody>
                    <a:bodyPr/>
                    <a:lstStyle/>
                    <a:p>
                      <a:pPr algn="ctr">
                        <a:tabLst>
                          <a:tab pos="457200" algn="l"/>
                        </a:tabLst>
                      </a:pPr>
                      <a:r>
                        <a:rPr lang="zh-CN" sz="2800" b="0" i="0" kern="100" dirty="0">
                          <a:effectLst/>
                          <a:latin typeface="Microsoft YaHei" panose="020B0503020204020204" pitchFamily="34" charset="-122"/>
                          <a:ea typeface="Microsoft YaHei" panose="020B0503020204020204" pitchFamily="34" charset="-122"/>
                        </a:rPr>
                        <a:t>石油</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sz="2800" b="0" i="0" kern="100" dirty="0">
                          <a:solidFill>
                            <a:srgbClr val="333333"/>
                          </a:solidFill>
                          <a:effectLst/>
                          <a:latin typeface="Microsoft YaHei" panose="020B0503020204020204" pitchFamily="34" charset="-122"/>
                          <a:ea typeface="Microsoft YaHei" panose="020B0503020204020204" pitchFamily="34" charset="-122"/>
                        </a:rPr>
                        <a:t>石油是在</a:t>
                      </a:r>
                      <a:r>
                        <a:rPr lang="zh-CN" altLang="en-US" sz="2800" b="0" i="0" u="sng" kern="100" dirty="0">
                          <a:solidFill>
                            <a:srgbClr val="333333"/>
                          </a:solidFill>
                          <a:effectLst/>
                          <a:latin typeface="Microsoft YaHei" panose="020B0503020204020204" pitchFamily="34" charset="-122"/>
                          <a:ea typeface="Microsoft YaHei" panose="020B0503020204020204" pitchFamily="34" charset="-122"/>
                        </a:rPr>
                        <a:t>     </a:t>
                      </a:r>
                      <a:endParaRPr lang="en-US" altLang="zh-CN" sz="2800" b="0" i="0" u="sng" kern="100" dirty="0">
                        <a:solidFill>
                          <a:srgbClr val="333333"/>
                        </a:solidFill>
                        <a:effectLst/>
                        <a:latin typeface="Microsoft YaHei" panose="020B0503020204020204" pitchFamily="34" charset="-122"/>
                        <a:ea typeface="Microsoft YaHei" panose="020B0503020204020204" pitchFamily="34" charset="-122"/>
                      </a:endParaRPr>
                    </a:p>
                    <a:p>
                      <a:pPr algn="ctr">
                        <a:tabLst>
                          <a:tab pos="457200" algn="l"/>
                        </a:tabLst>
                      </a:pPr>
                      <a:r>
                        <a:rPr lang="zh-CN" altLang="en-US" sz="2800" b="0" i="0" u="sng" kern="100" dirty="0">
                          <a:solidFill>
                            <a:srgbClr val="333333"/>
                          </a:solidFill>
                          <a:effectLst/>
                          <a:latin typeface="Microsoft YaHei" panose="020B0503020204020204" pitchFamily="34" charset="-122"/>
                          <a:ea typeface="Microsoft YaHei" panose="020B0503020204020204" pitchFamily="34" charset="-122"/>
                        </a:rPr>
                        <a:t>       </a:t>
                      </a:r>
                      <a:r>
                        <a:rPr lang="zh-CN" sz="2800" b="0" i="0" kern="100" dirty="0">
                          <a:solidFill>
                            <a:srgbClr val="333333"/>
                          </a:solidFill>
                          <a:effectLst/>
                          <a:latin typeface="Microsoft YaHei" panose="020B0503020204020204" pitchFamily="34" charset="-122"/>
                          <a:ea typeface="Microsoft YaHei" panose="020B0503020204020204" pitchFamily="34" charset="-122"/>
                        </a:rPr>
                        <a:t>年的漫长时间里形成的</a:t>
                      </a:r>
                      <a:endParaRPr lang="zh-CN" sz="2800" b="0" i="0" kern="100" dirty="0">
                        <a:effectLst/>
                        <a:latin typeface="Microsoft YaHei" panose="020B0503020204020204" pitchFamily="34" charset="-122"/>
                        <a:ea typeface="Microsoft YaHei"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石油和天然气在不到</a:t>
                      </a:r>
                      <a:r>
                        <a:rPr lang="zh-CN" altLang="en-US" sz="2800" b="0" i="0" u="sng" kern="1200" dirty="0">
                          <a:solidFill>
                            <a:schemeClr val="dk1"/>
                          </a:solidFill>
                          <a:effectLst/>
                          <a:latin typeface="Microsoft YaHei" panose="020B0503020204020204" pitchFamily="34" charset="-122"/>
                          <a:ea typeface="Microsoft YaHei" panose="020B0503020204020204" pitchFamily="34" charset="-122"/>
                        </a:rPr>
                        <a:t>     </a:t>
                      </a: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年的时间里就形成了。</a:t>
                      </a:r>
                      <a:endParaRPr lang="zh-CN" sz="5400" b="0" i="0" kern="100" dirty="0">
                        <a:effectLst/>
                        <a:latin typeface="Microsoft YaHei" panose="020B0503020204020204" pitchFamily="34" charset="-122"/>
                        <a:ea typeface="Microsoft YaHei"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tabLst>
                          <a:tab pos="457200" algn="l"/>
                        </a:tabLst>
                      </a:pP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“石油在几年内形成”</a:t>
                      </a:r>
                      <a:endParaRPr lang="en-US" altLang="zh-CN" sz="2800" b="0" i="0" u="sng" kern="1200" dirty="0">
                        <a:solidFill>
                          <a:schemeClr val="dk1"/>
                        </a:solidFill>
                        <a:effectLst/>
                        <a:latin typeface="Microsoft YaHei" panose="020B0503020204020204" pitchFamily="34" charset="-122"/>
                        <a:ea typeface="Microsoft YaHei" panose="020B0503020204020204" pitchFamily="34" charset="-122"/>
                      </a:endParaRPr>
                    </a:p>
                    <a:p>
                      <a:pPr algn="ctr">
                        <a:tabLst>
                          <a:tab pos="457200" algn="l"/>
                        </a:tabLst>
                      </a:pPr>
                      <a:r>
                        <a:rPr lang="zh-CN" altLang="en-US" sz="2800" b="0" i="0" u="sng" kern="1200" dirty="0">
                          <a:solidFill>
                            <a:schemeClr val="dk1"/>
                          </a:solidFill>
                          <a:effectLst/>
                          <a:latin typeface="Microsoft YaHei" panose="020B0503020204020204" pitchFamily="34" charset="-122"/>
                          <a:ea typeface="Microsoft YaHei" panose="020B0503020204020204" pitchFamily="34" charset="-122"/>
                        </a:rPr>
                        <a:t>       </a:t>
                      </a:r>
                      <a:r>
                        <a:rPr lang="zh-CN" altLang="en-US" sz="2800" b="0" i="0" kern="1200" dirty="0">
                          <a:solidFill>
                            <a:schemeClr val="dk1"/>
                          </a:solidFill>
                          <a:effectLst/>
                          <a:latin typeface="Microsoft YaHei" panose="020B0503020204020204" pitchFamily="34" charset="-122"/>
                          <a:ea typeface="Microsoft YaHei" panose="020B0503020204020204" pitchFamily="34" charset="-122"/>
                        </a:rPr>
                        <a:t>圣经</a:t>
                      </a:r>
                      <a:r>
                        <a:rPr lang="en-US" altLang="zh-CN" sz="2800" b="0" i="0" kern="1200" dirty="0">
                          <a:solidFill>
                            <a:schemeClr val="dk1"/>
                          </a:solidFill>
                          <a:effectLst/>
                          <a:latin typeface="Microsoft YaHei" panose="020B0503020204020204" pitchFamily="34" charset="-122"/>
                          <a:ea typeface="Microsoft YaHei" panose="020B0503020204020204" pitchFamily="34" charset="-122"/>
                        </a:rPr>
                        <a:t>6000-10000</a:t>
                      </a: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年的时间框架，</a:t>
                      </a:r>
                      <a:r>
                        <a:rPr lang="en-US" altLang="zh-CN" sz="2800" b="0" i="0" kern="1200" dirty="0">
                          <a:solidFill>
                            <a:schemeClr val="dk1"/>
                          </a:solidFill>
                          <a:effectLst/>
                          <a:latin typeface="Microsoft YaHei" panose="020B0503020204020204" pitchFamily="34" charset="-122"/>
                          <a:ea typeface="Microsoft YaHei" panose="020B0503020204020204" pitchFamily="34" charset="-122"/>
                        </a:rPr>
                        <a:t> </a:t>
                      </a: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吻合</a:t>
                      </a:r>
                      <a:r>
                        <a:rPr lang="zh-CN" altLang="en-US" sz="2800" b="0" i="0" u="sng" kern="1200" dirty="0">
                          <a:solidFill>
                            <a:schemeClr val="dk1"/>
                          </a:solidFill>
                          <a:effectLst/>
                          <a:latin typeface="Microsoft YaHei" panose="020B0503020204020204" pitchFamily="34" charset="-122"/>
                          <a:ea typeface="Microsoft YaHei" panose="020B0503020204020204" pitchFamily="34" charset="-122"/>
                        </a:rPr>
                        <a:t>         </a:t>
                      </a:r>
                      <a:r>
                        <a:rPr lang="zh-CN" altLang="zh-CN" sz="2800" b="0" i="0" kern="1200" dirty="0">
                          <a:solidFill>
                            <a:schemeClr val="dk1"/>
                          </a:solidFill>
                          <a:effectLst/>
                          <a:latin typeface="Microsoft YaHei" panose="020B0503020204020204" pitchFamily="34" charset="-122"/>
                          <a:ea typeface="Microsoft YaHei" panose="020B0503020204020204" pitchFamily="34" charset="-122"/>
                        </a:rPr>
                        <a:t>地球模式！</a:t>
                      </a:r>
                      <a:endParaRPr lang="zh-CN" sz="5400" b="0" i="0" kern="100" dirty="0">
                        <a:effectLst/>
                        <a:latin typeface="Microsoft YaHei" panose="020B0503020204020204" pitchFamily="34" charset="-122"/>
                        <a:ea typeface="Microsoft YaHei" panose="020B0503020204020204" pitchFamily="34"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2086386"/>
                  </a:ext>
                </a:extLst>
              </a:tr>
            </a:tbl>
          </a:graphicData>
        </a:graphic>
      </p:graphicFrame>
      <p:sp>
        <p:nvSpPr>
          <p:cNvPr id="5" name="Rectangle 2">
            <a:extLst>
              <a:ext uri="{FF2B5EF4-FFF2-40B4-BE49-F238E27FC236}">
                <a16:creationId xmlns:a16="http://schemas.microsoft.com/office/drawing/2014/main" id="{0B41BABE-28AC-A24A-A3DC-4DFCB12546CD}"/>
              </a:ext>
            </a:extLst>
          </p:cNvPr>
          <p:cNvSpPr/>
          <p:nvPr/>
        </p:nvSpPr>
        <p:spPr>
          <a:xfrm>
            <a:off x="7617637" y="5506080"/>
            <a:ext cx="1288373" cy="938719"/>
          </a:xfrm>
          <a:prstGeom prst="rect">
            <a:avLst/>
          </a:prstGeom>
          <a:noFill/>
        </p:spPr>
        <p:txBody>
          <a:bodyPr wrap="square" anchor="t">
            <a:spAutoFit/>
          </a:bodyPr>
          <a:lstStyle/>
          <a:p>
            <a:pPr>
              <a:lnSpc>
                <a:spcPts val="32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年轻</a:t>
            </a:r>
            <a:endParaRPr lang="en-US" altLang="zh-CN" sz="2800" b="1" kern="0" dirty="0">
              <a:latin typeface="Microsoft YaHei" panose="020B0503020204020204" pitchFamily="34" charset="-122"/>
              <a:ea typeface="Microsoft YaHei" panose="020B0503020204020204" pitchFamily="34" charset="-122"/>
              <a:cs typeface="Times New Roman" panose="02020603050405020304" pitchFamily="18" charset="0"/>
            </a:endParaRPr>
          </a:p>
          <a:p>
            <a:pPr>
              <a:lnSpc>
                <a:spcPts val="3260"/>
              </a:lnSpc>
            </a:pPr>
            <a:r>
              <a:rPr lang="zh-CN" altLang="en-US" sz="2800" b="1" kern="0" dirty="0">
                <a:latin typeface="Microsoft YaHei" panose="020B0503020204020204" pitchFamily="34" charset="-122"/>
                <a:ea typeface="Microsoft YaHei" panose="020B0503020204020204" pitchFamily="34" charset="-122"/>
                <a:cs typeface="Times New Roman" panose="02020603050405020304" pitchFamily="18" charset="0"/>
              </a:rPr>
              <a:t>地球</a:t>
            </a:r>
          </a:p>
        </p:txBody>
      </p:sp>
      <p:pic>
        <p:nvPicPr>
          <p:cNvPr id="6" name="图片 5">
            <a:extLst>
              <a:ext uri="{FF2B5EF4-FFF2-40B4-BE49-F238E27FC236}">
                <a16:creationId xmlns:a16="http://schemas.microsoft.com/office/drawing/2014/main" id="{9A7CDB74-409B-6E46-AD94-EDC71D48CCEC}"/>
              </a:ext>
            </a:extLst>
          </p:cNvPr>
          <p:cNvPicPr>
            <a:picLocks noChangeAspect="1"/>
          </p:cNvPicPr>
          <p:nvPr/>
        </p:nvPicPr>
        <p:blipFill>
          <a:blip r:embed="rId2"/>
          <a:stretch>
            <a:fillRect/>
          </a:stretch>
        </p:blipFill>
        <p:spPr>
          <a:xfrm>
            <a:off x="5552030" y="4936677"/>
            <a:ext cx="2092583" cy="1921323"/>
          </a:xfrm>
          <a:prstGeom prst="rect">
            <a:avLst/>
          </a:prstGeom>
        </p:spPr>
      </p:pic>
      <p:pic>
        <p:nvPicPr>
          <p:cNvPr id="7" name="图片 6">
            <a:extLst>
              <a:ext uri="{FF2B5EF4-FFF2-40B4-BE49-F238E27FC236}">
                <a16:creationId xmlns:a16="http://schemas.microsoft.com/office/drawing/2014/main" id="{1A9D39C9-1A8F-204E-AA66-DCF6D4CE9E08}"/>
              </a:ext>
            </a:extLst>
          </p:cNvPr>
          <p:cNvPicPr>
            <a:picLocks noChangeAspect="1"/>
          </p:cNvPicPr>
          <p:nvPr/>
        </p:nvPicPr>
        <p:blipFill>
          <a:blip r:embed="rId3"/>
          <a:stretch>
            <a:fillRect/>
          </a:stretch>
        </p:blipFill>
        <p:spPr>
          <a:xfrm>
            <a:off x="735722" y="4831169"/>
            <a:ext cx="2856249" cy="189036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文本框 3">
            <a:extLst>
              <a:ext uri="{FF2B5EF4-FFF2-40B4-BE49-F238E27FC236}">
                <a16:creationId xmlns:a16="http://schemas.microsoft.com/office/drawing/2014/main" id="{CEAC5041-E5D7-8345-A989-AD2F1700E3C2}"/>
              </a:ext>
            </a:extLst>
          </p:cNvPr>
          <p:cNvSpPr txBox="1"/>
          <p:nvPr/>
        </p:nvSpPr>
        <p:spPr>
          <a:xfrm>
            <a:off x="1228156" y="2905780"/>
            <a:ext cx="902811"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百万</a:t>
            </a:r>
          </a:p>
        </p:txBody>
      </p:sp>
      <p:pic>
        <p:nvPicPr>
          <p:cNvPr id="8" name="图片 7">
            <a:extLst>
              <a:ext uri="{FF2B5EF4-FFF2-40B4-BE49-F238E27FC236}">
                <a16:creationId xmlns:a16="http://schemas.microsoft.com/office/drawing/2014/main" id="{466D57F4-7607-D84B-B36F-BFF9E01A94C5}"/>
              </a:ext>
            </a:extLst>
          </p:cNvPr>
          <p:cNvPicPr>
            <a:picLocks noChangeAspect="1"/>
          </p:cNvPicPr>
          <p:nvPr/>
        </p:nvPicPr>
        <p:blipFill>
          <a:blip r:embed="rId4"/>
          <a:stretch>
            <a:fillRect/>
          </a:stretch>
        </p:blipFill>
        <p:spPr>
          <a:xfrm>
            <a:off x="7945072" y="5776353"/>
            <a:ext cx="989046" cy="1031585"/>
          </a:xfrm>
          <a:prstGeom prst="rect">
            <a:avLst/>
          </a:prstGeom>
        </p:spPr>
      </p:pic>
      <p:pic>
        <p:nvPicPr>
          <p:cNvPr id="9" name="图片 8">
            <a:extLst>
              <a:ext uri="{FF2B5EF4-FFF2-40B4-BE49-F238E27FC236}">
                <a16:creationId xmlns:a16="http://schemas.microsoft.com/office/drawing/2014/main" id="{E9AD409A-D77B-AC4A-ADE2-93A57DA6C127}"/>
              </a:ext>
            </a:extLst>
          </p:cNvPr>
          <p:cNvPicPr>
            <a:picLocks noChangeAspect="1"/>
          </p:cNvPicPr>
          <p:nvPr/>
        </p:nvPicPr>
        <p:blipFill>
          <a:blip r:embed="rId5"/>
          <a:stretch>
            <a:fillRect/>
          </a:stretch>
        </p:blipFill>
        <p:spPr>
          <a:xfrm>
            <a:off x="1499387" y="5001187"/>
            <a:ext cx="1263161" cy="1443612"/>
          </a:xfrm>
          <a:prstGeom prst="rect">
            <a:avLst/>
          </a:prstGeom>
        </p:spPr>
      </p:pic>
      <p:sp>
        <p:nvSpPr>
          <p:cNvPr id="11" name="文本框 10">
            <a:extLst>
              <a:ext uri="{FF2B5EF4-FFF2-40B4-BE49-F238E27FC236}">
                <a16:creationId xmlns:a16="http://schemas.microsoft.com/office/drawing/2014/main" id="{F04EF1B5-7BB3-5842-932A-93CF42073505}"/>
              </a:ext>
            </a:extLst>
          </p:cNvPr>
          <p:cNvSpPr txBox="1"/>
          <p:nvPr/>
        </p:nvSpPr>
        <p:spPr>
          <a:xfrm>
            <a:off x="4159785" y="2945381"/>
            <a:ext cx="543739"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六</a:t>
            </a:r>
          </a:p>
        </p:txBody>
      </p:sp>
      <p:sp>
        <p:nvSpPr>
          <p:cNvPr id="12" name="文本框 11">
            <a:extLst>
              <a:ext uri="{FF2B5EF4-FFF2-40B4-BE49-F238E27FC236}">
                <a16:creationId xmlns:a16="http://schemas.microsoft.com/office/drawing/2014/main" id="{A2BF447B-52F1-8744-9D87-9F9E8270A769}"/>
              </a:ext>
            </a:extLst>
          </p:cNvPr>
          <p:cNvSpPr txBox="1"/>
          <p:nvPr/>
        </p:nvSpPr>
        <p:spPr>
          <a:xfrm>
            <a:off x="5904056" y="2945381"/>
            <a:ext cx="1018111" cy="523220"/>
          </a:xfrm>
          <a:prstGeom prst="rect">
            <a:avLst/>
          </a:prstGeom>
          <a:noFill/>
        </p:spPr>
        <p:txBody>
          <a:bodyPr wrap="square" rtlCol="0">
            <a:spAutoFit/>
          </a:bodyPr>
          <a:lstStyle/>
          <a:p>
            <a:r>
              <a:rPr kumimoji="1" lang="zh-CN" altLang="en-US" sz="2800" b="1" dirty="0">
                <a:latin typeface="Microsoft YaHei" panose="020B0503020204020204" pitchFamily="34" charset="-122"/>
                <a:ea typeface="Microsoft YaHei" panose="020B0503020204020204" pitchFamily="34" charset="-122"/>
              </a:rPr>
              <a:t>符合</a:t>
            </a:r>
          </a:p>
        </p:txBody>
      </p:sp>
      <p:sp>
        <p:nvSpPr>
          <p:cNvPr id="13" name="文本框 12">
            <a:extLst>
              <a:ext uri="{FF2B5EF4-FFF2-40B4-BE49-F238E27FC236}">
                <a16:creationId xmlns:a16="http://schemas.microsoft.com/office/drawing/2014/main" id="{1C27B26C-09FD-BA47-B8F0-CEF3027CB8AC}"/>
              </a:ext>
            </a:extLst>
          </p:cNvPr>
          <p:cNvSpPr txBox="1"/>
          <p:nvPr/>
        </p:nvSpPr>
        <p:spPr>
          <a:xfrm>
            <a:off x="6352114" y="3776352"/>
            <a:ext cx="902811" cy="523220"/>
          </a:xfrm>
          <a:prstGeom prst="rect">
            <a:avLst/>
          </a:prstGeom>
          <a:noFill/>
        </p:spPr>
        <p:txBody>
          <a:bodyPr wrap="none" rtlCol="0">
            <a:spAutoFit/>
          </a:bodyPr>
          <a:lstStyle/>
          <a:p>
            <a:r>
              <a:rPr kumimoji="1" lang="zh-CN" altLang="en-US" sz="2800" b="1" dirty="0">
                <a:latin typeface="Microsoft YaHei" panose="020B0503020204020204" pitchFamily="34" charset="-122"/>
                <a:ea typeface="Microsoft YaHei" panose="020B0503020204020204" pitchFamily="34" charset="-122"/>
              </a:rPr>
              <a:t>年轻</a:t>
            </a:r>
          </a:p>
        </p:txBody>
      </p:sp>
    </p:spTree>
    <p:extLst>
      <p:ext uri="{BB962C8B-B14F-4D97-AF65-F5344CB8AC3E}">
        <p14:creationId xmlns:p14="http://schemas.microsoft.com/office/powerpoint/2010/main" val="416444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25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250"/>
                            </p:stCondLst>
                            <p:childTnLst>
                              <p:par>
                                <p:cTn id="23" presetID="1" presetClass="entr" presetSubtype="0" fill="hold" nodeType="afterEffect">
                                  <p:stCondLst>
                                    <p:cond delay="25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直线连接符 12">
            <a:extLst>
              <a:ext uri="{FF2B5EF4-FFF2-40B4-BE49-F238E27FC236}">
                <a16:creationId xmlns:a16="http://schemas.microsoft.com/office/drawing/2014/main" id="{A8158756-6115-CF4C-942B-46CB04891526}"/>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4" name="直线连接符 13">
            <a:extLst>
              <a:ext uri="{FF2B5EF4-FFF2-40B4-BE49-F238E27FC236}">
                <a16:creationId xmlns:a16="http://schemas.microsoft.com/office/drawing/2014/main" id="{CE8646D3-CF71-AE49-AE98-E887F9B12066}"/>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14">
            <a:extLst>
              <a:ext uri="{FF2B5EF4-FFF2-40B4-BE49-F238E27FC236}">
                <a16:creationId xmlns:a16="http://schemas.microsoft.com/office/drawing/2014/main" id="{4D79897C-6C15-7344-AC8C-1B9664BFAC1F}"/>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6" name="直线连接符 15">
            <a:extLst>
              <a:ext uri="{FF2B5EF4-FFF2-40B4-BE49-F238E27FC236}">
                <a16:creationId xmlns:a16="http://schemas.microsoft.com/office/drawing/2014/main" id="{2B342DF0-719E-0840-9FA1-FE69E38565E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7" name="图片 16" descr="图片 24">
            <a:extLst>
              <a:ext uri="{FF2B5EF4-FFF2-40B4-BE49-F238E27FC236}">
                <a16:creationId xmlns:a16="http://schemas.microsoft.com/office/drawing/2014/main" id="{15A7CB80-2785-1C4F-89CE-C2A19BC7345C}"/>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8" name="图片 17" descr="图片 25">
            <a:extLst>
              <a:ext uri="{FF2B5EF4-FFF2-40B4-BE49-F238E27FC236}">
                <a16:creationId xmlns:a16="http://schemas.microsoft.com/office/drawing/2014/main" id="{4C27FEC7-6E42-7A4C-81A7-DA2F0E697F1F}"/>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2" name="标题 1">
            <a:extLst>
              <a:ext uri="{FF2B5EF4-FFF2-40B4-BE49-F238E27FC236}">
                <a16:creationId xmlns:a16="http://schemas.microsoft.com/office/drawing/2014/main" id="{0ABB9EFB-BB3B-478B-9985-122E88F3D331}"/>
              </a:ext>
            </a:extLst>
          </p:cNvPr>
          <p:cNvSpPr>
            <a:spLocks noGrp="1"/>
          </p:cNvSpPr>
          <p:nvPr>
            <p:ph type="title"/>
          </p:nvPr>
        </p:nvSpPr>
        <p:spPr/>
        <p:txBody>
          <a:bodyPr/>
          <a:lstStyle/>
          <a:p>
            <a:r>
              <a:rPr lang="zh-CN" altLang="en-US" dirty="0"/>
              <a:t>书籍推荐：</a:t>
            </a:r>
            <a:r>
              <a:rPr lang="en-US" altLang="zh-CN" dirty="0"/>
              <a:t>《</a:t>
            </a:r>
            <a:r>
              <a:rPr lang="zh-CN" altLang="en-US" dirty="0"/>
              <a:t>求真求证</a:t>
            </a:r>
            <a:r>
              <a:rPr lang="en-US" altLang="zh-CN" dirty="0"/>
              <a:t>》</a:t>
            </a:r>
            <a:r>
              <a:rPr lang="zh-CN" altLang="en-US" dirty="0"/>
              <a:t>第</a:t>
            </a:r>
            <a:r>
              <a:rPr lang="en-US" altLang="zh-CN" dirty="0"/>
              <a:t>15</a:t>
            </a:r>
            <a:r>
              <a:rPr lang="zh-CN" altLang="en-US" dirty="0"/>
              <a:t>章</a:t>
            </a:r>
          </a:p>
        </p:txBody>
      </p:sp>
      <p:sp>
        <p:nvSpPr>
          <p:cNvPr id="10" name="矩形 9">
            <a:extLst>
              <a:ext uri="{FF2B5EF4-FFF2-40B4-BE49-F238E27FC236}">
                <a16:creationId xmlns:a16="http://schemas.microsoft.com/office/drawing/2014/main" id="{CE301F1B-D91D-477F-9405-89C4470AB758}"/>
              </a:ext>
            </a:extLst>
          </p:cNvPr>
          <p:cNvSpPr/>
          <p:nvPr/>
        </p:nvSpPr>
        <p:spPr>
          <a:xfrm>
            <a:off x="5874627" y="4825994"/>
            <a:ext cx="2091413" cy="646331"/>
          </a:xfrm>
          <a:prstGeom prst="rect">
            <a:avLst/>
          </a:prstGeom>
          <a:solidFill>
            <a:schemeClr val="accent6">
              <a:lumMod val="50000"/>
            </a:schemeClr>
          </a:solidFill>
        </p:spPr>
        <p:txBody>
          <a:bodyPr wrap="square">
            <a:spAutoFit/>
          </a:bodyPr>
          <a:lstStyle/>
          <a:p>
            <a:pPr algn="ctr"/>
            <a:r>
              <a:rPr lang="zh-CN" altLang="en-US" dirty="0">
                <a:solidFill>
                  <a:schemeClr val="bg1"/>
                </a:solidFill>
                <a:latin typeface="Microsoft YaHei" panose="020B0503020204020204" pitchFamily="34" charset="-122"/>
                <a:ea typeface="Microsoft YaHei" panose="020B0503020204020204" pitchFamily="34" charset="-122"/>
              </a:rPr>
              <a:t>可以免费下载</a:t>
            </a:r>
            <a:endParaRPr lang="en-US" altLang="zh-CN" dirty="0">
              <a:solidFill>
                <a:schemeClr val="bg1"/>
              </a:solidFill>
              <a:latin typeface="Microsoft YaHei" panose="020B0503020204020204" pitchFamily="34" charset="-122"/>
              <a:ea typeface="Microsoft YaHei" panose="020B0503020204020204" pitchFamily="34" charset="-122"/>
            </a:endParaRPr>
          </a:p>
          <a:p>
            <a:pPr algn="ctr"/>
            <a:r>
              <a:rPr lang="zh-CN" altLang="en-US" dirty="0">
                <a:solidFill>
                  <a:schemeClr val="bg1"/>
                </a:solidFill>
                <a:latin typeface="Microsoft YaHei" panose="020B0503020204020204" pitchFamily="34" charset="-122"/>
                <a:ea typeface="Microsoft YaHei" panose="020B0503020204020204" pitchFamily="34" charset="-122"/>
              </a:rPr>
              <a:t>或在线阅读电子版</a:t>
            </a:r>
            <a:endParaRPr lang="zh-CN" altLang="en-US" dirty="0">
              <a:solidFill>
                <a:schemeClr val="bg1"/>
              </a:solidFill>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11" name="图片 10" descr="图片包含 室内, 纸, 黑色, 白色&#10;&#10;描述已自动生成">
            <a:extLst>
              <a:ext uri="{FF2B5EF4-FFF2-40B4-BE49-F238E27FC236}">
                <a16:creationId xmlns:a16="http://schemas.microsoft.com/office/drawing/2014/main" id="{5C0271D3-7199-4FCC-B13E-8550085322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7924" y="2760026"/>
            <a:ext cx="2031242" cy="2031242"/>
          </a:xfrm>
          <a:prstGeom prst="rect">
            <a:avLst/>
          </a:prstGeom>
          <a:solidFill>
            <a:srgbClr val="FFFFFF">
              <a:shade val="85000"/>
            </a:srgbClr>
          </a:solidFill>
          <a:ln w="28575" cap="sq">
            <a:solidFill>
              <a:schemeClr val="accent6">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62">
            <a:extLst>
              <a:ext uri="{FF2B5EF4-FFF2-40B4-BE49-F238E27FC236}">
                <a16:creationId xmlns:a16="http://schemas.microsoft.com/office/drawing/2014/main" id="{06FDE709-368A-4A90-A54F-83911D2EB2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2974" y="1765065"/>
            <a:ext cx="3159562" cy="4442344"/>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51729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副标题 1">
            <a:extLst>
              <a:ext uri="{FF2B5EF4-FFF2-40B4-BE49-F238E27FC236}">
                <a16:creationId xmlns:a16="http://schemas.microsoft.com/office/drawing/2014/main" id="{E2D0C820-9664-4712-81AC-2ADFFF29A7F3}"/>
              </a:ext>
            </a:extLst>
          </p:cNvPr>
          <p:cNvSpPr txBox="1">
            <a:spLocks/>
          </p:cNvSpPr>
          <p:nvPr/>
        </p:nvSpPr>
        <p:spPr>
          <a:xfrm>
            <a:off x="681350" y="2683643"/>
            <a:ext cx="4811483" cy="3521990"/>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已经考察的证据：</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defTabSz="914400"/>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1. </a:t>
            </a:r>
            <a:r>
              <a:rPr lang="zh-CN" altLang="zh-CN" sz="3200" dirty="0">
                <a:latin typeface="Microsoft YaHei" panose="020B0503020204020204" pitchFamily="34" charset="-122"/>
                <a:ea typeface="Microsoft YaHei" panose="020B0503020204020204" pitchFamily="34" charset="-122"/>
              </a:rPr>
              <a:t>恐龙骨头中的软组织</a:t>
            </a:r>
            <a:endPar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endParaRPr>
          </a:p>
          <a:p>
            <a:r>
              <a:rPr lang="en-US" altLang="zh-CN" sz="3200" dirty="0">
                <a:latin typeface="Microsoft YaHei" panose="020B0503020204020204" pitchFamily="34" charset="-122"/>
                <a:ea typeface="Microsoft YaHei" panose="020B0503020204020204" pitchFamily="34" charset="-122"/>
              </a:rPr>
              <a:t>2. </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海洋中的盐</a:t>
            </a:r>
            <a:endParaRPr lang="zh-CN" altLang="zh-CN" sz="3200" dirty="0">
              <a:latin typeface="Microsoft YaHei" panose="020B0503020204020204" pitchFamily="34" charset="-122"/>
              <a:ea typeface="Microsoft YaHei" panose="020B0503020204020204" pitchFamily="34" charset="-122"/>
            </a:endParaRPr>
          </a:p>
          <a:p>
            <a:r>
              <a:rPr lang="en-US" altLang="zh-CN" sz="3200" dirty="0">
                <a:latin typeface="Microsoft YaHei" panose="020B0503020204020204" pitchFamily="34" charset="-122"/>
                <a:ea typeface="Microsoft YaHei" panose="020B0503020204020204" pitchFamily="34" charset="-122"/>
              </a:rPr>
              <a:t>3. </a:t>
            </a:r>
            <a:r>
              <a:rPr lang="zh-CN" altLang="en-US" sz="3200" dirty="0">
                <a:latin typeface="Microsoft YaHei" panose="020B0503020204020204" pitchFamily="34" charset="-122"/>
                <a:ea typeface="Microsoft YaHei" panose="020B0503020204020204" pitchFamily="34" charset="-122"/>
              </a:rPr>
              <a:t>地月距离</a:t>
            </a:r>
            <a:endParaRPr lang="zh-CN" altLang="zh-CN" sz="3200" dirty="0">
              <a:latin typeface="Microsoft YaHei" panose="020B0503020204020204" pitchFamily="34" charset="-122"/>
              <a:ea typeface="Microsoft YaHei" panose="020B0503020204020204" pitchFamily="34" charset="-122"/>
            </a:endParaRPr>
          </a:p>
          <a:p>
            <a:r>
              <a:rPr lang="en-US" altLang="zh-CN" sz="3200" dirty="0">
                <a:latin typeface="Microsoft YaHei" panose="020B0503020204020204" pitchFamily="34" charset="-122"/>
                <a:ea typeface="Microsoft YaHei" panose="020B0503020204020204" pitchFamily="34" charset="-122"/>
              </a:rPr>
              <a:t>4.  </a:t>
            </a:r>
            <a:r>
              <a:rPr lang="zh-CN" altLang="zh-CN" sz="3200" dirty="0">
                <a:latin typeface="Microsoft YaHei" panose="020B0503020204020204" pitchFamily="34" charset="-122"/>
                <a:ea typeface="Microsoft YaHei" panose="020B0503020204020204" pitchFamily="34" charset="-122"/>
              </a:rPr>
              <a:t>煤</a:t>
            </a:r>
          </a:p>
          <a:p>
            <a:r>
              <a:rPr lang="en-US" altLang="zh-CN" sz="3200" dirty="0">
                <a:latin typeface="Microsoft YaHei" panose="020B0503020204020204" pitchFamily="34" charset="-122"/>
                <a:ea typeface="Microsoft YaHei" panose="020B0503020204020204" pitchFamily="34" charset="-122"/>
              </a:rPr>
              <a:t>5. </a:t>
            </a:r>
            <a:r>
              <a:rPr lang="zh-CN" altLang="zh-CN" sz="3200" dirty="0">
                <a:latin typeface="Microsoft YaHei" panose="020B0503020204020204" pitchFamily="34" charset="-122"/>
                <a:ea typeface="Microsoft YaHei" panose="020B0503020204020204" pitchFamily="34" charset="-122"/>
              </a:rPr>
              <a:t>石油</a:t>
            </a:r>
          </a:p>
        </p:txBody>
      </p:sp>
      <p:pic>
        <p:nvPicPr>
          <p:cNvPr id="19" name="图片 18">
            <a:extLst>
              <a:ext uri="{FF2B5EF4-FFF2-40B4-BE49-F238E27FC236}">
                <a16:creationId xmlns:a16="http://schemas.microsoft.com/office/drawing/2014/main" id="{1150214B-37B3-4BB9-850D-E8A2E5899F4A}"/>
              </a:ext>
            </a:extLst>
          </p:cNvPr>
          <p:cNvPicPr>
            <a:picLocks noChangeAspect="1"/>
          </p:cNvPicPr>
          <p:nvPr/>
        </p:nvPicPr>
        <p:blipFill>
          <a:blip r:embed="rId3"/>
          <a:stretch>
            <a:fillRect/>
          </a:stretch>
        </p:blipFill>
        <p:spPr>
          <a:xfrm>
            <a:off x="5352954" y="2997340"/>
            <a:ext cx="3300908" cy="3030756"/>
          </a:xfrm>
          <a:prstGeom prst="rect">
            <a:avLst/>
          </a:prstGeom>
        </p:spPr>
      </p:pic>
      <p:grpSp>
        <p:nvGrpSpPr>
          <p:cNvPr id="21" name="组合 20">
            <a:extLst>
              <a:ext uri="{FF2B5EF4-FFF2-40B4-BE49-F238E27FC236}">
                <a16:creationId xmlns:a16="http://schemas.microsoft.com/office/drawing/2014/main" id="{690C8312-F6E0-4ED8-BFEF-713CF24EA0E2}"/>
              </a:ext>
            </a:extLst>
          </p:cNvPr>
          <p:cNvGrpSpPr/>
          <p:nvPr/>
        </p:nvGrpSpPr>
        <p:grpSpPr>
          <a:xfrm>
            <a:off x="3842379" y="1083446"/>
            <a:ext cx="2863728" cy="2598974"/>
            <a:chOff x="2860578" y="443260"/>
            <a:chExt cx="3339494" cy="3030756"/>
          </a:xfrm>
        </p:grpSpPr>
        <p:pic>
          <p:nvPicPr>
            <p:cNvPr id="22" name="图片 21" descr="卡通人物&#10;&#10;描述已自动生成">
              <a:extLst>
                <a:ext uri="{FF2B5EF4-FFF2-40B4-BE49-F238E27FC236}">
                  <a16:creationId xmlns:a16="http://schemas.microsoft.com/office/drawing/2014/main" id="{7A933755-27CC-4566-AD44-137D0B6BA18B}"/>
                </a:ext>
              </a:extLst>
            </p:cNvPr>
            <p:cNvPicPr>
              <a:picLocks noChangeAspect="1"/>
            </p:cNvPicPr>
            <p:nvPr/>
          </p:nvPicPr>
          <p:blipFill>
            <a:blip r:embed="rId4"/>
            <a:stretch>
              <a:fillRect/>
            </a:stretch>
          </p:blipFill>
          <p:spPr>
            <a:xfrm>
              <a:off x="2860578" y="443260"/>
              <a:ext cx="3074053" cy="3030756"/>
            </a:xfrm>
            <a:prstGeom prst="rect">
              <a:avLst/>
            </a:prstGeom>
          </p:spPr>
        </p:pic>
        <p:sp>
          <p:nvSpPr>
            <p:cNvPr id="23" name="文本框 22">
              <a:extLst>
                <a:ext uri="{FF2B5EF4-FFF2-40B4-BE49-F238E27FC236}">
                  <a16:creationId xmlns:a16="http://schemas.microsoft.com/office/drawing/2014/main" id="{8952F54C-4D56-4FE8-90D5-7CC18D0A92C1}"/>
                </a:ext>
              </a:extLst>
            </p:cNvPr>
            <p:cNvSpPr txBox="1"/>
            <p:nvPr/>
          </p:nvSpPr>
          <p:spPr>
            <a:xfrm>
              <a:off x="2918993" y="1592686"/>
              <a:ext cx="3281079" cy="523221"/>
            </a:xfrm>
            <a:prstGeom prst="rect">
              <a:avLst/>
            </a:prstGeom>
            <a:noFill/>
          </p:spPr>
          <p:txBody>
            <a:bodyPr wrap="square" rtlCol="0">
              <a:spAutoFit/>
            </a:bodyPr>
            <a:lstStyle/>
            <a:p>
              <a:pPr algn="ctr"/>
              <a:r>
                <a:rPr kumimoji="1" lang="zh-CN" altLang="en-US" sz="2800" b="1" dirty="0">
                  <a:solidFill>
                    <a:srgbClr val="002060"/>
                  </a:solidFill>
                  <a:latin typeface="Microsoft YaHei" panose="020B0503020204020204" pitchFamily="34" charset="-122"/>
                  <a:ea typeface="Microsoft YaHei" panose="020B0503020204020204" pitchFamily="34" charset="-122"/>
                </a:rPr>
                <a:t>我很年轻的！</a:t>
              </a:r>
            </a:p>
          </p:txBody>
        </p:sp>
      </p:grpSp>
      <p:sp>
        <p:nvSpPr>
          <p:cNvPr id="2" name="标题 1">
            <a:extLst>
              <a:ext uri="{FF2B5EF4-FFF2-40B4-BE49-F238E27FC236}">
                <a16:creationId xmlns:a16="http://schemas.microsoft.com/office/drawing/2014/main" id="{0D187555-BB63-1946-9EE8-7FBB8C56167C}"/>
              </a:ext>
            </a:extLst>
          </p:cNvPr>
          <p:cNvSpPr>
            <a:spLocks noGrp="1"/>
          </p:cNvSpPr>
          <p:nvPr>
            <p:ph type="title"/>
          </p:nvPr>
        </p:nvSpPr>
        <p:spPr/>
        <p:txBody>
          <a:bodyPr/>
          <a:lstStyle/>
          <a:p>
            <a:r>
              <a:rPr lang="zh-CN" altLang="en-US" dirty="0"/>
              <a:t>科学支持“年轻地球模式”</a:t>
            </a:r>
          </a:p>
        </p:txBody>
      </p:sp>
      <p:sp>
        <p:nvSpPr>
          <p:cNvPr id="24" name="直线连接符 23">
            <a:extLst>
              <a:ext uri="{FF2B5EF4-FFF2-40B4-BE49-F238E27FC236}">
                <a16:creationId xmlns:a16="http://schemas.microsoft.com/office/drawing/2014/main" id="{E3986DCD-8977-634C-BB1B-0E6DF44156C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5" name="直线连接符 24">
            <a:extLst>
              <a:ext uri="{FF2B5EF4-FFF2-40B4-BE49-F238E27FC236}">
                <a16:creationId xmlns:a16="http://schemas.microsoft.com/office/drawing/2014/main" id="{243D39F0-B3C4-E149-820F-DF732C907E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6" name="直线连接符 25">
            <a:extLst>
              <a:ext uri="{FF2B5EF4-FFF2-40B4-BE49-F238E27FC236}">
                <a16:creationId xmlns:a16="http://schemas.microsoft.com/office/drawing/2014/main" id="{0EED807F-B12D-5D4B-8BAB-39DAE006A51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7" name="直线连接符 26">
            <a:extLst>
              <a:ext uri="{FF2B5EF4-FFF2-40B4-BE49-F238E27FC236}">
                <a16:creationId xmlns:a16="http://schemas.microsoft.com/office/drawing/2014/main" id="{034FE4B6-B8C0-5C47-A164-08FD7FDCF4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8" name="图片 27" descr="图片 24">
            <a:extLst>
              <a:ext uri="{FF2B5EF4-FFF2-40B4-BE49-F238E27FC236}">
                <a16:creationId xmlns:a16="http://schemas.microsoft.com/office/drawing/2014/main" id="{06555134-2C1B-894F-91D4-399E312A834D}"/>
              </a:ext>
            </a:extLst>
          </p:cNvPr>
          <p:cNvPicPr>
            <a:picLocks noChangeAspect="1"/>
          </p:cNvPicPr>
          <p:nvPr/>
        </p:nvPicPr>
        <p:blipFill>
          <a:blip r:embed="rId5"/>
          <a:stretch>
            <a:fillRect/>
          </a:stretch>
        </p:blipFill>
        <p:spPr>
          <a:xfrm>
            <a:off x="8053754" y="6069658"/>
            <a:ext cx="921638" cy="565092"/>
          </a:xfrm>
          <a:prstGeom prst="rect">
            <a:avLst/>
          </a:prstGeom>
          <a:ln w="12700">
            <a:miter lim="400000"/>
          </a:ln>
        </p:spPr>
      </p:pic>
      <p:pic>
        <p:nvPicPr>
          <p:cNvPr id="29" name="图片 28" descr="图片 25">
            <a:extLst>
              <a:ext uri="{FF2B5EF4-FFF2-40B4-BE49-F238E27FC236}">
                <a16:creationId xmlns:a16="http://schemas.microsoft.com/office/drawing/2014/main" id="{69F4A6AE-5B74-2746-AAD7-07F12D95569B}"/>
              </a:ext>
            </a:extLst>
          </p:cNvPr>
          <p:cNvPicPr>
            <a:picLocks noChangeAspect="1"/>
          </p:cNvPicPr>
          <p:nvPr/>
        </p:nvPicPr>
        <p:blipFill>
          <a:blip r:embed="rId5"/>
          <a:stretch>
            <a:fillRect/>
          </a:stretch>
        </p:blipFill>
        <p:spPr>
          <a:xfrm rot="10800000">
            <a:off x="222738" y="1344768"/>
            <a:ext cx="921637" cy="565092"/>
          </a:xfrm>
          <a:prstGeom prst="rect">
            <a:avLst/>
          </a:prstGeom>
          <a:ln w="12700">
            <a:miter lim="400000"/>
          </a:ln>
        </p:spPr>
      </p:pic>
    </p:spTree>
    <p:extLst>
      <p:ext uri="{BB962C8B-B14F-4D97-AF65-F5344CB8AC3E}">
        <p14:creationId xmlns:p14="http://schemas.microsoft.com/office/powerpoint/2010/main" val="241820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500"/>
                            </p:stCondLst>
                            <p:childTnLst>
                              <p:par>
                                <p:cTn id="17" presetID="32" presetClass="emph" presetSubtype="0" fill="hold" nodeType="afterEffect">
                                  <p:stCondLst>
                                    <p:cond delay="0"/>
                                  </p:stCondLst>
                                  <p:childTnLst>
                                    <p:animRot by="120000">
                                      <p:cBhvr>
                                        <p:cTn id="18" dur="100" fill="hold">
                                          <p:stCondLst>
                                            <p:cond delay="0"/>
                                          </p:stCondLst>
                                        </p:cTn>
                                        <p:tgtEl>
                                          <p:spTgt spid="21"/>
                                        </p:tgtEl>
                                        <p:attrNameLst>
                                          <p:attrName>r</p:attrName>
                                        </p:attrNameLst>
                                      </p:cBhvr>
                                    </p:animRot>
                                    <p:animRot by="-240000">
                                      <p:cBhvr>
                                        <p:cTn id="19" dur="200" fill="hold">
                                          <p:stCondLst>
                                            <p:cond delay="200"/>
                                          </p:stCondLst>
                                        </p:cTn>
                                        <p:tgtEl>
                                          <p:spTgt spid="21"/>
                                        </p:tgtEl>
                                        <p:attrNameLst>
                                          <p:attrName>r</p:attrName>
                                        </p:attrNameLst>
                                      </p:cBhvr>
                                    </p:animRot>
                                    <p:animRot by="240000">
                                      <p:cBhvr>
                                        <p:cTn id="20" dur="200" fill="hold">
                                          <p:stCondLst>
                                            <p:cond delay="400"/>
                                          </p:stCondLst>
                                        </p:cTn>
                                        <p:tgtEl>
                                          <p:spTgt spid="21"/>
                                        </p:tgtEl>
                                        <p:attrNameLst>
                                          <p:attrName>r</p:attrName>
                                        </p:attrNameLst>
                                      </p:cBhvr>
                                    </p:animRot>
                                    <p:animRot by="-240000">
                                      <p:cBhvr>
                                        <p:cTn id="21" dur="200" fill="hold">
                                          <p:stCondLst>
                                            <p:cond delay="600"/>
                                          </p:stCondLst>
                                        </p:cTn>
                                        <p:tgtEl>
                                          <p:spTgt spid="21"/>
                                        </p:tgtEl>
                                        <p:attrNameLst>
                                          <p:attrName>r</p:attrName>
                                        </p:attrNameLst>
                                      </p:cBhvr>
                                    </p:animRot>
                                    <p:animRot by="120000">
                                      <p:cBhvr>
                                        <p:cTn id="22"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EB88AF98-6091-4DB3-8AEF-5D4158C8F78D}"/>
              </a:ext>
            </a:extLst>
          </p:cNvPr>
          <p:cNvSpPr/>
          <p:nvPr/>
        </p:nvSpPr>
        <p:spPr>
          <a:xfrm>
            <a:off x="451412" y="3212133"/>
            <a:ext cx="2492093" cy="2677656"/>
          </a:xfrm>
          <a:prstGeom prst="rect">
            <a:avLst/>
          </a:prstGeom>
          <a:solidFill>
            <a:schemeClr val="bg1">
              <a:alpha val="88000"/>
            </a:schemeClr>
          </a:solidFill>
          <a:ln w="28575">
            <a:solidFill>
              <a:schemeClr val="accent6">
                <a:lumMod val="50000"/>
              </a:schemeClr>
            </a:solidFill>
            <a:prstDash val="solid"/>
          </a:ln>
          <a:effectLst>
            <a:outerShdw blurRad="50800" dist="38100" dir="2700000" algn="tl" rotWithShape="0">
              <a:prstClr val="black">
                <a:alpha val="40000"/>
              </a:prstClr>
            </a:outerShdw>
          </a:effectLst>
        </p:spPr>
        <p:txBody>
          <a:bodyPr wrap="square" lIns="108000" rIns="14400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zh-CN" altLang="en-US"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圣经</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地球年纪轻轻，只有</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6000-10000</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岁。</a:t>
            </a:r>
            <a:endParaRPr kumimoji="0" lang="zh-CN" altLang="en-US" sz="2800" u="none" strike="noStrike" kern="1200" cap="none" spc="0" normalizeH="0" baseline="0" noProof="0" dirty="0">
              <a:ln>
                <a:noFill/>
              </a:ln>
              <a:solidFill>
                <a:srgbClr val="FF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5" name="矩形 4">
            <a:extLst>
              <a:ext uri="{FF2B5EF4-FFF2-40B4-BE49-F238E27FC236}">
                <a16:creationId xmlns:a16="http://schemas.microsoft.com/office/drawing/2014/main" id="{0A2E7090-2837-4D18-9F2D-8F662D717DF5}"/>
              </a:ext>
            </a:extLst>
          </p:cNvPr>
          <p:cNvSpPr/>
          <p:nvPr/>
        </p:nvSpPr>
        <p:spPr>
          <a:xfrm>
            <a:off x="6154193" y="3324134"/>
            <a:ext cx="2492093" cy="2677656"/>
          </a:xfrm>
          <a:prstGeom prst="rect">
            <a:avLst/>
          </a:prstGeom>
          <a:solidFill>
            <a:schemeClr val="bg1">
              <a:alpha val="88000"/>
            </a:schemeClr>
          </a:solidFill>
          <a:ln w="28575">
            <a:solidFill>
              <a:schemeClr val="accent6">
                <a:lumMod val="50000"/>
              </a:schemeClr>
            </a:solidFill>
            <a:prstDash val="solid"/>
          </a:ln>
          <a:effectLst>
            <a:outerShdw blurRad="50800" dist="38100" dir="2700000" algn="tl" rotWithShape="0">
              <a:prstClr val="black">
                <a:alpha val="40000"/>
              </a:prstClr>
            </a:outerShdw>
          </a:effectLst>
        </p:spPr>
        <p:txBody>
          <a:bodyPr wrap="square" lIns="108000" rIns="14400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进化论：</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地球年纪老迈，有</a:t>
            </a:r>
            <a:r>
              <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46</a:t>
            </a:r>
            <a:r>
              <a:rPr lang="zh-CN"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rPr>
              <a:t>亿岁。</a:t>
            </a:r>
            <a:endParaRPr lang="en-US" altLang="zh-CN" sz="2800" kern="0" dirty="0">
              <a:effectLst/>
              <a:latin typeface="Microsoft YaHei" panose="020B0503020204020204" pitchFamily="34" charset="-122"/>
              <a:ea typeface="Microsoft YaHei" panose="020B0503020204020204" pitchFamily="34" charset="-122"/>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280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
        <p:nvSpPr>
          <p:cNvPr id="6" name="右箭头标注 9">
            <a:extLst>
              <a:ext uri="{FF2B5EF4-FFF2-40B4-BE49-F238E27FC236}">
                <a16:creationId xmlns:a16="http://schemas.microsoft.com/office/drawing/2014/main" id="{5CA09663-511E-480C-9942-FA1C8A95A9DB}"/>
              </a:ext>
            </a:extLst>
          </p:cNvPr>
          <p:cNvSpPr/>
          <p:nvPr/>
        </p:nvSpPr>
        <p:spPr>
          <a:xfrm>
            <a:off x="451413" y="2735081"/>
            <a:ext cx="2743200" cy="954107"/>
          </a:xfrm>
          <a:prstGeom prst="rightArrowCallout">
            <a:avLst/>
          </a:prstGeom>
          <a:solidFill>
            <a:schemeClr val="accent6">
              <a:lumMod val="50000"/>
            </a:schemeClr>
          </a:solidFill>
          <a:ln w="38100">
            <a:noFill/>
          </a:ln>
        </p:spPr>
        <p:txBody>
          <a:bodyPr wrap="square" rtlCol="0" anchor="ctr">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年轻</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地球</a:t>
            </a:r>
          </a:p>
        </p:txBody>
      </p:sp>
      <p:sp>
        <p:nvSpPr>
          <p:cNvPr id="8" name="左箭头标注 12">
            <a:extLst>
              <a:ext uri="{FF2B5EF4-FFF2-40B4-BE49-F238E27FC236}">
                <a16:creationId xmlns:a16="http://schemas.microsoft.com/office/drawing/2014/main" id="{EA705C7A-3C18-4EB3-A5F2-ACC9CC72722E}"/>
              </a:ext>
            </a:extLst>
          </p:cNvPr>
          <p:cNvSpPr/>
          <p:nvPr/>
        </p:nvSpPr>
        <p:spPr>
          <a:xfrm>
            <a:off x="5914662" y="2735080"/>
            <a:ext cx="2743200" cy="954107"/>
          </a:xfrm>
          <a:prstGeom prst="leftArrowCallout">
            <a:avLst/>
          </a:prstGeom>
          <a:solidFill>
            <a:schemeClr val="accent6">
              <a:lumMod val="50000"/>
            </a:schemeClr>
          </a:solidFill>
          <a:ln w="38100">
            <a:noFill/>
          </a:ln>
        </p:spPr>
        <p:txBody>
          <a:bodyPr wrap="square" rtlCol="0" anchor="ctr">
            <a:spAutoFit/>
          </a:bodyPr>
          <a:lstStyle/>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年老</a:t>
            </a:r>
            <a:endParaRPr kumimoji="1" lang="en-US" altLang="zh-CN" sz="2800" b="1" dirty="0">
              <a:solidFill>
                <a:schemeClr val="bg1"/>
              </a:solidFill>
              <a:latin typeface="Microsoft YaHei" panose="020B0503020204020204" pitchFamily="34" charset="-122"/>
              <a:ea typeface="Microsoft YaHei" panose="020B0503020204020204" pitchFamily="34" charset="-122"/>
            </a:endParaRPr>
          </a:p>
          <a:p>
            <a:pPr algn="ctr"/>
            <a:r>
              <a:rPr kumimoji="1" lang="zh-CN" altLang="en-US" sz="2800" b="1" dirty="0">
                <a:solidFill>
                  <a:schemeClr val="bg1"/>
                </a:solidFill>
                <a:latin typeface="Microsoft YaHei" panose="020B0503020204020204" pitchFamily="34" charset="-122"/>
                <a:ea typeface="Microsoft YaHei" panose="020B0503020204020204" pitchFamily="34" charset="-122"/>
              </a:rPr>
              <a:t>地球</a:t>
            </a:r>
          </a:p>
        </p:txBody>
      </p:sp>
      <p:pic>
        <p:nvPicPr>
          <p:cNvPr id="9" name="图片 8">
            <a:extLst>
              <a:ext uri="{FF2B5EF4-FFF2-40B4-BE49-F238E27FC236}">
                <a16:creationId xmlns:a16="http://schemas.microsoft.com/office/drawing/2014/main" id="{6C17591C-E8CF-4A15-8F4A-B1E9A14F5549}"/>
              </a:ext>
            </a:extLst>
          </p:cNvPr>
          <p:cNvPicPr>
            <a:picLocks noChangeAspect="1"/>
          </p:cNvPicPr>
          <p:nvPr/>
        </p:nvPicPr>
        <p:blipFill>
          <a:blip r:embed="rId3"/>
          <a:stretch>
            <a:fillRect/>
          </a:stretch>
        </p:blipFill>
        <p:spPr>
          <a:xfrm>
            <a:off x="2966656" y="1649715"/>
            <a:ext cx="3210688" cy="3124841"/>
          </a:xfrm>
          <a:prstGeom prst="rect">
            <a:avLst/>
          </a:prstGeom>
        </p:spPr>
      </p:pic>
      <p:pic>
        <p:nvPicPr>
          <p:cNvPr id="10" name="图片 9">
            <a:extLst>
              <a:ext uri="{FF2B5EF4-FFF2-40B4-BE49-F238E27FC236}">
                <a16:creationId xmlns:a16="http://schemas.microsoft.com/office/drawing/2014/main" id="{995EDFA4-7300-4036-9D05-AAB835FEB0CA}"/>
              </a:ext>
            </a:extLst>
          </p:cNvPr>
          <p:cNvPicPr>
            <a:picLocks noChangeAspect="1"/>
          </p:cNvPicPr>
          <p:nvPr/>
        </p:nvPicPr>
        <p:blipFill>
          <a:blip r:embed="rId4"/>
          <a:stretch>
            <a:fillRect/>
          </a:stretch>
        </p:blipFill>
        <p:spPr>
          <a:xfrm rot="20229241">
            <a:off x="2227227" y="1665981"/>
            <a:ext cx="1330013" cy="1340541"/>
          </a:xfrm>
          <a:prstGeom prst="rect">
            <a:avLst/>
          </a:prstGeom>
        </p:spPr>
      </p:pic>
      <p:pic>
        <p:nvPicPr>
          <p:cNvPr id="11" name="图片 10">
            <a:extLst>
              <a:ext uri="{FF2B5EF4-FFF2-40B4-BE49-F238E27FC236}">
                <a16:creationId xmlns:a16="http://schemas.microsoft.com/office/drawing/2014/main" id="{70EC0763-4B98-43A6-B4F1-D3481D346CC8}"/>
              </a:ext>
            </a:extLst>
          </p:cNvPr>
          <p:cNvPicPr>
            <a:picLocks noChangeAspect="1"/>
          </p:cNvPicPr>
          <p:nvPr/>
        </p:nvPicPr>
        <p:blipFill>
          <a:blip r:embed="rId4"/>
          <a:stretch>
            <a:fillRect/>
          </a:stretch>
        </p:blipFill>
        <p:spPr>
          <a:xfrm rot="924515">
            <a:off x="5250020" y="1053371"/>
            <a:ext cx="1497979" cy="1509837"/>
          </a:xfrm>
          <a:prstGeom prst="rect">
            <a:avLst/>
          </a:prstGeom>
        </p:spPr>
      </p:pic>
      <p:sp>
        <p:nvSpPr>
          <p:cNvPr id="2" name="标题 1">
            <a:extLst>
              <a:ext uri="{FF2B5EF4-FFF2-40B4-BE49-F238E27FC236}">
                <a16:creationId xmlns:a16="http://schemas.microsoft.com/office/drawing/2014/main" id="{4462DCBB-A389-A849-B1EB-A927F46FAD1F}"/>
              </a:ext>
            </a:extLst>
          </p:cNvPr>
          <p:cNvSpPr>
            <a:spLocks noGrp="1"/>
          </p:cNvSpPr>
          <p:nvPr>
            <p:ph type="title"/>
          </p:nvPr>
        </p:nvSpPr>
        <p:spPr/>
        <p:txBody>
          <a:bodyPr/>
          <a:lstStyle/>
          <a:p>
            <a:r>
              <a:rPr lang="zh-CN" altLang="en-US" dirty="0"/>
              <a:t>有关地球年龄的两种观点</a:t>
            </a:r>
          </a:p>
        </p:txBody>
      </p:sp>
    </p:spTree>
    <p:extLst>
      <p:ext uri="{BB962C8B-B14F-4D97-AF65-F5344CB8AC3E}">
        <p14:creationId xmlns:p14="http://schemas.microsoft.com/office/powerpoint/2010/main" val="5238970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查看源图像">
            <a:extLst>
              <a:ext uri="{FF2B5EF4-FFF2-40B4-BE49-F238E27FC236}">
                <a16:creationId xmlns:a16="http://schemas.microsoft.com/office/drawing/2014/main" id="{30105418-965A-437B-BB8F-8113D08EB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08" y="-13763"/>
            <a:ext cx="7995138" cy="6865391"/>
          </a:xfrm>
          <a:prstGeom prst="rect">
            <a:avLst/>
          </a:prstGeom>
          <a:noFill/>
          <a:extLst>
            <a:ext uri="{909E8E84-426E-40DD-AFC4-6F175D3DCCD1}">
              <a14:hiddenFill xmlns:a14="http://schemas.microsoft.com/office/drawing/2010/main">
                <a:solidFill>
                  <a:srgbClr val="FFFFFF"/>
                </a:solidFill>
              </a14:hiddenFill>
            </a:ext>
          </a:extLst>
        </p:spPr>
      </p:pic>
      <p:sp>
        <p:nvSpPr>
          <p:cNvPr id="7" name="Oval 7">
            <a:extLst>
              <a:ext uri="{FF2B5EF4-FFF2-40B4-BE49-F238E27FC236}">
                <a16:creationId xmlns:a16="http://schemas.microsoft.com/office/drawing/2014/main" id="{B6FCE69F-5623-462F-9123-B1DF7CA23B93}"/>
              </a:ext>
            </a:extLst>
          </p:cNvPr>
          <p:cNvSpPr>
            <a:spLocks noChangeArrowheads="1"/>
          </p:cNvSpPr>
          <p:nvPr/>
        </p:nvSpPr>
        <p:spPr bwMode="auto">
          <a:xfrm>
            <a:off x="2611675" y="1410246"/>
            <a:ext cx="1137424" cy="1170879"/>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1350"/>
          </a:p>
        </p:txBody>
      </p:sp>
      <p:sp>
        <p:nvSpPr>
          <p:cNvPr id="10" name="文本框 9">
            <a:extLst>
              <a:ext uri="{FF2B5EF4-FFF2-40B4-BE49-F238E27FC236}">
                <a16:creationId xmlns:a16="http://schemas.microsoft.com/office/drawing/2014/main" id="{EA689384-53F5-4456-992D-68F7B06F9897}"/>
              </a:ext>
            </a:extLst>
          </p:cNvPr>
          <p:cNvSpPr txBox="1"/>
          <p:nvPr/>
        </p:nvSpPr>
        <p:spPr>
          <a:xfrm>
            <a:off x="562708" y="5076378"/>
            <a:ext cx="7995138" cy="1384995"/>
          </a:xfrm>
          <a:prstGeom prst="rect">
            <a:avLst/>
          </a:prstGeom>
          <a:solidFill>
            <a:schemeClr val="accent6">
              <a:lumMod val="50000"/>
            </a:schemeClr>
          </a:solidFill>
        </p:spPr>
        <p:txBody>
          <a:bodyPr wrap="square">
            <a:spAutoFit/>
          </a:bodyPr>
          <a:lstStyle/>
          <a:p>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通过观察这个小女孩的身高、穿着，她站立位置等，</a:t>
            </a:r>
            <a:r>
              <a:rPr lang="zh-CN" altLang="en-US"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我们</a:t>
            </a:r>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虽然不能得</a:t>
            </a:r>
            <a:r>
              <a:rPr lang="zh-CN" altLang="en-US"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知</a:t>
            </a:r>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她的具体年龄，但是能判断出她是年轻的。</a:t>
            </a:r>
            <a:endParaRPr lang="zh-CN" altLang="zh-CN" sz="3600" dirty="0">
              <a:solidFill>
                <a:schemeClr val="bg1"/>
              </a:solidFill>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9019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文本框 25">
            <a:extLst>
              <a:ext uri="{FF2B5EF4-FFF2-40B4-BE49-F238E27FC236}">
                <a16:creationId xmlns:a16="http://schemas.microsoft.com/office/drawing/2014/main" id="{71514121-D00A-4137-8A33-608A298526AA}"/>
              </a:ext>
            </a:extLst>
          </p:cNvPr>
          <p:cNvSpPr txBox="1"/>
          <p:nvPr/>
        </p:nvSpPr>
        <p:spPr>
          <a:xfrm>
            <a:off x="4145275" y="4135999"/>
            <a:ext cx="5050186" cy="2739211"/>
          </a:xfrm>
          <a:prstGeom prst="rect">
            <a:avLst/>
          </a:prstGeom>
          <a:solidFill>
            <a:schemeClr val="accent6">
              <a:lumMod val="50000"/>
            </a:schemeClr>
          </a:solidFill>
        </p:spPr>
        <p:txBody>
          <a:bodyPr wrap="square" lIns="216000" anchor="ctr">
            <a:spAutoFit/>
          </a:bodyPr>
          <a:lstStyle/>
          <a:p>
            <a:endParaRPr lang="en-US"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通过观察地球的海洋、</a:t>
            </a:r>
            <a:r>
              <a:rPr lang="zh-CN" altLang="en-US"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天空</a:t>
            </a:r>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、陆地上的</a:t>
            </a:r>
            <a:r>
              <a:rPr lang="zh-CN" altLang="en-US" sz="2800" kern="0"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化石</a:t>
            </a:r>
            <a:r>
              <a:rPr lang="zh-CN"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rPr>
              <a:t>和能源等，虽然不能得出地球的具体年龄，但是能判断出地球是年轻的。</a:t>
            </a:r>
            <a:endParaRPr lang="en-US" altLang="zh-CN" sz="2800" kern="0" dirty="0">
              <a:solidFill>
                <a:schemeClr val="bg1"/>
              </a:solidFill>
              <a:effectLst/>
              <a:latin typeface="Microsoft YaHei" panose="020B0503020204020204" pitchFamily="34" charset="-122"/>
              <a:ea typeface="Microsoft YaHei" panose="020B0503020204020204" pitchFamily="34" charset="-122"/>
              <a:cs typeface="Times New Roman" panose="02020603050405020304" pitchFamily="18" charset="0"/>
            </a:endParaRPr>
          </a:p>
          <a:p>
            <a:endParaRPr lang="zh-CN" altLang="zh-CN" sz="2800" dirty="0">
              <a:solidFill>
                <a:schemeClr val="bg1"/>
              </a:solidFill>
              <a:effectLst/>
              <a:latin typeface="Microsoft YaHei" panose="020B0503020204020204" pitchFamily="34" charset="-122"/>
              <a:ea typeface="Microsoft YaHei" panose="020B0503020204020204" pitchFamily="34" charset="-122"/>
            </a:endParaRPr>
          </a:p>
        </p:txBody>
      </p:sp>
      <p:pic>
        <p:nvPicPr>
          <p:cNvPr id="20" name="图片 19">
            <a:extLst>
              <a:ext uri="{FF2B5EF4-FFF2-40B4-BE49-F238E27FC236}">
                <a16:creationId xmlns:a16="http://schemas.microsoft.com/office/drawing/2014/main" id="{628C7738-3D16-4043-88D7-643ED66A58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05"/>
          <a:stretch/>
        </p:blipFill>
        <p:spPr>
          <a:xfrm>
            <a:off x="-1" y="3766"/>
            <a:ext cx="4157371" cy="179150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图片 4" descr="彩色的球&#10;&#10;描述已自动生成">
            <a:extLst>
              <a:ext uri="{FF2B5EF4-FFF2-40B4-BE49-F238E27FC236}">
                <a16:creationId xmlns:a16="http://schemas.microsoft.com/office/drawing/2014/main" id="{FCD7845D-B92C-4478-8FB7-EA29993692C1}"/>
              </a:ext>
            </a:extLst>
          </p:cNvPr>
          <p:cNvPicPr>
            <a:picLocks noChangeAspect="1"/>
          </p:cNvPicPr>
          <p:nvPr/>
        </p:nvPicPr>
        <p:blipFill>
          <a:blip r:embed="rId4"/>
          <a:stretch>
            <a:fillRect/>
          </a:stretch>
        </p:blipFill>
        <p:spPr>
          <a:xfrm>
            <a:off x="4517572" y="155630"/>
            <a:ext cx="4345874" cy="4356848"/>
          </a:xfrm>
          <a:prstGeom prst="rect">
            <a:avLst/>
          </a:prstGeom>
          <a:effectLst>
            <a:outerShdw blurRad="152400" dist="76200" dir="2700000" algn="tl" rotWithShape="0">
              <a:prstClr val="black">
                <a:alpha val="48000"/>
              </a:prstClr>
            </a:outerShdw>
          </a:effectLst>
        </p:spPr>
      </p:pic>
      <p:sp>
        <p:nvSpPr>
          <p:cNvPr id="12" name="内容占位符 2">
            <a:extLst>
              <a:ext uri="{FF2B5EF4-FFF2-40B4-BE49-F238E27FC236}">
                <a16:creationId xmlns:a16="http://schemas.microsoft.com/office/drawing/2014/main" id="{ECE51473-41CF-4A28-998F-BEDF9C5E0066}"/>
              </a:ext>
            </a:extLst>
          </p:cNvPr>
          <p:cNvSpPr txBox="1">
            <a:spLocks/>
          </p:cNvSpPr>
          <p:nvPr/>
        </p:nvSpPr>
        <p:spPr>
          <a:xfrm>
            <a:off x="712652" y="1109109"/>
            <a:ext cx="2872485" cy="695532"/>
          </a:xfrm>
          <a:prstGeom prst="rect">
            <a:avLst/>
          </a:prstGeom>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defTabSz="914400"/>
            <a:r>
              <a:rPr lang="zh-CN" altLang="en-US" sz="2800" b="1" dirty="0">
                <a:solidFill>
                  <a:schemeClr val="bg1"/>
                </a:solidFill>
                <a:latin typeface="Microsoft YaHei" panose="020B0503020204020204" pitchFamily="34" charset="-122"/>
                <a:ea typeface="Microsoft YaHei" panose="020B0503020204020204" pitchFamily="34" charset="-122"/>
              </a:rPr>
              <a:t>海洋是年轻的</a:t>
            </a:r>
            <a:endParaRPr lang="en-US" altLang="zh-CN" sz="2000" b="1" dirty="0">
              <a:solidFill>
                <a:schemeClr val="bg1"/>
              </a:solidFill>
              <a:latin typeface="Microsoft YaHei" panose="020B0503020204020204" pitchFamily="34" charset="-122"/>
              <a:ea typeface="Microsoft YaHei" panose="020B0503020204020204" pitchFamily="34" charset="-122"/>
            </a:endParaRPr>
          </a:p>
        </p:txBody>
      </p:sp>
      <p:grpSp>
        <p:nvGrpSpPr>
          <p:cNvPr id="14" name="组合 13">
            <a:extLst>
              <a:ext uri="{FF2B5EF4-FFF2-40B4-BE49-F238E27FC236}">
                <a16:creationId xmlns:a16="http://schemas.microsoft.com/office/drawing/2014/main" id="{68BFFDC0-E055-4140-8CAE-00430D476BC3}"/>
              </a:ext>
            </a:extLst>
          </p:cNvPr>
          <p:cNvGrpSpPr/>
          <p:nvPr/>
        </p:nvGrpSpPr>
        <p:grpSpPr>
          <a:xfrm>
            <a:off x="0" y="3811846"/>
            <a:ext cx="4145274" cy="1662286"/>
            <a:chOff x="5282681" y="3304038"/>
            <a:chExt cx="4087251" cy="1459190"/>
          </a:xfrm>
        </p:grpSpPr>
        <p:pic>
          <p:nvPicPr>
            <p:cNvPr id="15" name="Picture 1" descr="Dino microscopic structures looks like red blood cells cd be squeezed out 65myr schwietzer">
              <a:extLst>
                <a:ext uri="{FF2B5EF4-FFF2-40B4-BE49-F238E27FC236}">
                  <a16:creationId xmlns:a16="http://schemas.microsoft.com/office/drawing/2014/main" id="{2EE44B79-2382-40BA-85F4-A7F2C4C47FB3}"/>
                </a:ext>
              </a:extLst>
            </p:cNvPr>
            <p:cNvPicPr>
              <a:picLocks noChangeAspect="1" noChangeArrowheads="1"/>
            </p:cNvPicPr>
            <p:nvPr/>
          </p:nvPicPr>
          <p:blipFill>
            <a:blip r:embed="rId5" cstate="print"/>
            <a:srcRect/>
            <a:stretch>
              <a:fillRect/>
            </a:stretch>
          </p:blipFill>
          <p:spPr bwMode="auto">
            <a:xfrm>
              <a:off x="5282681" y="3304038"/>
              <a:ext cx="4087251" cy="1459190"/>
            </a:xfrm>
            <a:prstGeom prst="rect">
              <a:avLst/>
            </a:prstGeom>
            <a:noFill/>
            <a:ln w="9525">
              <a:noFill/>
              <a:miter lim="800000"/>
              <a:headEnd/>
              <a:tailEnd/>
            </a:ln>
          </p:spPr>
        </p:pic>
        <p:sp>
          <p:nvSpPr>
            <p:cNvPr id="16" name="矩形 15">
              <a:extLst>
                <a:ext uri="{FF2B5EF4-FFF2-40B4-BE49-F238E27FC236}">
                  <a16:creationId xmlns:a16="http://schemas.microsoft.com/office/drawing/2014/main" id="{63825668-79B8-4D23-AA62-67054B10E1DC}"/>
                </a:ext>
              </a:extLst>
            </p:cNvPr>
            <p:cNvSpPr/>
            <p:nvPr/>
          </p:nvSpPr>
          <p:spPr>
            <a:xfrm>
              <a:off x="5282681" y="3312266"/>
              <a:ext cx="4087251" cy="1440000"/>
            </a:xfrm>
            <a:prstGeom prst="rect">
              <a:avLst/>
            </a:prstGeom>
            <a:ln w="28575">
              <a:solidFill>
                <a:schemeClr val="bg1"/>
              </a:solidFill>
            </a:ln>
          </p:spPr>
          <p:txBody>
            <a:bodyPr wrap="square" rtlCol="0" anchor="ctr">
              <a:spAutoFit/>
            </a:bodyPr>
            <a:lstStyle/>
            <a:p>
              <a:pPr algn="ctr"/>
              <a:endParaRPr kumimoji="1" lang="zh-CN" altLang="en-US" sz="1500"/>
            </a:p>
          </p:txBody>
        </p:sp>
      </p:grpSp>
      <p:sp>
        <p:nvSpPr>
          <p:cNvPr id="17" name="内容占位符 2">
            <a:extLst>
              <a:ext uri="{FF2B5EF4-FFF2-40B4-BE49-F238E27FC236}">
                <a16:creationId xmlns:a16="http://schemas.microsoft.com/office/drawing/2014/main" id="{1A9FFB62-18E7-45D9-8940-2AB743E1A619}"/>
              </a:ext>
            </a:extLst>
          </p:cNvPr>
          <p:cNvSpPr txBox="1">
            <a:spLocks/>
          </p:cNvSpPr>
          <p:nvPr/>
        </p:nvSpPr>
        <p:spPr>
          <a:xfrm>
            <a:off x="348343" y="4450326"/>
            <a:ext cx="3601105" cy="608213"/>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陆地的化石是年轻的</a:t>
            </a:r>
            <a:endParaRPr lang="en-US" altLang="zh-CN" sz="2000" b="1" dirty="0">
              <a:solidFill>
                <a:schemeClr val="bg1"/>
              </a:solidFill>
              <a:latin typeface="Microsoft YaHei" panose="020B0503020204020204" pitchFamily="34" charset="-122"/>
              <a:ea typeface="Microsoft YaHei" panose="020B0503020204020204" pitchFamily="34" charset="-122"/>
            </a:endParaRPr>
          </a:p>
        </p:txBody>
      </p:sp>
      <p:grpSp>
        <p:nvGrpSpPr>
          <p:cNvPr id="3" name="组合 2">
            <a:extLst>
              <a:ext uri="{FF2B5EF4-FFF2-40B4-BE49-F238E27FC236}">
                <a16:creationId xmlns:a16="http://schemas.microsoft.com/office/drawing/2014/main" id="{FA86660B-6CBF-7F4D-A025-32569A940D43}"/>
              </a:ext>
            </a:extLst>
          </p:cNvPr>
          <p:cNvGrpSpPr/>
          <p:nvPr/>
        </p:nvGrpSpPr>
        <p:grpSpPr>
          <a:xfrm>
            <a:off x="-1" y="5505606"/>
            <a:ext cx="4145275" cy="1352394"/>
            <a:chOff x="-1" y="5230201"/>
            <a:chExt cx="4145275" cy="1352394"/>
          </a:xfrm>
        </p:grpSpPr>
        <p:pic>
          <p:nvPicPr>
            <p:cNvPr id="23" name="图片 22">
              <a:extLst>
                <a:ext uri="{FF2B5EF4-FFF2-40B4-BE49-F238E27FC236}">
                  <a16:creationId xmlns:a16="http://schemas.microsoft.com/office/drawing/2014/main" id="{74695C4B-9A63-4AD7-86D0-252EB2B6E511}"/>
                </a:ext>
              </a:extLst>
            </p:cNvPr>
            <p:cNvPicPr>
              <a:picLocks noChangeAspect="1"/>
            </p:cNvPicPr>
            <p:nvPr/>
          </p:nvPicPr>
          <p:blipFill>
            <a:blip r:embed="rId6"/>
            <a:stretch>
              <a:fillRect/>
            </a:stretch>
          </p:blipFill>
          <p:spPr>
            <a:xfrm>
              <a:off x="-1" y="5236180"/>
              <a:ext cx="2021215" cy="13464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图片 23">
              <a:extLst>
                <a:ext uri="{FF2B5EF4-FFF2-40B4-BE49-F238E27FC236}">
                  <a16:creationId xmlns:a16="http://schemas.microsoft.com/office/drawing/2014/main" id="{ACA02EB9-B334-4C54-BCA2-ED285A45D6A0}"/>
                </a:ext>
              </a:extLst>
            </p:cNvPr>
            <p:cNvPicPr>
              <a:picLocks noChangeAspect="1"/>
            </p:cNvPicPr>
            <p:nvPr/>
          </p:nvPicPr>
          <p:blipFill>
            <a:blip r:embed="rId7"/>
            <a:stretch>
              <a:fillRect/>
            </a:stretch>
          </p:blipFill>
          <p:spPr>
            <a:xfrm>
              <a:off x="2076759" y="5230201"/>
              <a:ext cx="2068515" cy="134641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25" name="内容占位符 2">
            <a:extLst>
              <a:ext uri="{FF2B5EF4-FFF2-40B4-BE49-F238E27FC236}">
                <a16:creationId xmlns:a16="http://schemas.microsoft.com/office/drawing/2014/main" id="{6DBB7F68-0F80-48D3-9AAA-CDE2280E396B}"/>
              </a:ext>
            </a:extLst>
          </p:cNvPr>
          <p:cNvSpPr txBox="1">
            <a:spLocks/>
          </p:cNvSpPr>
          <p:nvPr/>
        </p:nvSpPr>
        <p:spPr>
          <a:xfrm>
            <a:off x="406810" y="5937333"/>
            <a:ext cx="3601105" cy="608213"/>
          </a:xfrm>
          <a:prstGeom prst="rect">
            <a:avLst/>
          </a:prstGeom>
          <a:effectLst>
            <a:outerShdw blurRad="50800" dist="38100" dir="2700000" algn="tl" rotWithShape="0">
              <a:prstClr val="black">
                <a:alpha val="40000"/>
              </a:prstClr>
            </a:outerShdw>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r>
              <a:rPr lang="zh-CN" altLang="en-US" sz="2800" b="1" dirty="0">
                <a:solidFill>
                  <a:schemeClr val="bg1"/>
                </a:solidFill>
                <a:latin typeface="Microsoft YaHei" panose="020B0503020204020204" pitchFamily="34" charset="-122"/>
                <a:ea typeface="Microsoft YaHei" panose="020B0503020204020204" pitchFamily="34" charset="-122"/>
              </a:rPr>
              <a:t>煤和石油能快速形成</a:t>
            </a:r>
            <a:endParaRPr lang="en-US" altLang="zh-CN" sz="2000" b="1" dirty="0">
              <a:solidFill>
                <a:schemeClr val="bg1"/>
              </a:solidFill>
              <a:latin typeface="Microsoft YaHei" panose="020B0503020204020204" pitchFamily="34" charset="-122"/>
              <a:ea typeface="Microsoft YaHei" panose="020B0503020204020204" pitchFamily="34" charset="-122"/>
            </a:endParaRPr>
          </a:p>
        </p:txBody>
      </p:sp>
      <p:pic>
        <p:nvPicPr>
          <p:cNvPr id="18" name="图片 17" descr="桌子上放着蓝色的星球&#10;&#10;描述已自动生成">
            <a:extLst>
              <a:ext uri="{FF2B5EF4-FFF2-40B4-BE49-F238E27FC236}">
                <a16:creationId xmlns:a16="http://schemas.microsoft.com/office/drawing/2014/main" id="{91C61338-62E7-DF43-A058-FB3DD72E7B29}"/>
              </a:ext>
            </a:extLst>
          </p:cNvPr>
          <p:cNvPicPr>
            <a:picLocks noChangeAspect="1"/>
          </p:cNvPicPr>
          <p:nvPr/>
        </p:nvPicPr>
        <p:blipFill rotWithShape="1">
          <a:blip r:embed="rId8"/>
          <a:srcRect t="21478" b="4837"/>
          <a:stretch/>
        </p:blipFill>
        <p:spPr>
          <a:xfrm>
            <a:off x="-1" y="1842159"/>
            <a:ext cx="4145274" cy="193762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内容占位符 2">
            <a:extLst>
              <a:ext uri="{FF2B5EF4-FFF2-40B4-BE49-F238E27FC236}">
                <a16:creationId xmlns:a16="http://schemas.microsoft.com/office/drawing/2014/main" id="{CC9CF69E-0257-A84D-9F50-FA5FDEACF2CF}"/>
              </a:ext>
            </a:extLst>
          </p:cNvPr>
          <p:cNvSpPr txBox="1">
            <a:spLocks/>
          </p:cNvSpPr>
          <p:nvPr/>
        </p:nvSpPr>
        <p:spPr>
          <a:xfrm>
            <a:off x="-49348" y="2000064"/>
            <a:ext cx="2872485" cy="695532"/>
          </a:xfrm>
          <a:prstGeom prst="rect">
            <a:avLst/>
          </a:prstGeom>
          <a:effectLst/>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defTabSz="914400"/>
            <a:r>
              <a:rPr lang="zh-CN" altLang="en-US" sz="2800" b="1" dirty="0">
                <a:solidFill>
                  <a:schemeClr val="bg1"/>
                </a:solidFill>
                <a:latin typeface="Microsoft YaHei" panose="020B0503020204020204" pitchFamily="34" charset="-122"/>
                <a:ea typeface="Microsoft YaHei" panose="020B0503020204020204" pitchFamily="34" charset="-122"/>
              </a:rPr>
              <a:t>年轻的地月系统</a:t>
            </a:r>
            <a:endParaRPr lang="en-US" altLang="zh-CN" sz="2000"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983301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副标题 1">
            <a:extLst>
              <a:ext uri="{FF2B5EF4-FFF2-40B4-BE49-F238E27FC236}">
                <a16:creationId xmlns:a16="http://schemas.microsoft.com/office/drawing/2014/main" id="{E2D0C820-9664-4712-81AC-2ADFFF29A7F3}"/>
              </a:ext>
            </a:extLst>
          </p:cNvPr>
          <p:cNvSpPr txBox="1">
            <a:spLocks/>
          </p:cNvSpPr>
          <p:nvPr/>
        </p:nvSpPr>
        <p:spPr>
          <a:xfrm>
            <a:off x="811914" y="4835678"/>
            <a:ext cx="7702659" cy="1233980"/>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defTabSz="914400">
              <a:lnSpc>
                <a:spcPts val="4240"/>
              </a:lnSpc>
              <a:spcBef>
                <a:spcPts val="1200"/>
              </a:spcBef>
            </a:pP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出埃及记</a:t>
            </a:r>
            <a:r>
              <a:rPr lang="en-US" altLang="zh-CN" sz="3200" kern="0" dirty="0">
                <a:latin typeface="Microsoft YaHei" panose="020B0503020204020204" pitchFamily="34" charset="-122"/>
                <a:ea typeface="Microsoft YaHei" panose="020B0503020204020204" pitchFamily="34" charset="-122"/>
                <a:cs typeface="Times New Roman" panose="02020603050405020304" pitchFamily="18" charset="0"/>
              </a:rPr>
              <a:t>20:11 </a:t>
            </a:r>
            <a:r>
              <a:rPr lang="zh-CN" altLang="en-US" sz="3200" kern="0" dirty="0">
                <a:latin typeface="Microsoft YaHei" panose="020B0503020204020204" pitchFamily="34" charset="-122"/>
                <a:ea typeface="Microsoft YaHei" panose="020B0503020204020204" pitchFamily="34" charset="-122"/>
                <a:cs typeface="Times New Roman" panose="02020603050405020304" pitchFamily="18" charset="0"/>
              </a:rPr>
              <a:t>六日之内，耶和华造天、地、海和其中的万物。</a:t>
            </a:r>
            <a:endParaRPr lang="zh-CN" altLang="zh-CN" sz="3200" dirty="0">
              <a:latin typeface="Microsoft YaHei" panose="020B0503020204020204" pitchFamily="34" charset="-122"/>
              <a:ea typeface="Microsoft YaHei" panose="020B0503020204020204" pitchFamily="34" charset="-122"/>
            </a:endParaRPr>
          </a:p>
        </p:txBody>
      </p:sp>
      <p:sp>
        <p:nvSpPr>
          <p:cNvPr id="24" name="直线连接符 23">
            <a:extLst>
              <a:ext uri="{FF2B5EF4-FFF2-40B4-BE49-F238E27FC236}">
                <a16:creationId xmlns:a16="http://schemas.microsoft.com/office/drawing/2014/main" id="{E3986DCD-8977-634C-BB1B-0E6DF44156C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5" name="直线连接符 24">
            <a:extLst>
              <a:ext uri="{FF2B5EF4-FFF2-40B4-BE49-F238E27FC236}">
                <a16:creationId xmlns:a16="http://schemas.microsoft.com/office/drawing/2014/main" id="{243D39F0-B3C4-E149-820F-DF732C907E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6" name="直线连接符 25">
            <a:extLst>
              <a:ext uri="{FF2B5EF4-FFF2-40B4-BE49-F238E27FC236}">
                <a16:creationId xmlns:a16="http://schemas.microsoft.com/office/drawing/2014/main" id="{0EED807F-B12D-5D4B-8BAB-39DAE006A51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7" name="直线连接符 26">
            <a:extLst>
              <a:ext uri="{FF2B5EF4-FFF2-40B4-BE49-F238E27FC236}">
                <a16:creationId xmlns:a16="http://schemas.microsoft.com/office/drawing/2014/main" id="{034FE4B6-B8C0-5C47-A164-08FD7FDCF4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8" name="图片 27" descr="图片 24">
            <a:extLst>
              <a:ext uri="{FF2B5EF4-FFF2-40B4-BE49-F238E27FC236}">
                <a16:creationId xmlns:a16="http://schemas.microsoft.com/office/drawing/2014/main" id="{06555134-2C1B-894F-91D4-399E312A834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9" name="图片 28" descr="图片 25">
            <a:extLst>
              <a:ext uri="{FF2B5EF4-FFF2-40B4-BE49-F238E27FC236}">
                <a16:creationId xmlns:a16="http://schemas.microsoft.com/office/drawing/2014/main" id="{69F4A6AE-5B74-2746-AAD7-07F12D95569B}"/>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pic>
        <p:nvPicPr>
          <p:cNvPr id="11" name="图片 10">
            <a:extLst>
              <a:ext uri="{FF2B5EF4-FFF2-40B4-BE49-F238E27FC236}">
                <a16:creationId xmlns:a16="http://schemas.microsoft.com/office/drawing/2014/main" id="{A17E26A2-CED2-C64D-BEF6-AB039EBBF7E9}"/>
              </a:ext>
            </a:extLst>
          </p:cNvPr>
          <p:cNvPicPr>
            <a:picLocks noChangeAspect="1"/>
          </p:cNvPicPr>
          <p:nvPr/>
        </p:nvPicPr>
        <p:blipFill rotWithShape="1">
          <a:blip r:embed="rId4"/>
          <a:srcRect t="17047" b="15281"/>
          <a:stretch/>
        </p:blipFill>
        <p:spPr>
          <a:xfrm>
            <a:off x="1949438" y="106446"/>
            <a:ext cx="5245124" cy="4641012"/>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79552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直线连接符 23">
            <a:extLst>
              <a:ext uri="{FF2B5EF4-FFF2-40B4-BE49-F238E27FC236}">
                <a16:creationId xmlns:a16="http://schemas.microsoft.com/office/drawing/2014/main" id="{E3986DCD-8977-634C-BB1B-0E6DF44156C9}"/>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5" name="直线连接符 24">
            <a:extLst>
              <a:ext uri="{FF2B5EF4-FFF2-40B4-BE49-F238E27FC236}">
                <a16:creationId xmlns:a16="http://schemas.microsoft.com/office/drawing/2014/main" id="{243D39F0-B3C4-E149-820F-DF732C907EC9}"/>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26" name="直线连接符 25">
            <a:extLst>
              <a:ext uri="{FF2B5EF4-FFF2-40B4-BE49-F238E27FC236}">
                <a16:creationId xmlns:a16="http://schemas.microsoft.com/office/drawing/2014/main" id="{0EED807F-B12D-5D4B-8BAB-39DAE006A51E}"/>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27" name="直线连接符 26">
            <a:extLst>
              <a:ext uri="{FF2B5EF4-FFF2-40B4-BE49-F238E27FC236}">
                <a16:creationId xmlns:a16="http://schemas.microsoft.com/office/drawing/2014/main" id="{034FE4B6-B8C0-5C47-A164-08FD7FDCF46D}"/>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28" name="图片 27" descr="图片 24">
            <a:extLst>
              <a:ext uri="{FF2B5EF4-FFF2-40B4-BE49-F238E27FC236}">
                <a16:creationId xmlns:a16="http://schemas.microsoft.com/office/drawing/2014/main" id="{06555134-2C1B-894F-91D4-399E312A834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29" name="图片 28" descr="图片 25">
            <a:extLst>
              <a:ext uri="{FF2B5EF4-FFF2-40B4-BE49-F238E27FC236}">
                <a16:creationId xmlns:a16="http://schemas.microsoft.com/office/drawing/2014/main" id="{69F4A6AE-5B74-2746-AAD7-07F12D95569B}"/>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9" name="副标题 1">
            <a:extLst>
              <a:ext uri="{FF2B5EF4-FFF2-40B4-BE49-F238E27FC236}">
                <a16:creationId xmlns:a16="http://schemas.microsoft.com/office/drawing/2014/main" id="{44820FCC-43D0-104A-9BBB-A3C2C4FE67ED}"/>
              </a:ext>
            </a:extLst>
          </p:cNvPr>
          <p:cNvSpPr txBox="1">
            <a:spLocks/>
          </p:cNvSpPr>
          <p:nvPr/>
        </p:nvSpPr>
        <p:spPr>
          <a:xfrm>
            <a:off x="4638182" y="2339918"/>
            <a:ext cx="3876391" cy="3321318"/>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8 </a:t>
            </a:r>
            <a:r>
              <a:rPr lang="zh-CN" altLang="zh-CN" sz="2800" dirty="0">
                <a:latin typeface="Microsoft YaHei" panose="020B0503020204020204" pitchFamily="34" charset="-122"/>
                <a:ea typeface="Microsoft YaHei" panose="020B0503020204020204" pitchFamily="34" charset="-122"/>
              </a:rPr>
              <a:t>月球离地球的距离</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9 </a:t>
            </a:r>
            <a:r>
              <a:rPr lang="zh-CN" altLang="zh-CN" sz="2800" dirty="0">
                <a:latin typeface="Microsoft YaHei" panose="020B0503020204020204" pitchFamily="34" charset="-122"/>
                <a:ea typeface="Microsoft YaHei" panose="020B0503020204020204" pitchFamily="34" charset="-122"/>
              </a:rPr>
              <a:t>超新星的残余</a:t>
            </a:r>
            <a:endParaRPr lang="en-US" altLang="zh-CN" sz="2800" dirty="0">
              <a:latin typeface="Microsoft YaHei" panose="020B0503020204020204" pitchFamily="34" charset="-122"/>
              <a:ea typeface="Microsoft YaHei" panose="020B0503020204020204" pitchFamily="34" charset="-122"/>
            </a:endParaRP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10 </a:t>
            </a:r>
            <a:r>
              <a:rPr lang="zh-CN" altLang="zh-CN" sz="2800" dirty="0">
                <a:latin typeface="Microsoft YaHei" panose="020B0503020204020204" pitchFamily="34" charset="-122"/>
                <a:ea typeface="Microsoft YaHei" panose="020B0503020204020204" pitchFamily="34" charset="-122"/>
              </a:rPr>
              <a:t>地球和月球距离</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11</a:t>
            </a:r>
            <a:r>
              <a:rPr lang="zh-CN" altLang="zh-CN" sz="2800" dirty="0">
                <a:latin typeface="Microsoft YaHei" panose="020B0503020204020204" pitchFamily="34" charset="-122"/>
                <a:ea typeface="Microsoft YaHei" panose="020B0503020204020204" pitchFamily="34" charset="-122"/>
              </a:rPr>
              <a:t>山体上升速率</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12 </a:t>
            </a:r>
            <a:r>
              <a:rPr lang="zh-CN" altLang="zh-CN" sz="2800" dirty="0">
                <a:latin typeface="Microsoft YaHei" panose="020B0503020204020204" pitchFamily="34" charset="-122"/>
                <a:ea typeface="Microsoft YaHei" panose="020B0503020204020204" pitchFamily="34" charset="-122"/>
              </a:rPr>
              <a:t>似整合现象</a:t>
            </a:r>
            <a:endPar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endParaRPr>
          </a:p>
          <a:p>
            <a:pPr defTabSz="914400">
              <a:lnSpc>
                <a:spcPts val="4260"/>
              </a:lnSpc>
              <a:spcBef>
                <a:spcPts val="0"/>
              </a:spcBef>
            </a:pPr>
            <a:r>
              <a:rPr lang="en-US" altLang="zh-CN" sz="2800" kern="0" dirty="0">
                <a:latin typeface="Microsoft YaHei" panose="020B0503020204020204" pitchFamily="34" charset="-122"/>
                <a:ea typeface="Microsoft YaHei" panose="020B0503020204020204" pitchFamily="34" charset="-122"/>
                <a:cs typeface="Times New Roman" panose="02020603050405020304" pitchFamily="18" charset="0"/>
              </a:rPr>
              <a:t>……</a:t>
            </a:r>
            <a:endParaRPr lang="zh-CN" altLang="en-US" sz="2800" dirty="0">
              <a:latin typeface="Microsoft YaHei" panose="020B0503020204020204" pitchFamily="34" charset="-122"/>
              <a:ea typeface="Microsoft YaHei" panose="020B0503020204020204" pitchFamily="34" charset="-122"/>
            </a:endParaRPr>
          </a:p>
        </p:txBody>
      </p:sp>
      <p:sp>
        <p:nvSpPr>
          <p:cNvPr id="11" name="副标题 1">
            <a:extLst>
              <a:ext uri="{FF2B5EF4-FFF2-40B4-BE49-F238E27FC236}">
                <a16:creationId xmlns:a16="http://schemas.microsoft.com/office/drawing/2014/main" id="{608E4044-AC95-184B-9D3B-ED614AA09652}"/>
              </a:ext>
            </a:extLst>
          </p:cNvPr>
          <p:cNvSpPr txBox="1">
            <a:spLocks/>
          </p:cNvSpPr>
          <p:nvPr/>
        </p:nvSpPr>
        <p:spPr>
          <a:xfrm>
            <a:off x="983079" y="1780908"/>
            <a:ext cx="4055864" cy="4574454"/>
          </a:xfrm>
          <a:prstGeom prst="rect">
            <a:avLst/>
          </a:prstGeom>
        </p:spPr>
        <p:txBody>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defTabSz="914400">
              <a:lnSpc>
                <a:spcPts val="4260"/>
              </a:lnSpc>
              <a:spcBef>
                <a:spcPts val="0"/>
              </a:spcBef>
            </a:pPr>
            <a:r>
              <a:rPr lang="zh-CN" altLang="en-US" sz="2800" kern="0" dirty="0">
                <a:latin typeface="Microsoft YaHei" panose="020B0503020204020204" pitchFamily="34" charset="-122"/>
                <a:ea typeface="Microsoft YaHei" panose="020B0503020204020204" pitchFamily="34" charset="-122"/>
                <a:cs typeface="Times New Roman" panose="02020603050405020304" pitchFamily="18" charset="0"/>
              </a:rPr>
              <a:t>更多证据：</a:t>
            </a:r>
            <a:endParaRPr lang="en-US" altLang="zh-CN" sz="2800" dirty="0">
              <a:latin typeface="Microsoft YaHei" panose="020B0503020204020204" pitchFamily="34" charset="-122"/>
              <a:ea typeface="Microsoft YaHei" panose="020B0503020204020204" pitchFamily="34" charset="-122"/>
            </a:endParaRP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1 </a:t>
            </a:r>
            <a:r>
              <a:rPr lang="zh-CN" altLang="zh-CN" sz="2800" dirty="0">
                <a:latin typeface="Microsoft YaHei" panose="020B0503020204020204" pitchFamily="34" charset="-122"/>
                <a:ea typeface="Microsoft YaHei" panose="020B0503020204020204" pitchFamily="34" charset="-122"/>
              </a:rPr>
              <a:t>基因衰变</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2 </a:t>
            </a:r>
            <a:r>
              <a:rPr lang="zh-CN" altLang="zh-CN" sz="2800" dirty="0">
                <a:latin typeface="Microsoft YaHei" panose="020B0503020204020204" pitchFamily="34" charset="-122"/>
                <a:ea typeface="Microsoft YaHei" panose="020B0503020204020204" pitchFamily="34" charset="-122"/>
              </a:rPr>
              <a:t>彗星</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3 </a:t>
            </a:r>
            <a:r>
              <a:rPr lang="zh-CN" altLang="zh-CN" sz="2800" dirty="0">
                <a:latin typeface="Microsoft YaHei" panose="020B0503020204020204" pitchFamily="34" charset="-122"/>
                <a:ea typeface="Microsoft YaHei" panose="020B0503020204020204" pitchFamily="34" charset="-122"/>
              </a:rPr>
              <a:t>快速形成的化石</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4 </a:t>
            </a:r>
            <a:r>
              <a:rPr lang="zh-CN" altLang="zh-CN" sz="2800" dirty="0">
                <a:latin typeface="Microsoft YaHei" panose="020B0503020204020204" pitchFamily="34" charset="-122"/>
                <a:ea typeface="Microsoft YaHei" panose="020B0503020204020204" pitchFamily="34" charset="-122"/>
              </a:rPr>
              <a:t>跨岩层化石</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5 </a:t>
            </a:r>
            <a:r>
              <a:rPr lang="zh-CN" altLang="zh-CN" sz="2800" dirty="0">
                <a:latin typeface="Microsoft YaHei" panose="020B0503020204020204" pitchFamily="34" charset="-122"/>
                <a:ea typeface="Microsoft YaHei" panose="020B0503020204020204" pitchFamily="34" charset="-122"/>
              </a:rPr>
              <a:t>快速形成的岩层</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6 </a:t>
            </a:r>
            <a:r>
              <a:rPr lang="zh-CN" altLang="zh-CN" sz="2800" dirty="0">
                <a:latin typeface="Microsoft YaHei" panose="020B0503020204020204" pitchFamily="34" charset="-122"/>
                <a:ea typeface="Microsoft YaHei" panose="020B0503020204020204" pitchFamily="34" charset="-122"/>
              </a:rPr>
              <a:t>地球的磁场</a:t>
            </a:r>
          </a:p>
          <a:p>
            <a:pPr>
              <a:lnSpc>
                <a:spcPts val="4260"/>
              </a:lnSpc>
              <a:spcBef>
                <a:spcPts val="0"/>
              </a:spcBef>
            </a:pPr>
            <a:r>
              <a:rPr lang="en-US" altLang="zh-CN" sz="2800" dirty="0">
                <a:latin typeface="Microsoft YaHei" panose="020B0503020204020204" pitchFamily="34" charset="-122"/>
                <a:ea typeface="Microsoft YaHei" panose="020B0503020204020204" pitchFamily="34" charset="-122"/>
              </a:rPr>
              <a:t>7 </a:t>
            </a:r>
            <a:r>
              <a:rPr lang="zh-CN" altLang="zh-CN" sz="2800" dirty="0">
                <a:latin typeface="Microsoft YaHei" panose="020B0503020204020204" pitchFamily="34" charset="-122"/>
                <a:ea typeface="Microsoft YaHei" panose="020B0503020204020204" pitchFamily="34" charset="-122"/>
              </a:rPr>
              <a:t>岩石中的氦气</a:t>
            </a:r>
          </a:p>
        </p:txBody>
      </p:sp>
      <p:sp>
        <p:nvSpPr>
          <p:cNvPr id="2" name="标题 1">
            <a:extLst>
              <a:ext uri="{FF2B5EF4-FFF2-40B4-BE49-F238E27FC236}">
                <a16:creationId xmlns:a16="http://schemas.microsoft.com/office/drawing/2014/main" id="{405121EB-E83B-B14F-A46E-98D988F90A34}"/>
              </a:ext>
            </a:extLst>
          </p:cNvPr>
          <p:cNvSpPr>
            <a:spLocks noGrp="1"/>
          </p:cNvSpPr>
          <p:nvPr>
            <p:ph type="title"/>
          </p:nvPr>
        </p:nvSpPr>
        <p:spPr/>
        <p:txBody>
          <a:bodyPr/>
          <a:lstStyle/>
          <a:p>
            <a:r>
              <a:rPr lang="zh-CN" altLang="en-US" dirty="0"/>
              <a:t>有很多符合年轻地球论的证据</a:t>
            </a:r>
          </a:p>
        </p:txBody>
      </p:sp>
    </p:spTree>
    <p:extLst>
      <p:ext uri="{BB962C8B-B14F-4D97-AF65-F5344CB8AC3E}">
        <p14:creationId xmlns:p14="http://schemas.microsoft.com/office/powerpoint/2010/main" val="133094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076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线连接符 20">
            <a:extLst>
              <a:ext uri="{FF2B5EF4-FFF2-40B4-BE49-F238E27FC236}">
                <a16:creationId xmlns:a16="http://schemas.microsoft.com/office/drawing/2014/main" id="{95A6B707-74BE-A84D-A2C8-A89B0E8F5B82}"/>
              </a:ext>
            </a:extLst>
          </p:cNvPr>
          <p:cNvSpPr/>
          <p:nvPr/>
        </p:nvSpPr>
        <p:spPr>
          <a:xfrm flipH="1">
            <a:off x="454531" y="1603868"/>
            <a:ext cx="0" cy="477930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1F7BCF57-ABA8-E149-9BF4-24F44606003B}"/>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41DED7CA-3CCF-F543-8A79-DDBF78CA5E47}"/>
              </a:ext>
            </a:extLst>
          </p:cNvPr>
          <p:cNvSpPr/>
          <p:nvPr/>
        </p:nvSpPr>
        <p:spPr>
          <a:xfrm flipH="1" flipV="1">
            <a:off x="971601" y="1603869"/>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840C9903-04D0-5046-9FF1-02C361A45FA5}"/>
              </a:ext>
            </a:extLst>
          </p:cNvPr>
          <p:cNvSpPr/>
          <p:nvPr/>
        </p:nvSpPr>
        <p:spPr>
          <a:xfrm flipH="1">
            <a:off x="8714268" y="1603868"/>
            <a:ext cx="0" cy="4641012"/>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370C9338-5663-B54F-8C38-5D5CF005172D}"/>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720C3D34-E9AC-3648-A480-DEC7563F40DC}"/>
              </a:ext>
            </a:extLst>
          </p:cNvPr>
          <p:cNvPicPr>
            <a:picLocks noChangeAspect="1"/>
          </p:cNvPicPr>
          <p:nvPr/>
        </p:nvPicPr>
        <p:blipFill>
          <a:blip r:embed="rId3"/>
          <a:stretch>
            <a:fillRect/>
          </a:stretch>
        </p:blipFill>
        <p:spPr>
          <a:xfrm rot="10800000">
            <a:off x="222738" y="1344768"/>
            <a:ext cx="921637" cy="565092"/>
          </a:xfrm>
          <a:prstGeom prst="rect">
            <a:avLst/>
          </a:prstGeom>
          <a:ln w="12700">
            <a:miter lim="400000"/>
          </a:ln>
        </p:spPr>
      </p:pic>
      <p:sp>
        <p:nvSpPr>
          <p:cNvPr id="8" name="Rectangle 2">
            <a:extLst>
              <a:ext uri="{FF2B5EF4-FFF2-40B4-BE49-F238E27FC236}">
                <a16:creationId xmlns:a16="http://schemas.microsoft.com/office/drawing/2014/main" id="{15DC75BC-89DA-304C-8665-3A4A39C4506E}"/>
              </a:ext>
            </a:extLst>
          </p:cNvPr>
          <p:cNvSpPr/>
          <p:nvPr/>
        </p:nvSpPr>
        <p:spPr>
          <a:xfrm>
            <a:off x="983745" y="4573717"/>
            <a:ext cx="7260663" cy="1671163"/>
          </a:xfrm>
          <a:prstGeom prst="rect">
            <a:avLst/>
          </a:prstGeom>
        </p:spPr>
        <p:txBody>
          <a:bodyPr wrap="square">
            <a:spAutoFit/>
          </a:bodyPr>
          <a:lstStyle/>
          <a:p>
            <a:pPr>
              <a:lnSpc>
                <a:spcPts val="4200"/>
              </a:lnSpc>
              <a:spcBef>
                <a:spcPts val="1200"/>
              </a:spcBef>
            </a:pPr>
            <a:r>
              <a:rPr lang="zh-CN" altLang="en-US" sz="3200" dirty="0">
                <a:solidFill>
                  <a:prstClr val="black"/>
                </a:solidFill>
                <a:latin typeface="微软雅黑" panose="020B0503020204020204" pitchFamily="34" charset="-122"/>
                <a:ea typeface="微软雅黑" panose="020B0503020204020204" pitchFamily="34" charset="-122"/>
                <a:cs typeface="Arial" panose="020B0604020202020204" pitchFamily="34" charset="0"/>
              </a:rPr>
              <a:t>从整个世界来搜集证据，看看这些证据是符合进化论的年老地球模式还是创造论的年轻地球模式。</a:t>
            </a:r>
          </a:p>
        </p:txBody>
      </p:sp>
      <p:pic>
        <p:nvPicPr>
          <p:cNvPr id="10" name="图片 9" descr="黑暗中的蓝色星球&#10;&#10;描述已自动生成">
            <a:extLst>
              <a:ext uri="{FF2B5EF4-FFF2-40B4-BE49-F238E27FC236}">
                <a16:creationId xmlns:a16="http://schemas.microsoft.com/office/drawing/2014/main" id="{FA1899E4-2526-9448-90E1-1F6186C8E345}"/>
              </a:ext>
            </a:extLst>
          </p:cNvPr>
          <p:cNvPicPr>
            <a:picLocks noChangeAspect="1"/>
          </p:cNvPicPr>
          <p:nvPr/>
        </p:nvPicPr>
        <p:blipFill>
          <a:blip r:embed="rId4"/>
          <a:stretch>
            <a:fillRect/>
          </a:stretch>
        </p:blipFill>
        <p:spPr>
          <a:xfrm>
            <a:off x="1934928" y="327702"/>
            <a:ext cx="5358296" cy="4018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8620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标题 1"/>
          <p:cNvSpPr txBox="1"/>
          <p:nvPr/>
        </p:nvSpPr>
        <p:spPr bwMode="auto">
          <a:xfrm>
            <a:off x="1410894" y="1017986"/>
            <a:ext cx="637579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lang="zh-CN" altLang="en-US" sz="2700" b="1">
              <a:solidFill>
                <a:srgbClr val="002060"/>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BB75F064-9EA6-F24C-A4FB-45964A74B75D}"/>
              </a:ext>
            </a:extLst>
          </p:cNvPr>
          <p:cNvPicPr>
            <a:picLocks noChangeAspect="1"/>
          </p:cNvPicPr>
          <p:nvPr/>
        </p:nvPicPr>
        <p:blipFill>
          <a:blip r:embed="rId3"/>
          <a:stretch>
            <a:fillRect/>
          </a:stretch>
        </p:blipFill>
        <p:spPr>
          <a:xfrm>
            <a:off x="0" y="1839542"/>
            <a:ext cx="9123890" cy="438374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标题 4">
            <a:extLst>
              <a:ext uri="{FF2B5EF4-FFF2-40B4-BE49-F238E27FC236}">
                <a16:creationId xmlns:a16="http://schemas.microsoft.com/office/drawing/2014/main" id="{2BBBF976-A2C3-7E49-BB04-A05E0D02037C}"/>
              </a:ext>
            </a:extLst>
          </p:cNvPr>
          <p:cNvSpPr>
            <a:spLocks noGrp="1"/>
          </p:cNvSpPr>
          <p:nvPr>
            <p:ph type="title"/>
          </p:nvPr>
        </p:nvSpPr>
        <p:spPr/>
        <p:txBody>
          <a:bodyPr/>
          <a:lstStyle/>
          <a:p>
            <a:r>
              <a:rPr lang="zh-CN" altLang="en-US" dirty="0"/>
              <a:t>科学家在恐龙的骨头化石里发现了什么？</a:t>
            </a:r>
          </a:p>
        </p:txBody>
      </p:sp>
    </p:spTree>
    <p:extLst>
      <p:ext uri="{BB962C8B-B14F-4D97-AF65-F5344CB8AC3E}">
        <p14:creationId xmlns:p14="http://schemas.microsoft.com/office/powerpoint/2010/main" val="40491298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03955C73-5B6B-644C-A5A6-1A018EC8C9FC}"/>
              </a:ext>
            </a:extLst>
          </p:cNvPr>
          <p:cNvSpPr txBox="1"/>
          <p:nvPr/>
        </p:nvSpPr>
        <p:spPr>
          <a:xfrm>
            <a:off x="874214" y="2635725"/>
            <a:ext cx="7370194" cy="2954142"/>
          </a:xfrm>
          <a:prstGeom prst="rect">
            <a:avLst/>
          </a:prstGeom>
          <a:noFill/>
        </p:spPr>
        <p:txBody>
          <a:bodyPr wrap="square" rtlCol="0">
            <a:spAutoFit/>
          </a:bodyPr>
          <a:lstStyle/>
          <a:p>
            <a:pPr>
              <a:lnSpc>
                <a:spcPts val="3840"/>
              </a:lnSpc>
              <a:spcBef>
                <a:spcPts val="1200"/>
              </a:spcBef>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观看视频：</a:t>
            </a: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恐龙的软组织</a:t>
            </a: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a:t>
            </a:r>
          </a:p>
          <a:p>
            <a:pPr>
              <a:lnSpc>
                <a:spcPts val="3840"/>
              </a:lnSpc>
              <a:spcBef>
                <a:spcPts val="1200"/>
              </a:spcBef>
            </a:pP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回答两个问题：</a:t>
            </a:r>
            <a:endPar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endParaRPr>
          </a:p>
          <a:p>
            <a:pPr>
              <a:lnSpc>
                <a:spcPts val="3840"/>
              </a:lnSpc>
              <a:spcBef>
                <a:spcPts val="1200"/>
              </a:spcBef>
            </a:pP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1</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科学家在恐龙骨头中发现了什么？</a:t>
            </a:r>
          </a:p>
          <a:p>
            <a:pPr>
              <a:lnSpc>
                <a:spcPts val="3840"/>
              </a:lnSpc>
              <a:spcBef>
                <a:spcPts val="1200"/>
              </a:spcBef>
            </a:pPr>
            <a:r>
              <a:rPr lang="en-US" altLang="zh-CN"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2</a:t>
            </a:r>
            <a:r>
              <a:rPr lang="zh-CN" altLang="en-US" sz="2800" dirty="0">
                <a:solidFill>
                  <a:prstClr val="black"/>
                </a:solidFill>
                <a:latin typeface="Microsoft YaHei" panose="020B0503020204020204" pitchFamily="34" charset="-122"/>
                <a:ea typeface="Microsoft YaHei" panose="020B0503020204020204" pitchFamily="34" charset="-122"/>
                <a:cs typeface="Arial" panose="020B0604020202020204" pitchFamily="34" charset="0"/>
              </a:rPr>
              <a:t> 这些发现说明恐龙是古老生物还是年轻生物？为什么？</a:t>
            </a:r>
          </a:p>
        </p:txBody>
      </p:sp>
      <p:sp>
        <p:nvSpPr>
          <p:cNvPr id="13" name="直线连接符 20">
            <a:extLst>
              <a:ext uri="{FF2B5EF4-FFF2-40B4-BE49-F238E27FC236}">
                <a16:creationId xmlns:a16="http://schemas.microsoft.com/office/drawing/2014/main" id="{14AB4944-B1B6-3C47-AACE-379BF694FDFC}"/>
              </a:ext>
            </a:extLst>
          </p:cNvPr>
          <p:cNvSpPr/>
          <p:nvPr/>
        </p:nvSpPr>
        <p:spPr>
          <a:xfrm flipH="1">
            <a:off x="454531" y="2265590"/>
            <a:ext cx="0" cy="4117579"/>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5" name="直线连接符 21">
            <a:extLst>
              <a:ext uri="{FF2B5EF4-FFF2-40B4-BE49-F238E27FC236}">
                <a16:creationId xmlns:a16="http://schemas.microsoft.com/office/drawing/2014/main" id="{DDA6D715-8B66-3E4C-9A93-EB3D7A2AB9BD}"/>
              </a:ext>
            </a:extLst>
          </p:cNvPr>
          <p:cNvSpPr/>
          <p:nvPr/>
        </p:nvSpPr>
        <p:spPr>
          <a:xfrm flipH="1" flipV="1">
            <a:off x="454532" y="6383170"/>
            <a:ext cx="7789876" cy="1"/>
          </a:xfrm>
          <a:prstGeom prst="line">
            <a:avLst/>
          </a:prstGeom>
          <a:ln w="19050">
            <a:solidFill>
              <a:srgbClr val="77933C"/>
            </a:solidFill>
          </a:ln>
          <a:effectLst>
            <a:outerShdw blurRad="50800" dist="12700" dir="2700000" rotWithShape="0">
              <a:srgbClr val="000000">
                <a:alpha val="40000"/>
              </a:srgbClr>
            </a:outerShdw>
          </a:effectLst>
        </p:spPr>
        <p:txBody>
          <a:bodyPr lIns="45719" rIns="45719"/>
          <a:lstStyle/>
          <a:p>
            <a:endParaRPr/>
          </a:p>
        </p:txBody>
      </p:sp>
      <p:sp>
        <p:nvSpPr>
          <p:cNvPr id="16" name="直线连接符 22">
            <a:extLst>
              <a:ext uri="{FF2B5EF4-FFF2-40B4-BE49-F238E27FC236}">
                <a16:creationId xmlns:a16="http://schemas.microsoft.com/office/drawing/2014/main" id="{E39B3701-B12B-264E-9D00-BFBCBD3494F4}"/>
              </a:ext>
            </a:extLst>
          </p:cNvPr>
          <p:cNvSpPr/>
          <p:nvPr/>
        </p:nvSpPr>
        <p:spPr>
          <a:xfrm flipH="1" flipV="1">
            <a:off x="971601" y="2265591"/>
            <a:ext cx="7742668" cy="1"/>
          </a:xfrm>
          <a:prstGeom prst="line">
            <a:avLst/>
          </a:prstGeom>
          <a:ln w="12700">
            <a:solidFill>
              <a:srgbClr val="77933C"/>
            </a:solidFill>
            <a:prstDash val="sysDash"/>
          </a:ln>
        </p:spPr>
        <p:txBody>
          <a:bodyPr lIns="45719" rIns="45719"/>
          <a:lstStyle/>
          <a:p>
            <a:endParaRPr/>
          </a:p>
        </p:txBody>
      </p:sp>
      <p:sp>
        <p:nvSpPr>
          <p:cNvPr id="17" name="直线连接符 23">
            <a:extLst>
              <a:ext uri="{FF2B5EF4-FFF2-40B4-BE49-F238E27FC236}">
                <a16:creationId xmlns:a16="http://schemas.microsoft.com/office/drawing/2014/main" id="{AED4B3F6-8371-4B4A-BECC-C68D1D2D9B6D}"/>
              </a:ext>
            </a:extLst>
          </p:cNvPr>
          <p:cNvSpPr/>
          <p:nvPr/>
        </p:nvSpPr>
        <p:spPr>
          <a:xfrm flipH="1">
            <a:off x="8714268" y="2265590"/>
            <a:ext cx="0" cy="3979289"/>
          </a:xfrm>
          <a:prstGeom prst="line">
            <a:avLst/>
          </a:prstGeom>
          <a:ln w="12700">
            <a:solidFill>
              <a:srgbClr val="77933C"/>
            </a:solidFill>
            <a:prstDash val="sysDash"/>
          </a:ln>
        </p:spPr>
        <p:txBody>
          <a:bodyPr lIns="45719" rIns="45719"/>
          <a:lstStyle/>
          <a:p>
            <a:endParaRPr/>
          </a:p>
        </p:txBody>
      </p:sp>
      <p:pic>
        <p:nvPicPr>
          <p:cNvPr id="18" name="图片 24" descr="图片 24">
            <a:extLst>
              <a:ext uri="{FF2B5EF4-FFF2-40B4-BE49-F238E27FC236}">
                <a16:creationId xmlns:a16="http://schemas.microsoft.com/office/drawing/2014/main" id="{70FD71FF-5EAF-894B-9B6A-81B58E11845F}"/>
              </a:ext>
            </a:extLst>
          </p:cNvPr>
          <p:cNvPicPr>
            <a:picLocks noChangeAspect="1"/>
          </p:cNvPicPr>
          <p:nvPr/>
        </p:nvPicPr>
        <p:blipFill>
          <a:blip r:embed="rId3"/>
          <a:stretch>
            <a:fillRect/>
          </a:stretch>
        </p:blipFill>
        <p:spPr>
          <a:xfrm>
            <a:off x="8053754" y="6069658"/>
            <a:ext cx="921638" cy="565092"/>
          </a:xfrm>
          <a:prstGeom prst="rect">
            <a:avLst/>
          </a:prstGeom>
          <a:ln w="12700">
            <a:miter lim="400000"/>
          </a:ln>
        </p:spPr>
      </p:pic>
      <p:pic>
        <p:nvPicPr>
          <p:cNvPr id="19" name="图片 25" descr="图片 25">
            <a:extLst>
              <a:ext uri="{FF2B5EF4-FFF2-40B4-BE49-F238E27FC236}">
                <a16:creationId xmlns:a16="http://schemas.microsoft.com/office/drawing/2014/main" id="{DC88E565-F3A5-BD4C-BA05-28F7E033BD83}"/>
              </a:ext>
            </a:extLst>
          </p:cNvPr>
          <p:cNvPicPr>
            <a:picLocks noChangeAspect="1"/>
          </p:cNvPicPr>
          <p:nvPr/>
        </p:nvPicPr>
        <p:blipFill>
          <a:blip r:embed="rId3"/>
          <a:stretch>
            <a:fillRect/>
          </a:stretch>
        </p:blipFill>
        <p:spPr>
          <a:xfrm rot="10800000">
            <a:off x="222738" y="2006490"/>
            <a:ext cx="921637" cy="565092"/>
          </a:xfrm>
          <a:prstGeom prst="rect">
            <a:avLst/>
          </a:prstGeom>
          <a:ln w="12700">
            <a:miter lim="400000"/>
          </a:ln>
        </p:spPr>
      </p:pic>
      <p:sp>
        <p:nvSpPr>
          <p:cNvPr id="2" name="标题 1">
            <a:extLst>
              <a:ext uri="{FF2B5EF4-FFF2-40B4-BE49-F238E27FC236}">
                <a16:creationId xmlns:a16="http://schemas.microsoft.com/office/drawing/2014/main" id="{31F98E53-B64A-5B4E-9520-F0E5EE762118}"/>
              </a:ext>
            </a:extLst>
          </p:cNvPr>
          <p:cNvSpPr>
            <a:spLocks noGrp="1"/>
          </p:cNvSpPr>
          <p:nvPr>
            <p:ph type="title"/>
          </p:nvPr>
        </p:nvSpPr>
        <p:spPr/>
        <p:txBody>
          <a:bodyPr/>
          <a:lstStyle/>
          <a:p>
            <a:r>
              <a:rPr lang="zh-CN" altLang="en-US" dirty="0"/>
              <a:t>任务一（计时：</a:t>
            </a:r>
            <a:r>
              <a:rPr lang="en-US" altLang="zh-CN" dirty="0"/>
              <a:t>5</a:t>
            </a:r>
            <a:r>
              <a:rPr lang="zh-CN" altLang="en-US" dirty="0"/>
              <a:t>分钟）</a:t>
            </a:r>
          </a:p>
        </p:txBody>
      </p:sp>
    </p:spTree>
    <p:extLst>
      <p:ext uri="{BB962C8B-B14F-4D97-AF65-F5344CB8AC3E}">
        <p14:creationId xmlns:p14="http://schemas.microsoft.com/office/powerpoint/2010/main" val="1912119152"/>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35119</TotalTime>
  <Words>6626</Words>
  <Application>Microsoft Macintosh PowerPoint</Application>
  <PresentationFormat>全屏显示(4:3)</PresentationFormat>
  <Paragraphs>479</Paragraphs>
  <Slides>64</Slides>
  <Notes>62</Notes>
  <HiddenSlides>0</HiddenSlides>
  <MMClips>2</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64</vt:i4>
      </vt:variant>
    </vt:vector>
  </HeadingPairs>
  <TitlesOfParts>
    <vt:vector size="73" baseType="lpstr">
      <vt:lpstr>微软雅黑</vt:lpstr>
      <vt:lpstr>微软雅黑</vt:lpstr>
      <vt:lpstr>Wingdings 2</vt:lpstr>
      <vt:lpstr>Arial</vt:lpstr>
      <vt:lpstr>Times New Roman</vt:lpstr>
      <vt:lpstr>Calibri</vt:lpstr>
      <vt:lpstr>Wingdings</vt:lpstr>
      <vt:lpstr>宋体</vt:lpstr>
      <vt:lpstr>HDOfficeLightV0</vt:lpstr>
      <vt:lpstr>PowerPoint 演示文稿</vt:lpstr>
      <vt:lpstr>PowerPoint 演示文稿</vt:lpstr>
      <vt:lpstr>PowerPoint 演示文稿</vt:lpstr>
      <vt:lpstr>PowerPoint 演示文稿</vt:lpstr>
      <vt:lpstr>PowerPoint 演示文稿</vt:lpstr>
      <vt:lpstr>有关地球年龄的两种观点</vt:lpstr>
      <vt:lpstr>PowerPoint 演示文稿</vt:lpstr>
      <vt:lpstr>科学家在恐龙的骨头化石里发现了什么？</vt:lpstr>
      <vt:lpstr>任务一（计时：5分钟）</vt:lpstr>
      <vt:lpstr>带着问题看视频</vt:lpstr>
      <vt:lpstr>任务一：习题讲解</vt:lpstr>
      <vt:lpstr>任务一：习题讲解</vt:lpstr>
      <vt:lpstr>恐龙绝种了多久？</vt:lpstr>
      <vt:lpstr>思考</vt:lpstr>
      <vt:lpstr>PowerPoint 演示文稿</vt:lpstr>
      <vt:lpstr>PowerPoint 演示文稿</vt:lpstr>
      <vt:lpstr>在理想条件下，胶原蛋白可以保存多久？</vt:lpstr>
      <vt:lpstr>PowerPoint 演示文稿</vt:lpstr>
      <vt:lpstr>在理想条件下，胶原蛋白可以保存多久？</vt:lpstr>
      <vt:lpstr>DNA 能存留多久？</vt:lpstr>
      <vt:lpstr>蛋白质上限：270万年 DNA上限：100万年 恐龙绝种的假定时间：6500万年</vt:lpstr>
      <vt:lpstr>PowerPoint 演示文稿</vt:lpstr>
      <vt:lpstr>“100万年”符合圣经 6000-10000年的时间框架！</vt:lpstr>
      <vt:lpstr>PowerPoint 演示文稿</vt:lpstr>
      <vt:lpstr>PowerPoint 演示文稿</vt:lpstr>
      <vt:lpstr>PowerPoint 演示文稿</vt:lpstr>
      <vt:lpstr>任务一：看视频，完成填空题。</vt:lpstr>
      <vt:lpstr>一 看视频，完成填空题</vt:lpstr>
      <vt:lpstr>一 看视频，完成填空题</vt:lpstr>
      <vt:lpstr>PowerPoint 演示文稿</vt:lpstr>
      <vt:lpstr>“4200万年”是否符合圣经 6000-10000年的年轻地球模式？</vt:lpstr>
      <vt:lpstr>PowerPoint 演示文稿</vt:lpstr>
      <vt:lpstr>“4200万年”是否符合圣经 6000-10000年的年轻地球模式？</vt:lpstr>
      <vt:lpstr>“4200万年”符合圣经 6000-10000年的年轻地球模式！</vt:lpstr>
      <vt:lpstr>PowerPoint 演示文稿</vt:lpstr>
      <vt:lpstr>PowerPoint 演示文稿</vt:lpstr>
      <vt:lpstr>地球和太阳距离如何阐述地球的年龄？</vt:lpstr>
      <vt:lpstr>任务三</vt:lpstr>
      <vt:lpstr>任务三：习题讲解</vt:lpstr>
      <vt:lpstr>任务三：习题讲解</vt:lpstr>
      <vt:lpstr>任务三：习题讲解</vt:lpstr>
      <vt:lpstr>天文学证据</vt:lpstr>
      <vt:lpstr>PowerPoint 演示文稿</vt:lpstr>
      <vt:lpstr>疑 问</vt:lpstr>
      <vt:lpstr>以问答问</vt:lpstr>
      <vt:lpstr>任务四</vt:lpstr>
      <vt:lpstr>煤可以快速形成</vt:lpstr>
      <vt:lpstr>煤可以快速形成</vt:lpstr>
      <vt:lpstr>煤可以快速形成</vt:lpstr>
      <vt:lpstr>PowerPoint 演示文稿</vt:lpstr>
      <vt:lpstr>问：石油能快速形成吗？</vt:lpstr>
      <vt:lpstr>石油能快速产生吗？</vt:lpstr>
      <vt:lpstr>石油能快速产生吗？</vt:lpstr>
      <vt:lpstr>石油在自然界可以快速形成</vt:lpstr>
      <vt:lpstr>PowerPoint 演示文稿</vt:lpstr>
      <vt:lpstr>任务四 习题讲解</vt:lpstr>
      <vt:lpstr>任务四 习题讲解</vt:lpstr>
      <vt:lpstr>书籍推荐：《求真求证》第15章</vt:lpstr>
      <vt:lpstr>科学支持“年轻地球模式”</vt:lpstr>
      <vt:lpstr>PowerPoint 演示文稿</vt:lpstr>
      <vt:lpstr>PowerPoint 演示文稿</vt:lpstr>
      <vt:lpstr>PowerPoint 演示文稿</vt:lpstr>
      <vt:lpstr>有很多符合年轻地球论的证据</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前言</dc:title>
  <dc:creator>Yi Hao</dc:creator>
  <cp:lastModifiedBy>Meiling Meng</cp:lastModifiedBy>
  <cp:revision>990</cp:revision>
  <dcterms:created xsi:type="dcterms:W3CDTF">2020-12-03T10:25:54Z</dcterms:created>
  <dcterms:modified xsi:type="dcterms:W3CDTF">2024-12-11T07:01:26Z</dcterms:modified>
</cp:coreProperties>
</file>