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1"/>
  </p:sldMasterIdLst>
  <p:notesMasterIdLst>
    <p:notesMasterId r:id="rId59"/>
  </p:notesMasterIdLst>
  <p:sldIdLst>
    <p:sldId id="2800" r:id="rId2"/>
    <p:sldId id="2668" r:id="rId3"/>
    <p:sldId id="2726" r:id="rId4"/>
    <p:sldId id="2686" r:id="rId5"/>
    <p:sldId id="2671" r:id="rId6"/>
    <p:sldId id="2799" r:id="rId7"/>
    <p:sldId id="2729" r:id="rId8"/>
    <p:sldId id="2672" r:id="rId9"/>
    <p:sldId id="2682" r:id="rId10"/>
    <p:sldId id="2674" r:id="rId11"/>
    <p:sldId id="2681" r:id="rId12"/>
    <p:sldId id="2685" r:id="rId13"/>
    <p:sldId id="2730" r:id="rId14"/>
    <p:sldId id="2746" r:id="rId15"/>
    <p:sldId id="2738" r:id="rId16"/>
    <p:sldId id="2747" r:id="rId17"/>
    <p:sldId id="2684" r:id="rId18"/>
    <p:sldId id="2740" r:id="rId19"/>
    <p:sldId id="2748" r:id="rId20"/>
    <p:sldId id="2749" r:id="rId21"/>
    <p:sldId id="2750" r:id="rId22"/>
    <p:sldId id="2795" r:id="rId23"/>
    <p:sldId id="2733" r:id="rId24"/>
    <p:sldId id="2676" r:id="rId25"/>
    <p:sldId id="2683" r:id="rId26"/>
    <p:sldId id="2691" r:id="rId27"/>
    <p:sldId id="2692" r:id="rId28"/>
    <p:sldId id="2693" r:id="rId29"/>
    <p:sldId id="2694" r:id="rId30"/>
    <p:sldId id="2703" r:id="rId31"/>
    <p:sldId id="2690" r:id="rId32"/>
    <p:sldId id="2796" r:id="rId33"/>
    <p:sldId id="2696" r:id="rId34"/>
    <p:sldId id="2697" r:id="rId35"/>
    <p:sldId id="2706" r:id="rId36"/>
    <p:sldId id="2698" r:id="rId37"/>
    <p:sldId id="2744" r:id="rId38"/>
    <p:sldId id="2745" r:id="rId39"/>
    <p:sldId id="2689" r:id="rId40"/>
    <p:sldId id="2709" r:id="rId41"/>
    <p:sldId id="2700" r:id="rId42"/>
    <p:sldId id="2701" r:id="rId43"/>
    <p:sldId id="2710" r:id="rId44"/>
    <p:sldId id="2702" r:id="rId45"/>
    <p:sldId id="2737" r:id="rId46"/>
    <p:sldId id="2712" r:id="rId47"/>
    <p:sldId id="2687" r:id="rId48"/>
    <p:sldId id="2713" r:id="rId49"/>
    <p:sldId id="2714" r:id="rId50"/>
    <p:sldId id="2715" r:id="rId51"/>
    <p:sldId id="2716" r:id="rId52"/>
    <p:sldId id="2764" r:id="rId53"/>
    <p:sldId id="2723" r:id="rId54"/>
    <p:sldId id="2719" r:id="rId55"/>
    <p:sldId id="2718" r:id="rId56"/>
    <p:sldId id="2720" r:id="rId57"/>
    <p:sldId id="2633" r:id="rId58"/>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580352F9-F3E6-461B-BBB7-69D73BCFFA4F}">
          <p14:sldIdLst>
            <p14:sldId id="2800"/>
            <p14:sldId id="2668"/>
            <p14:sldId id="2726"/>
            <p14:sldId id="2686"/>
            <p14:sldId id="2671"/>
            <p14:sldId id="2799"/>
            <p14:sldId id="2729"/>
            <p14:sldId id="2672"/>
            <p14:sldId id="2682"/>
            <p14:sldId id="2674"/>
            <p14:sldId id="2681"/>
            <p14:sldId id="2685"/>
            <p14:sldId id="2730"/>
            <p14:sldId id="2746"/>
            <p14:sldId id="2738"/>
            <p14:sldId id="2747"/>
            <p14:sldId id="2684"/>
            <p14:sldId id="2740"/>
            <p14:sldId id="2748"/>
            <p14:sldId id="2749"/>
            <p14:sldId id="2750"/>
            <p14:sldId id="2795"/>
            <p14:sldId id="2733"/>
            <p14:sldId id="2676"/>
            <p14:sldId id="2683"/>
            <p14:sldId id="2691"/>
            <p14:sldId id="2692"/>
            <p14:sldId id="2693"/>
            <p14:sldId id="2694"/>
            <p14:sldId id="2703"/>
            <p14:sldId id="2690"/>
            <p14:sldId id="2796"/>
            <p14:sldId id="2696"/>
            <p14:sldId id="2697"/>
            <p14:sldId id="2706"/>
            <p14:sldId id="2698"/>
            <p14:sldId id="2744"/>
            <p14:sldId id="2745"/>
            <p14:sldId id="2689"/>
            <p14:sldId id="2709"/>
            <p14:sldId id="2700"/>
            <p14:sldId id="2701"/>
            <p14:sldId id="2710"/>
            <p14:sldId id="2702"/>
            <p14:sldId id="2737"/>
            <p14:sldId id="2712"/>
            <p14:sldId id="2687"/>
            <p14:sldId id="2713"/>
            <p14:sldId id="2714"/>
            <p14:sldId id="2715"/>
            <p14:sldId id="2716"/>
            <p14:sldId id="2764"/>
            <p14:sldId id="2723"/>
            <p14:sldId id="2719"/>
            <p14:sldId id="2718"/>
            <p14:sldId id="2720"/>
            <p14:sldId id="26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jour BY" initials="RB" lastIdx="1" clrIdx="0">
    <p:extLst>
      <p:ext uri="{19B8F6BF-5375-455C-9EA6-DF929625EA0E}">
        <p15:presenceInfo xmlns:p15="http://schemas.microsoft.com/office/powerpoint/2012/main" userId="5b4743d5f0334fb8" providerId="Windows Live"/>
      </p:ext>
    </p:extLst>
  </p:cmAuthor>
  <p:cmAuthor id="2" name="LO AMIGO" initials="LA" lastIdx="1" clrIdx="1">
    <p:extLst>
      <p:ext uri="{19B8F6BF-5375-455C-9EA6-DF929625EA0E}">
        <p15:presenceInfo xmlns:p15="http://schemas.microsoft.com/office/powerpoint/2012/main" userId="2ecd42c41f71bb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E2A"/>
    <a:srgbClr val="1C271A"/>
    <a:srgbClr val="F4F5F7"/>
    <a:srgbClr val="011120"/>
    <a:srgbClr val="8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49" autoAdjust="0"/>
    <p:restoredTop sz="65363" autoAdjust="0"/>
  </p:normalViewPr>
  <p:slideViewPr>
    <p:cSldViewPr snapToGrid="0" snapToObjects="1">
      <p:cViewPr varScale="1">
        <p:scale>
          <a:sx n="47" d="100"/>
          <a:sy n="47" d="100"/>
        </p:scale>
        <p:origin x="194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3" d="100"/>
        <a:sy n="43" d="100"/>
      </p:scale>
      <p:origin x="0" y="-197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C80352-BFB5-784E-BFAB-D7FC983DE7B0}" type="datetimeFigureOut">
              <a:rPr kumimoji="1" lang="zh-CN" altLang="en-US" smtClean="0"/>
              <a:t>2021/12/31</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2D9E6D-A15A-B743-B4A3-278F5909B41A}" type="slidenum">
              <a:rPr kumimoji="1" lang="zh-CN" altLang="en-US" smtClean="0"/>
              <a:t>‹#›</a:t>
            </a:fld>
            <a:endParaRPr kumimoji="1" lang="zh-CN" altLang="en-US"/>
          </a:p>
        </p:txBody>
      </p:sp>
    </p:spTree>
    <p:extLst>
      <p:ext uri="{BB962C8B-B14F-4D97-AF65-F5344CB8AC3E}">
        <p14:creationId xmlns:p14="http://schemas.microsoft.com/office/powerpoint/2010/main" val="35796181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a:t>
            </a:fld>
            <a:endParaRPr kumimoji="1" lang="zh-CN" altLang="en-US"/>
          </a:p>
        </p:txBody>
      </p:sp>
    </p:spTree>
    <p:extLst>
      <p:ext uri="{BB962C8B-B14F-4D97-AF65-F5344CB8AC3E}">
        <p14:creationId xmlns:p14="http://schemas.microsoft.com/office/powerpoint/2010/main" val="3586883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我们来看一下圣经的记载。</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创</a:t>
            </a:r>
            <a:r>
              <a:rPr lang="en-US" altLang="zh-CN" sz="1800" dirty="0">
                <a:effectLst/>
                <a:latin typeface="Times New Roman" panose="02020603050405020304" pitchFamily="18" charset="0"/>
                <a:ea typeface="宋体" panose="02010600030101010101" pitchFamily="2" charset="-122"/>
              </a:rPr>
              <a:t>7:11</a:t>
            </a:r>
            <a:r>
              <a:rPr lang="zh-CN" altLang="zh-CN" sz="1800" dirty="0">
                <a:effectLst/>
                <a:latin typeface="Times New Roman" panose="02020603050405020304" pitchFamily="18" charset="0"/>
                <a:ea typeface="宋体" panose="02010600030101010101" pitchFamily="2" charset="-122"/>
              </a:rPr>
              <a:t>当挪亚六百岁，二月十七日那一天，大渊的泉源都裂开了，天上的窗户也敞开了。</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四十昼夜降大雨在地上。……</a:t>
            </a:r>
            <a:r>
              <a:rPr lang="en-US" altLang="zh-CN" sz="1800" dirty="0">
                <a:effectLst/>
                <a:latin typeface="Times New Roman" panose="02020603050405020304" pitchFamily="18" charset="0"/>
                <a:ea typeface="宋体" panose="02010600030101010101" pitchFamily="2" charset="-122"/>
              </a:rPr>
              <a:t> 17 </a:t>
            </a:r>
            <a:r>
              <a:rPr lang="zh-CN" altLang="zh-CN" sz="1800" dirty="0">
                <a:effectLst/>
                <a:latin typeface="Times New Roman" panose="02020603050405020304" pitchFamily="18" charset="0"/>
                <a:ea typeface="宋体" panose="02010600030101010101" pitchFamily="2" charset="-122"/>
              </a:rPr>
              <a:t>洪水泛滥在地上四十天，水往上涨，把方舟从地上漂起。</a:t>
            </a:r>
            <a:r>
              <a:rPr lang="en-US" altLang="zh-CN" sz="1800" dirty="0">
                <a:effectLst/>
                <a:latin typeface="Times New Roman" panose="02020603050405020304" pitchFamily="18" charset="0"/>
                <a:ea typeface="宋体" panose="02010600030101010101" pitchFamily="2" charset="-122"/>
              </a:rPr>
              <a:t>18 </a:t>
            </a:r>
            <a:r>
              <a:rPr lang="zh-CN" altLang="zh-CN" sz="1800" dirty="0">
                <a:effectLst/>
                <a:latin typeface="Times New Roman" panose="02020603050405020304" pitchFamily="18" charset="0"/>
                <a:ea typeface="宋体" panose="02010600030101010101" pitchFamily="2" charset="-122"/>
              </a:rPr>
              <a:t>水势浩大，在地上大大地往上涨，方舟在水面上漂来漂去。</a:t>
            </a:r>
            <a:r>
              <a:rPr lang="en-US" altLang="zh-CN" sz="1800" dirty="0">
                <a:effectLst/>
                <a:latin typeface="Times New Roman" panose="02020603050405020304" pitchFamily="18" charset="0"/>
                <a:ea typeface="宋体" panose="02010600030101010101" pitchFamily="2" charset="-122"/>
              </a:rPr>
              <a:t>19 </a:t>
            </a:r>
            <a:r>
              <a:rPr lang="zh-CN" altLang="zh-CN" sz="1800" dirty="0">
                <a:effectLst/>
                <a:latin typeface="Times New Roman" panose="02020603050405020304" pitchFamily="18" charset="0"/>
                <a:ea typeface="宋体" panose="02010600030101010101" pitchFamily="2" charset="-122"/>
              </a:rPr>
              <a:t>水势在地上极其浩大，天下的高山都淹没了。</a:t>
            </a:r>
            <a:r>
              <a:rPr lang="en-US" altLang="zh-CN" sz="1800" dirty="0">
                <a:effectLst/>
                <a:latin typeface="Times New Roman" panose="02020603050405020304" pitchFamily="18" charset="0"/>
                <a:ea typeface="宋体" panose="02010600030101010101" pitchFamily="2" charset="-122"/>
              </a:rPr>
              <a:t>20 </a:t>
            </a:r>
            <a:r>
              <a:rPr lang="zh-CN" altLang="zh-CN" sz="1800" dirty="0">
                <a:effectLst/>
                <a:latin typeface="Times New Roman" panose="02020603050405020304" pitchFamily="18" charset="0"/>
                <a:ea typeface="宋体" panose="02010600030101010101" pitchFamily="2" charset="-122"/>
              </a:rPr>
              <a:t>水势比山高过十五肘，山岭都淹没了。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经文告诉我们，这次的洪水是在挪亚</a:t>
            </a:r>
            <a:r>
              <a:rPr lang="en-US" altLang="zh-CN" sz="1800" dirty="0">
                <a:effectLst/>
                <a:latin typeface="Times New Roman" panose="02020603050405020304" pitchFamily="18" charset="0"/>
                <a:ea typeface="宋体" panose="02010600030101010101" pitchFamily="2" charset="-122"/>
              </a:rPr>
              <a:t>600</a:t>
            </a:r>
            <a:r>
              <a:rPr lang="zh-CN" altLang="zh-CN" sz="1800" dirty="0">
                <a:effectLst/>
                <a:latin typeface="Times New Roman" panose="02020603050405020304" pitchFamily="18" charset="0"/>
                <a:ea typeface="宋体" panose="02010600030101010101" pitchFamily="2" charset="-122"/>
              </a:rPr>
              <a:t>岁那一年的</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月</a:t>
            </a:r>
            <a:r>
              <a:rPr lang="en-US" altLang="zh-CN" sz="1800" dirty="0">
                <a:effectLst/>
                <a:latin typeface="Times New Roman" panose="02020603050405020304" pitchFamily="18" charset="0"/>
                <a:ea typeface="宋体" panose="02010600030101010101" pitchFamily="2" charset="-122"/>
              </a:rPr>
              <a:t>17</a:t>
            </a:r>
            <a:r>
              <a:rPr lang="zh-CN" altLang="zh-CN" sz="1800" dirty="0">
                <a:effectLst/>
                <a:latin typeface="Times New Roman" panose="02020603050405020304" pitchFamily="18" charset="0"/>
                <a:ea typeface="宋体" panose="02010600030101010101" pitchFamily="2" charset="-122"/>
              </a:rPr>
              <a:t>日那一天开始的，连续</a:t>
            </a:r>
            <a:r>
              <a:rPr lang="en-US" altLang="zh-CN" sz="1800" dirty="0">
                <a:effectLst/>
                <a:latin typeface="Times New Roman" panose="02020603050405020304" pitchFamily="18" charset="0"/>
                <a:ea typeface="宋体" panose="02010600030101010101" pitchFamily="2" charset="-122"/>
              </a:rPr>
              <a:t>40</a:t>
            </a:r>
            <a:r>
              <a:rPr lang="zh-CN" altLang="zh-CN" sz="1800" dirty="0">
                <a:effectLst/>
                <a:latin typeface="Times New Roman" panose="02020603050405020304" pitchFamily="18" charset="0"/>
                <a:ea typeface="宋体" panose="02010600030101010101" pitchFamily="2" charset="-122"/>
              </a:rPr>
              <a:t>天没日没夜的暴雨。洪水泛滥，到最后（</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击）这场洪水使得“天下的高山都淹没了”，“山岭都淹没了”。</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D02D9E6D-A15A-B743-B4A3-278F5909B41A}" type="slidenum">
              <a:rPr kumimoji="1" lang="zh-CN" altLang="en-US" smtClean="0"/>
              <a:t>10</a:t>
            </a:fld>
            <a:endParaRPr kumimoji="1" lang="zh-CN" altLang="en-US"/>
          </a:p>
        </p:txBody>
      </p:sp>
    </p:spTree>
    <p:extLst>
      <p:ext uri="{BB962C8B-B14F-4D97-AF65-F5344CB8AC3E}">
        <p14:creationId xmlns:p14="http://schemas.microsoft.com/office/powerpoint/2010/main" val="2172701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a:t>
            </a:r>
            <a:r>
              <a:rPr lang="zh-CN" altLang="zh-CN" sz="1800" dirty="0">
                <a:effectLst/>
                <a:latin typeface="Times New Roman" panose="02020603050405020304" pitchFamily="18" charset="0"/>
                <a:ea typeface="宋体" panose="02010600030101010101" pitchFamily="2" charset="-122"/>
              </a:rPr>
              <a:t>天下的高山</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意思就是全世界的山；</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都淹没了</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，意思就是所有山的最高峰都已经完全在水下。这里有两幅图，左边的山峰有没有淹没呢？（</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击）很明显是没有被淹没。真正的淹没就像右图，山顶的最高点也是在水下才叫淹没。</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D02D9E6D-A15A-B743-B4A3-278F5909B41A}" type="slidenum">
              <a:rPr kumimoji="1" lang="zh-CN" altLang="en-US" smtClean="0"/>
              <a:t>11</a:t>
            </a:fld>
            <a:endParaRPr kumimoji="1" lang="zh-CN" altLang="en-US"/>
          </a:p>
        </p:txBody>
      </p:sp>
    </p:spTree>
    <p:extLst>
      <p:ext uri="{BB962C8B-B14F-4D97-AF65-F5344CB8AC3E}">
        <p14:creationId xmlns:p14="http://schemas.microsoft.com/office/powerpoint/2010/main" val="3345055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所以当天下的高山都淹没了以后，整个地球所有的陆地都被浸泡在水中，没有任何一小片干地可以逃生。</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12</a:t>
            </a:fld>
            <a:endParaRPr kumimoji="1" lang="zh-CN" altLang="en-US"/>
          </a:p>
        </p:txBody>
      </p:sp>
    </p:spTree>
    <p:extLst>
      <p:ext uri="{BB962C8B-B14F-4D97-AF65-F5344CB8AC3E}">
        <p14:creationId xmlns:p14="http://schemas.microsoft.com/office/powerpoint/2010/main" val="117059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根据洪水淹没的范围，我们就知道挪亚洪水一定是全球性的。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13</a:t>
            </a:fld>
            <a:endParaRPr kumimoji="1" lang="zh-CN" altLang="en-US"/>
          </a:p>
        </p:txBody>
      </p:sp>
    </p:spTree>
    <p:extLst>
      <p:ext uri="{BB962C8B-B14F-4D97-AF65-F5344CB8AC3E}">
        <p14:creationId xmlns:p14="http://schemas.microsoft.com/office/powerpoint/2010/main" val="3212564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我们再来读这段记载在创世记</a:t>
            </a:r>
            <a:r>
              <a:rPr lang="en-US" altLang="zh-CN" sz="1800" dirty="0">
                <a:effectLst/>
                <a:latin typeface="Times New Roman" panose="02020603050405020304" pitchFamily="18" charset="0"/>
                <a:ea typeface="宋体" panose="02010600030101010101" pitchFamily="2" charset="-122"/>
              </a:rPr>
              <a:t>7:21-24</a:t>
            </a:r>
            <a:r>
              <a:rPr lang="zh-CN" altLang="zh-CN" sz="1800" dirty="0">
                <a:effectLst/>
                <a:latin typeface="Times New Roman" panose="02020603050405020304" pitchFamily="18" charset="0"/>
                <a:ea typeface="宋体" panose="02010600030101010101" pitchFamily="2" charset="-122"/>
              </a:rPr>
              <a:t>的经文：</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创</a:t>
            </a:r>
            <a:r>
              <a:rPr lang="en-US" altLang="zh-CN" sz="1800" dirty="0">
                <a:effectLst/>
                <a:latin typeface="Times New Roman" panose="02020603050405020304" pitchFamily="18" charset="0"/>
                <a:ea typeface="宋体" panose="02010600030101010101" pitchFamily="2" charset="-122"/>
              </a:rPr>
              <a:t>7:21 </a:t>
            </a:r>
            <a:r>
              <a:rPr lang="zh-CN" altLang="zh-CN" sz="1800" dirty="0">
                <a:effectLst/>
                <a:latin typeface="Times New Roman" panose="02020603050405020304" pitchFamily="18" charset="0"/>
                <a:ea typeface="宋体" panose="02010600030101010101" pitchFamily="2" charset="-122"/>
              </a:rPr>
              <a:t>凡在地上有血肉的动物，就是飞鸟、牲畜、走兽，和爬在地上的昆虫【爬行动物】，以及所有的人都死了；</a:t>
            </a:r>
            <a:r>
              <a:rPr lang="en-US" altLang="zh-CN" sz="1800" dirty="0">
                <a:effectLst/>
                <a:latin typeface="Times New Roman" panose="02020603050405020304" pitchFamily="18" charset="0"/>
                <a:ea typeface="宋体" panose="02010600030101010101" pitchFamily="2" charset="-122"/>
              </a:rPr>
              <a:t>22</a:t>
            </a:r>
            <a:r>
              <a:rPr lang="zh-CN" altLang="zh-CN" sz="1800" dirty="0">
                <a:effectLst/>
                <a:latin typeface="Times New Roman" panose="02020603050405020304" pitchFamily="18" charset="0"/>
                <a:ea typeface="宋体" panose="02010600030101010101" pitchFamily="2" charset="-122"/>
              </a:rPr>
              <a:t>凡在旱地上、鼻孔有气息的生灵都死了；</a:t>
            </a:r>
            <a:r>
              <a:rPr lang="en-US" altLang="zh-CN" sz="1800" dirty="0">
                <a:effectLst/>
                <a:latin typeface="Times New Roman" panose="02020603050405020304" pitchFamily="18" charset="0"/>
                <a:ea typeface="宋体" panose="02010600030101010101" pitchFamily="2" charset="-122"/>
              </a:rPr>
              <a:t>23</a:t>
            </a:r>
            <a:r>
              <a:rPr lang="zh-CN" altLang="zh-CN" sz="1800" dirty="0">
                <a:effectLst/>
                <a:latin typeface="Times New Roman" panose="02020603050405020304" pitchFamily="18" charset="0"/>
                <a:ea typeface="宋体" panose="02010600030101010101" pitchFamily="2" charset="-122"/>
              </a:rPr>
              <a:t>凡地上各类的活物，连人带牲畜、昆虫【爬行动物】，以及空中的飞鸟，都从地上除灭了，只留下挪亚和那些与他同在方舟里的。</a:t>
            </a:r>
            <a:r>
              <a:rPr lang="en-US" altLang="zh-CN" sz="1800" dirty="0">
                <a:effectLst/>
                <a:latin typeface="Times New Roman" panose="02020603050405020304" pitchFamily="18" charset="0"/>
                <a:ea typeface="宋体" panose="02010600030101010101" pitchFamily="2" charset="-122"/>
              </a:rPr>
              <a:t>24</a:t>
            </a:r>
            <a:r>
              <a:rPr lang="zh-CN" altLang="zh-CN" sz="1800" dirty="0">
                <a:effectLst/>
                <a:latin typeface="Times New Roman" panose="02020603050405020304" pitchFamily="18" charset="0"/>
                <a:ea typeface="宋体" panose="02010600030101010101" pitchFamily="2" charset="-122"/>
              </a:rPr>
              <a:t>水势浩大，在地上共一百五十天。</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这段经文重复了好几次“凡地上”和“都死了”或者“都…除灭了”这样的表达。这是不断的在强调除了挪亚一家和方舟里面的动物之外，陆地上一切有血肉有呼吸的动物和人类全部都死在洪水中。</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14</a:t>
            </a:fld>
            <a:endParaRPr kumimoji="1" lang="zh-CN" altLang="en-US"/>
          </a:p>
        </p:txBody>
      </p:sp>
    </p:spTree>
    <p:extLst>
      <p:ext uri="{BB962C8B-B14F-4D97-AF65-F5344CB8AC3E}">
        <p14:creationId xmlns:p14="http://schemas.microsoft.com/office/powerpoint/2010/main" val="552384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根据洪水需要造成的死亡严重程度来看，挪亚洪水必须是全球性的。因为全世界除了挪亚一家以及上方舟的动物，其他陆地上的动物和所有人类都死了。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15</a:t>
            </a:fld>
            <a:endParaRPr kumimoji="1" lang="zh-CN" altLang="en-US"/>
          </a:p>
        </p:txBody>
      </p:sp>
    </p:spTree>
    <p:extLst>
      <p:ext uri="{BB962C8B-B14F-4D97-AF65-F5344CB8AC3E}">
        <p14:creationId xmlns:p14="http://schemas.microsoft.com/office/powerpoint/2010/main" val="3992422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洪水泛滥了大概</a:t>
            </a:r>
            <a:r>
              <a:rPr lang="en-US" altLang="zh-CN" sz="1800" dirty="0">
                <a:effectLst/>
                <a:latin typeface="Times New Roman" panose="02020603050405020304" pitchFamily="18" charset="0"/>
                <a:ea typeface="宋体" panose="02010600030101010101" pitchFamily="2" charset="-122"/>
              </a:rPr>
              <a:t>150</a:t>
            </a:r>
            <a:r>
              <a:rPr lang="zh-CN" altLang="zh-CN" sz="1800" dirty="0">
                <a:effectLst/>
                <a:latin typeface="Times New Roman" panose="02020603050405020304" pitchFamily="18" charset="0"/>
                <a:ea typeface="宋体" panose="02010600030101010101" pitchFamily="2" charset="-122"/>
              </a:rPr>
              <a:t>天以后，才开始慢慢消退。创世记</a:t>
            </a:r>
            <a:r>
              <a:rPr lang="en-US" altLang="zh-CN" sz="1800" dirty="0">
                <a:effectLst/>
                <a:latin typeface="Times New Roman" panose="02020603050405020304" pitchFamily="18" charset="0"/>
                <a:ea typeface="宋体" panose="02010600030101010101" pitchFamily="2" charset="-122"/>
              </a:rPr>
              <a:t>8:1-14</a:t>
            </a:r>
            <a:r>
              <a:rPr lang="zh-CN" altLang="zh-CN" sz="1800" dirty="0">
                <a:effectLst/>
                <a:latin typeface="Times New Roman" panose="02020603050405020304" pitchFamily="18" charset="0"/>
                <a:ea typeface="宋体" panose="02010600030101010101" pitchFamily="2" charset="-122"/>
              </a:rPr>
              <a:t>记录了洪水消退的过程。创世记</a:t>
            </a:r>
            <a:r>
              <a:rPr lang="en-US" altLang="zh-CN" sz="1800" dirty="0">
                <a:effectLst/>
                <a:latin typeface="Times New Roman" panose="02020603050405020304" pitchFamily="18" charset="0"/>
                <a:ea typeface="宋体" panose="02010600030101010101" pitchFamily="2" charset="-122"/>
              </a:rPr>
              <a:t>8:1 </a:t>
            </a:r>
            <a:r>
              <a:rPr lang="zh-CN" altLang="zh-CN" sz="1800" dirty="0">
                <a:effectLst/>
                <a:latin typeface="Times New Roman" panose="02020603050405020304" pitchFamily="18" charset="0"/>
                <a:ea typeface="宋体" panose="02010600030101010101" pitchFamily="2" charset="-122"/>
              </a:rPr>
              <a:t>神记念挪亚和挪亚方舟里的一切走兽牲畜。神叫风吹地，水势渐落。</a:t>
            </a:r>
            <a:r>
              <a:rPr lang="en-US" altLang="zh-CN" sz="1800" dirty="0">
                <a:effectLst/>
                <a:latin typeface="Times New Roman" panose="02020603050405020304" pitchFamily="18" charset="0"/>
                <a:ea typeface="宋体" panose="02010600030101010101" pitchFamily="2" charset="-122"/>
              </a:rPr>
              <a:t>2 </a:t>
            </a:r>
            <a:r>
              <a:rPr lang="zh-CN" altLang="zh-CN" sz="1800" dirty="0">
                <a:effectLst/>
                <a:latin typeface="Times New Roman" panose="02020603050405020304" pitchFamily="18" charset="0"/>
                <a:ea typeface="宋体" panose="02010600030101010101" pitchFamily="2" charset="-122"/>
              </a:rPr>
              <a:t>渊源和天上的窗户都闭塞了，天上的大雨也止住了。</a:t>
            </a:r>
            <a:r>
              <a:rPr lang="en-US" altLang="zh-CN" sz="1800" dirty="0">
                <a:effectLst/>
                <a:latin typeface="Times New Roman" panose="02020603050405020304" pitchFamily="18" charset="0"/>
                <a:ea typeface="宋体" panose="02010600030101010101" pitchFamily="2" charset="-122"/>
              </a:rPr>
              <a:t>3 </a:t>
            </a:r>
            <a:r>
              <a:rPr lang="zh-CN" altLang="zh-CN" sz="1800" dirty="0">
                <a:effectLst/>
                <a:latin typeface="Times New Roman" panose="02020603050405020304" pitchFamily="18" charset="0"/>
                <a:ea typeface="宋体" panose="02010600030101010101" pitchFamily="2" charset="-122"/>
              </a:rPr>
              <a:t>水从地上渐退。过了一百五十天，水就渐消。</a:t>
            </a:r>
            <a:r>
              <a:rPr lang="en-US" altLang="zh-CN" sz="1800" dirty="0">
                <a:effectLst/>
                <a:latin typeface="Times New Roman" panose="02020603050405020304" pitchFamily="18" charset="0"/>
                <a:ea typeface="宋体" panose="02010600030101010101" pitchFamily="2" charset="-122"/>
              </a:rPr>
              <a:t>4 </a:t>
            </a:r>
            <a:r>
              <a:rPr lang="zh-CN" altLang="zh-CN" sz="1800" dirty="0">
                <a:effectLst/>
                <a:latin typeface="Times New Roman" panose="02020603050405020304" pitchFamily="18" charset="0"/>
                <a:ea typeface="宋体" panose="02010600030101010101" pitchFamily="2" charset="-122"/>
              </a:rPr>
              <a:t>七月十七日，方舟停在亚拉腊山上。</a:t>
            </a:r>
            <a:r>
              <a:rPr lang="en-US" altLang="zh-CN" sz="1800" dirty="0">
                <a:effectLst/>
                <a:latin typeface="Times New Roman" panose="02020603050405020304" pitchFamily="18" charset="0"/>
                <a:ea typeface="宋体" panose="02010600030101010101" pitchFamily="2" charset="-122"/>
              </a:rPr>
              <a:t>5 </a:t>
            </a:r>
            <a:r>
              <a:rPr lang="zh-CN" altLang="zh-CN" sz="1800" dirty="0">
                <a:effectLst/>
                <a:latin typeface="Times New Roman" panose="02020603050405020304" pitchFamily="18" charset="0"/>
                <a:ea typeface="宋体" panose="02010600030101010101" pitchFamily="2" charset="-122"/>
              </a:rPr>
              <a:t>水又渐消，到十月初一日，山顶都现出来了……</a:t>
            </a:r>
            <a:r>
              <a:rPr lang="en-US" altLang="zh-CN" sz="1800" dirty="0">
                <a:effectLst/>
                <a:latin typeface="Times New Roman" panose="02020603050405020304" pitchFamily="18" charset="0"/>
                <a:ea typeface="宋体" panose="02010600030101010101" pitchFamily="2" charset="-122"/>
              </a:rPr>
              <a:t> 13 </a:t>
            </a:r>
            <a:r>
              <a:rPr lang="zh-CN" altLang="zh-CN" sz="1800" dirty="0">
                <a:effectLst/>
                <a:latin typeface="Times New Roman" panose="02020603050405020304" pitchFamily="18" charset="0"/>
                <a:ea typeface="宋体" panose="02010600030101010101" pitchFamily="2" charset="-122"/>
              </a:rPr>
              <a:t>到挪亚六百零一岁</a:t>
            </a:r>
            <a:r>
              <a:rPr lang="en-US" altLang="zh-CN" sz="1800" dirty="0">
                <a:effectLst/>
                <a:latin typeface="Times New Roman" panose="02020603050405020304" pitchFamily="18" charset="0"/>
                <a:ea typeface="宋体" panose="02010600030101010101" pitchFamily="2" charset="-122"/>
              </a:rPr>
              <a:t>...... 14 </a:t>
            </a:r>
            <a:r>
              <a:rPr lang="zh-CN" altLang="zh-CN" sz="1800" dirty="0">
                <a:effectLst/>
                <a:latin typeface="Times New Roman" panose="02020603050405020304" pitchFamily="18" charset="0"/>
                <a:ea typeface="宋体" panose="02010600030101010101" pitchFamily="2" charset="-122"/>
              </a:rPr>
              <a:t>到了二月二十七日，地就都干了。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大概就是从第</a:t>
            </a:r>
            <a:r>
              <a:rPr lang="en-US" altLang="zh-CN" sz="1800" dirty="0">
                <a:effectLst/>
                <a:latin typeface="Times New Roman" panose="02020603050405020304" pitchFamily="18" charset="0"/>
                <a:ea typeface="宋体" panose="02010600030101010101" pitchFamily="2" charset="-122"/>
              </a:rPr>
              <a:t>151</a:t>
            </a:r>
            <a:r>
              <a:rPr lang="zh-CN" altLang="zh-CN" sz="1800" dirty="0">
                <a:effectLst/>
                <a:latin typeface="Times New Roman" panose="02020603050405020304" pitchFamily="18" charset="0"/>
                <a:ea typeface="宋体" panose="02010600030101010101" pitchFamily="2" charset="-122"/>
              </a:rPr>
              <a:t>天开始，神主动停止了洪水继续泛滥，并让洪水开始消退。到挪亚</a:t>
            </a:r>
            <a:r>
              <a:rPr lang="en-US" altLang="zh-CN" sz="1800" dirty="0">
                <a:effectLst/>
                <a:latin typeface="Times New Roman" panose="02020603050405020304" pitchFamily="18" charset="0"/>
                <a:ea typeface="宋体" panose="02010600030101010101" pitchFamily="2" charset="-122"/>
              </a:rPr>
              <a:t>601</a:t>
            </a:r>
            <a:r>
              <a:rPr lang="zh-CN" altLang="zh-CN" sz="1800" dirty="0">
                <a:effectLst/>
                <a:latin typeface="Times New Roman" panose="02020603050405020304" pitchFamily="18" charset="0"/>
                <a:ea typeface="宋体" panose="02010600030101010101" pitchFamily="2" charset="-122"/>
              </a:rPr>
              <a:t>岁的</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月</a:t>
            </a:r>
            <a:r>
              <a:rPr lang="en-US" altLang="zh-CN" sz="1800" dirty="0">
                <a:effectLst/>
                <a:latin typeface="Times New Roman" panose="02020603050405020304" pitchFamily="18" charset="0"/>
                <a:ea typeface="宋体" panose="02010600030101010101" pitchFamily="2" charset="-122"/>
              </a:rPr>
              <a:t>17</a:t>
            </a:r>
            <a:r>
              <a:rPr lang="zh-CN" altLang="zh-CN" sz="1800" dirty="0">
                <a:effectLst/>
                <a:latin typeface="Times New Roman" panose="02020603050405020304" pitchFamily="18" charset="0"/>
                <a:ea typeface="宋体" panose="02010600030101010101" pitchFamily="2" charset="-122"/>
              </a:rPr>
              <a:t>日，地就干了。</a:t>
            </a:r>
            <a:endParaRPr lang="zh-CN" altLang="zh-CN" sz="1800" dirty="0">
              <a:effectLst/>
              <a:latin typeface="Times New Roman" panose="02020603050405020304" pitchFamily="18" charset="0"/>
              <a:ea typeface="等线" panose="02010600030101010101" pitchFamily="2"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16</a:t>
            </a:fld>
            <a:endParaRPr kumimoji="1" lang="zh-CN" altLang="en-US"/>
          </a:p>
        </p:txBody>
      </p:sp>
    </p:spTree>
    <p:extLst>
      <p:ext uri="{BB962C8B-B14F-4D97-AF65-F5344CB8AC3E}">
        <p14:creationId xmlns:p14="http://schemas.microsoft.com/office/powerpoint/2010/main" val="2278634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我们简单把洪水的持续时间计算一下。洪水开始的那一天，是挪亚</a:t>
            </a:r>
            <a:r>
              <a:rPr lang="en-US" altLang="zh-CN"/>
              <a:t>600</a:t>
            </a:r>
            <a:r>
              <a:rPr lang="zh-CN" altLang="en-US"/>
              <a:t>岁那年的</a:t>
            </a:r>
            <a:r>
              <a:rPr lang="en-US" altLang="zh-CN"/>
              <a:t>2</a:t>
            </a:r>
            <a:r>
              <a:rPr lang="zh-CN" altLang="en-US"/>
              <a:t>月</a:t>
            </a:r>
            <a:r>
              <a:rPr lang="en-US" altLang="zh-CN"/>
              <a:t>17</a:t>
            </a:r>
            <a:r>
              <a:rPr lang="zh-CN" altLang="en-US"/>
              <a:t>日。“地都干了”那一天，是挪亚</a:t>
            </a:r>
            <a:r>
              <a:rPr lang="en-US" altLang="zh-CN"/>
              <a:t>601</a:t>
            </a:r>
            <a:r>
              <a:rPr lang="zh-CN" altLang="en-US"/>
              <a:t>岁那年的</a:t>
            </a:r>
            <a:r>
              <a:rPr lang="en-US" altLang="zh-CN"/>
              <a:t>2</a:t>
            </a:r>
            <a:r>
              <a:rPr lang="zh-CN" altLang="en-US"/>
              <a:t>月</a:t>
            </a:r>
            <a:r>
              <a:rPr lang="en-US" altLang="zh-CN"/>
              <a:t>27</a:t>
            </a:r>
            <a:r>
              <a:rPr lang="zh-CN" altLang="en-US"/>
              <a:t>日。那么洪水泛滥在地球上一共是（</a:t>
            </a:r>
            <a:r>
              <a:rPr lang="en-US" altLang="zh-CN"/>
              <a:t>P</a:t>
            </a:r>
            <a:r>
              <a:rPr lang="zh-CN" altLang="en-US"/>
              <a:t>击）一年零十日。如果严谨一点来算，大概就是一年多的时间。</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17</a:t>
            </a:fld>
            <a:endParaRPr kumimoji="1" lang="zh-CN" altLang="en-US"/>
          </a:p>
        </p:txBody>
      </p:sp>
    </p:spTree>
    <p:extLst>
      <p:ext uri="{BB962C8B-B14F-4D97-AF65-F5344CB8AC3E}">
        <p14:creationId xmlns:p14="http://schemas.microsoft.com/office/powerpoint/2010/main" val="1727229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今天，有一些基督徒认为挪亚洪水是局部性的。如果你遇到否认全球性洪水的基督徒朋友，你会怎么回应他们呢？你可以试着问他们一个关于彩虹之约的问题。</a:t>
            </a:r>
            <a:endParaRPr kumimoji="1" lang="zh-CN" altLang="en-US" dirty="0"/>
          </a:p>
        </p:txBody>
      </p:sp>
      <p:sp>
        <p:nvSpPr>
          <p:cNvPr id="4" name="投影片編號版面配置區 3"/>
          <p:cNvSpPr>
            <a:spLocks noGrp="1"/>
          </p:cNvSpPr>
          <p:nvPr>
            <p:ph type="sldNum" sz="quarter" idx="5"/>
          </p:nvPr>
        </p:nvSpPr>
        <p:spPr/>
        <p:txBody>
          <a:bodyPr/>
          <a:lstStyle/>
          <a:p>
            <a:fld id="{D02D9E6D-A15A-B743-B4A3-278F5909B41A}" type="slidenum">
              <a:rPr kumimoji="1" lang="zh-CN" altLang="en-US" smtClean="0"/>
              <a:t>18</a:t>
            </a:fld>
            <a:endParaRPr kumimoji="1" lang="zh-CN" altLang="en-US"/>
          </a:p>
        </p:txBody>
      </p:sp>
    </p:spTree>
    <p:extLst>
      <p:ext uri="{BB962C8B-B14F-4D97-AF65-F5344CB8AC3E}">
        <p14:creationId xmlns:p14="http://schemas.microsoft.com/office/powerpoint/2010/main" val="1846838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先从圣经创世记</a:t>
            </a:r>
            <a:r>
              <a:rPr lang="en-US" altLang="zh-CN" sz="1800" dirty="0">
                <a:effectLst/>
                <a:latin typeface="Times New Roman" panose="02020603050405020304" pitchFamily="18" charset="0"/>
                <a:ea typeface="宋体" panose="02010600030101010101" pitchFamily="2" charset="-122"/>
              </a:rPr>
              <a:t>9:8-13</a:t>
            </a:r>
            <a:r>
              <a:rPr lang="zh-CN" altLang="zh-CN" sz="1800" dirty="0">
                <a:effectLst/>
                <a:latin typeface="Times New Roman" panose="02020603050405020304" pitchFamily="18" charset="0"/>
                <a:ea typeface="宋体" panose="02010600030101010101" pitchFamily="2" charset="-122"/>
              </a:rPr>
              <a:t>的经文回顾一下彩虹之约。</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9:8 </a:t>
            </a:r>
            <a:r>
              <a:rPr lang="zh-CN" altLang="zh-CN" sz="1800" dirty="0">
                <a:effectLst/>
                <a:latin typeface="Times New Roman" panose="02020603050405020304" pitchFamily="18" charset="0"/>
                <a:ea typeface="宋体" panose="02010600030101010101" pitchFamily="2" charset="-122"/>
              </a:rPr>
              <a:t>神晓谕挪亚和他的儿子说：</a:t>
            </a:r>
            <a:r>
              <a:rPr lang="en-US" altLang="zh-CN" sz="1800" dirty="0">
                <a:effectLst/>
                <a:latin typeface="Times New Roman" panose="02020603050405020304" pitchFamily="18" charset="0"/>
                <a:ea typeface="宋体" panose="02010600030101010101" pitchFamily="2" charset="-122"/>
              </a:rPr>
              <a:t>9“</a:t>
            </a:r>
            <a:r>
              <a:rPr lang="zh-CN" altLang="zh-CN" sz="1800" dirty="0">
                <a:effectLst/>
                <a:latin typeface="Times New Roman" panose="02020603050405020304" pitchFamily="18" charset="0"/>
                <a:ea typeface="宋体" panose="02010600030101010101" pitchFamily="2" charset="-122"/>
              </a:rPr>
              <a:t>我与你们和你们的后裔立约，</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并与你们这里的一切活物，就是飞鸟、牲畜、走兽，凡从方舟里出来的活物立约。</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凡有血肉的，不再被洪水灭绝，也不再有洪水毁坏地了。”</a:t>
            </a:r>
            <a:r>
              <a:rPr lang="en-US" altLang="zh-CN" sz="1800" dirty="0">
                <a:effectLst/>
                <a:latin typeface="Times New Roman" panose="02020603050405020304" pitchFamily="18" charset="0"/>
                <a:ea typeface="宋体" panose="02010600030101010101" pitchFamily="2" charset="-122"/>
              </a:rPr>
              <a:t>…… 13 </a:t>
            </a:r>
            <a:r>
              <a:rPr lang="zh-CN" altLang="zh-CN" sz="1800" dirty="0">
                <a:effectLst/>
                <a:latin typeface="Times New Roman" panose="02020603050405020304" pitchFamily="18" charset="0"/>
                <a:ea typeface="宋体" panose="02010600030101010101" pitchFamily="2" charset="-122"/>
              </a:rPr>
              <a:t>我把虹放在云彩中，这就可作我与地立约的记号了</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19</a:t>
            </a:fld>
            <a:endParaRPr kumimoji="1" lang="zh-CN" altLang="en-US"/>
          </a:p>
        </p:txBody>
      </p:sp>
    </p:spTree>
    <p:extLst>
      <p:ext uri="{BB962C8B-B14F-4D97-AF65-F5344CB8AC3E}">
        <p14:creationId xmlns:p14="http://schemas.microsoft.com/office/powerpoint/2010/main" val="3901292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a:t>
            </a:r>
            <a:r>
              <a:rPr lang="zh-TW" altLang="zh-CN" sz="1800" b="1" dirty="0">
                <a:effectLst/>
                <a:latin typeface="Times New Roman" panose="02020603050405020304" pitchFamily="18" charset="0"/>
                <a:ea typeface="宋体" panose="02010600030101010101" pitchFamily="2" charset="-122"/>
              </a:rPr>
              <a:t>2</a:t>
            </a:r>
            <a:r>
              <a:rPr lang="en-US" altLang="zh-CN" sz="1800" dirty="0">
                <a:effectLst/>
                <a:latin typeface="宋体" panose="02010600030101010101" pitchFamily="2" charset="-122"/>
                <a:ea typeface="等线" panose="02010600030101010101" pitchFamily="2" charset="-122"/>
              </a:rPr>
              <a:t>'</a:t>
            </a:r>
            <a:r>
              <a:rPr lang="zh-CN" altLang="zh-CN" sz="1800" b="1" dirty="0">
                <a:effectLst/>
                <a:latin typeface="Times New Roman" panose="02020603050405020304" pitchFamily="18" charset="0"/>
                <a:ea typeface="宋体" panose="02010600030101010101" pitchFamily="2" charset="-122"/>
              </a:rPr>
              <a:t>）教学互动</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你知道这个世界曾经有过一场全球性的洪水吗？</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D02D9E6D-A15A-B743-B4A3-278F5909B41A}" type="slidenum">
              <a:rPr kumimoji="1" lang="zh-CN" altLang="en-US" smtClean="0"/>
              <a:t>2</a:t>
            </a:fld>
            <a:endParaRPr kumimoji="1" lang="zh-CN" altLang="en-US"/>
          </a:p>
        </p:txBody>
      </p:sp>
    </p:spTree>
    <p:extLst>
      <p:ext uri="{BB962C8B-B14F-4D97-AF65-F5344CB8AC3E}">
        <p14:creationId xmlns:p14="http://schemas.microsoft.com/office/powerpoint/2010/main" val="1823475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彩虹之约所约定的是“凡有血肉的，不再被洪水灭绝，也不再有洪水毁坏地了。” 那么，请问今天的世界有没有洪水？</a:t>
            </a:r>
            <a:r>
              <a:rPr lang="zh-CN" altLang="zh-CN" sz="1800" b="1" kern="0" dirty="0">
                <a:effectLst/>
                <a:ea typeface="宋体" panose="02010600030101010101" pitchFamily="2" charset="-122"/>
                <a:cs typeface="Times New Roman" panose="02020603050405020304" pitchFamily="18" charset="0"/>
              </a:rPr>
              <a:t>（同学们回答“有”）</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20</a:t>
            </a:fld>
            <a:endParaRPr kumimoji="1" lang="zh-CN" altLang="en-US"/>
          </a:p>
        </p:txBody>
      </p:sp>
    </p:spTree>
    <p:extLst>
      <p:ext uri="{BB962C8B-B14F-4D97-AF65-F5344CB8AC3E}">
        <p14:creationId xmlns:p14="http://schemas.microsoft.com/office/powerpoint/2010/main" val="1718534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所以，</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Wingdings" panose="05000000000000000000" pitchFamily="2" charset="2"/>
              <a:buChar char=""/>
              <a:tabLst>
                <a:tab pos="457200" algn="l"/>
              </a:tabLst>
            </a:pPr>
            <a:r>
              <a:rPr lang="zh-CN" altLang="zh-CN" sz="1800" dirty="0">
                <a:effectLst/>
                <a:latin typeface="Times New Roman" panose="02020603050405020304" pitchFamily="18" charset="0"/>
                <a:ea typeface="宋体" panose="02010600030101010101" pitchFamily="2" charset="-122"/>
              </a:rPr>
              <a:t>如果洪水是局部的，上帝就是骗子！因为直到今天，世界每年都有洪水灾害。</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Wingdings" panose="05000000000000000000" pitchFamily="2" charset="2"/>
              <a:buChar char=""/>
              <a:tabLst>
                <a:tab pos="457200" algn="l"/>
              </a:tabLst>
            </a:pPr>
            <a:r>
              <a:rPr lang="zh-CN" altLang="zh-CN" sz="1800" dirty="0">
                <a:effectLst/>
                <a:latin typeface="Times New Roman" panose="02020603050405020304" pitchFamily="18" charset="0"/>
                <a:ea typeface="宋体" panose="02010600030101010101" pitchFamily="2" charset="-122"/>
              </a:rPr>
              <a:t>人会撒谎，神却从来都不会撒谎，真实的上帝只讲真理，没有虚谎！</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Wingdings" panose="05000000000000000000" pitchFamily="2" charset="2"/>
              <a:buChar char=""/>
              <a:tabLst>
                <a:tab pos="457200" algn="l"/>
              </a:tabLst>
            </a:pPr>
            <a:r>
              <a:rPr lang="zh-CN" altLang="zh-CN" sz="1800" dirty="0">
                <a:effectLst/>
                <a:latin typeface="Times New Roman" panose="02020603050405020304" pitchFamily="18" charset="0"/>
                <a:ea typeface="宋体" panose="02010600030101010101" pitchFamily="2" charset="-122"/>
              </a:rPr>
              <a:t>挪亚洪水是一场全球洪水，之前没有，以后也不会发生任何类似的洪水。</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21</a:t>
            </a:fld>
            <a:endParaRPr kumimoji="1" lang="zh-CN" altLang="en-US"/>
          </a:p>
        </p:txBody>
      </p:sp>
    </p:spTree>
    <p:extLst>
      <p:ext uri="{BB962C8B-B14F-4D97-AF65-F5344CB8AC3E}">
        <p14:creationId xmlns:p14="http://schemas.microsoft.com/office/powerpoint/2010/main" val="1994825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）任务二：判断题</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PPT 22</a:t>
            </a:r>
            <a:r>
              <a:rPr lang="zh-CN" altLang="zh-CN" sz="1800" dirty="0">
                <a:effectLst/>
                <a:latin typeface="Times New Roman" panose="02020603050405020304" pitchFamily="18" charset="0"/>
                <a:ea typeface="宋体" panose="02010600030101010101" pitchFamily="2" charset="-122"/>
              </a:rPr>
              <a:t>）现在给大家</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分钟时间完成任务二的判断题。</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tabLst>
                <a:tab pos="457200" algn="l"/>
              </a:tabLst>
            </a:pPr>
            <a:r>
              <a:rPr lang="zh-CN" altLang="zh-CN" sz="1800" dirty="0">
                <a:effectLst/>
                <a:latin typeface="Times New Roman" panose="02020603050405020304" pitchFamily="18" charset="0"/>
                <a:ea typeface="宋体" panose="02010600030101010101" pitchFamily="2" charset="-122"/>
              </a:rPr>
              <a:t>挪亚洪水只是一次常见的自然灾害。（</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tabLst>
                <a:tab pos="457200" algn="l"/>
              </a:tabLst>
            </a:pPr>
            <a:r>
              <a:rPr lang="zh-CN" altLang="zh-CN" sz="1800" dirty="0">
                <a:effectLst/>
                <a:latin typeface="Times New Roman" panose="02020603050405020304" pitchFamily="18" charset="0"/>
                <a:ea typeface="宋体" panose="02010600030101010101" pitchFamily="2" charset="-122"/>
              </a:rPr>
              <a:t>挪亚洪水持续了一年多的时间。 （</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tabLst>
                <a:tab pos="457200" algn="l"/>
              </a:tabLst>
            </a:pPr>
            <a:r>
              <a:rPr lang="zh-CN" altLang="zh-CN" sz="1800" dirty="0">
                <a:effectLst/>
                <a:latin typeface="Times New Roman" panose="02020603050405020304" pitchFamily="18" charset="0"/>
                <a:ea typeface="宋体" panose="02010600030101010101" pitchFamily="2" charset="-122"/>
              </a:rPr>
              <a:t>挪亚洪水淹没了整个地球，不留一点陆地。 （</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tabLst>
                <a:tab pos="457200" algn="l"/>
              </a:tabLst>
            </a:pPr>
            <a:r>
              <a:rPr lang="zh-CN" altLang="zh-CN" sz="1800" dirty="0">
                <a:effectLst/>
                <a:latin typeface="Times New Roman" panose="02020603050405020304" pitchFamily="18" charset="0"/>
                <a:ea typeface="宋体" panose="02010600030101010101" pitchFamily="2" charset="-122"/>
              </a:rPr>
              <a:t>挪亚洪水造成了全世界的生物都死了，包括鱼、飞鸟、牲畜、爬行动物、以及人都死了。 （</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tabLst>
                <a:tab pos="457200" algn="l"/>
              </a:tabLst>
            </a:pPr>
            <a:r>
              <a:rPr lang="zh-CN" altLang="zh-CN" sz="1800" dirty="0">
                <a:effectLst/>
                <a:latin typeface="Times New Roman" panose="02020603050405020304" pitchFamily="18" charset="0"/>
                <a:ea typeface="宋体" panose="02010600030101010101" pitchFamily="2" charset="-122"/>
              </a:rPr>
              <a:t>挪亚洪水绝不可能是局部性的水灾。（</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击）错的，挪亚洪水是一次毁灭全球的灾难，还是上帝的审判。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击）对的。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击）对的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4.</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击）错的。鱼在水中生存，它们不一定全部都死在洪水当中。而且圣经中很强调是“凡地上”的活物，所以洪水淹死的都是陆地动物和鸟类以及人。</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5.</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击）对的。以后如果有基督徒跟你说挪亚洪水是局部性水灾，你就可以试着让他解释一下彩虹之约的意思了。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1724322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综合以上挪亚洪水的规模来看，洪水毁灭全地的目的、洪水持续的时间和破坏程度，还有彩虹之约，都证明挪亚洪水必须是一场全球性的洪水灾难。</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D02D9E6D-A15A-B743-B4A3-278F5909B41A}" type="slidenum">
              <a:rPr kumimoji="1" lang="zh-CN" altLang="en-US" smtClean="0"/>
              <a:t>23</a:t>
            </a:fld>
            <a:endParaRPr kumimoji="1" lang="zh-CN" altLang="en-US"/>
          </a:p>
        </p:txBody>
      </p:sp>
    </p:spTree>
    <p:extLst>
      <p:ext uri="{BB962C8B-B14F-4D97-AF65-F5344CB8AC3E}">
        <p14:creationId xmlns:p14="http://schemas.microsoft.com/office/powerpoint/2010/main" val="1742545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6.</a:t>
            </a:r>
            <a:r>
              <a:rPr lang="zh-CN" altLang="zh-CN" sz="1800" b="1" dirty="0">
                <a:effectLst/>
                <a:latin typeface="Times New Roman" panose="02020603050405020304" pitchFamily="18" charset="0"/>
                <a:ea typeface="宋体" panose="02010600030101010101" pitchFamily="2" charset="-122"/>
              </a:rPr>
              <a:t>（</a:t>
            </a:r>
            <a:r>
              <a:rPr lang="zh-TW" altLang="zh-CN" sz="1800" b="1" dirty="0">
                <a:effectLst/>
                <a:latin typeface="Times New Roman" panose="02020603050405020304" pitchFamily="18" charset="0"/>
                <a:ea typeface="宋体" panose="02010600030101010101" pitchFamily="2" charset="-122"/>
              </a:rPr>
              <a:t>1</a:t>
            </a: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）老师讲解：挪亚建造的方舟</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在这场全球性洪水灭世灾难之前，上帝特意吩咐挪亚建造一只方舟，好让信靠神的挪亚一家以及上帝要存留的陆地生物能在灾难中活下来。那么，方舟有多大呢？</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D02D9E6D-A15A-B743-B4A3-278F5909B41A}" type="slidenum">
              <a:rPr kumimoji="1" lang="zh-CN" altLang="en-US" smtClean="0"/>
              <a:t>24</a:t>
            </a:fld>
            <a:endParaRPr kumimoji="1" lang="zh-CN" altLang="en-US"/>
          </a:p>
        </p:txBody>
      </p:sp>
    </p:spTree>
    <p:extLst>
      <p:ext uri="{BB962C8B-B14F-4D97-AF65-F5344CB8AC3E}">
        <p14:creationId xmlns:p14="http://schemas.microsoft.com/office/powerpoint/2010/main" val="2575065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方舟有多大？</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我们一起读一下圣经关于方舟的结构说明，记载在创世记</a:t>
            </a:r>
            <a:r>
              <a:rPr lang="en-US" altLang="zh-CN" sz="1800" dirty="0">
                <a:effectLst/>
                <a:latin typeface="Times New Roman" panose="02020603050405020304" pitchFamily="18" charset="0"/>
                <a:ea typeface="宋体" panose="02010600030101010101" pitchFamily="2" charset="-122"/>
              </a:rPr>
              <a:t>6:14-16</a:t>
            </a:r>
            <a:r>
              <a:rPr lang="zh-CN" altLang="zh-CN" sz="1800" dirty="0">
                <a:effectLst/>
                <a:latin typeface="Times New Roman" panose="02020603050405020304" pitchFamily="18" charset="0"/>
                <a:ea typeface="宋体" panose="02010600030101010101" pitchFamily="2" charset="-122"/>
              </a:rPr>
              <a:t>里面：</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6:14 </a:t>
            </a:r>
            <a:r>
              <a:rPr lang="zh-CN" altLang="zh-CN" sz="1800" dirty="0">
                <a:effectLst/>
                <a:latin typeface="Times New Roman" panose="02020603050405020304" pitchFamily="18" charset="0"/>
                <a:ea typeface="宋体" panose="02010600030101010101" pitchFamily="2" charset="-122"/>
              </a:rPr>
              <a:t>你要用歌斐木造一只方舟，分一间一间地造，里外抹上松香。</a:t>
            </a:r>
            <a:r>
              <a:rPr lang="en-US" altLang="zh-CN" sz="1800" dirty="0">
                <a:effectLst/>
                <a:latin typeface="Times New Roman" panose="02020603050405020304" pitchFamily="18" charset="0"/>
                <a:ea typeface="宋体" panose="02010600030101010101" pitchFamily="2" charset="-122"/>
              </a:rPr>
              <a:t>15 </a:t>
            </a:r>
            <a:r>
              <a:rPr lang="zh-CN" altLang="zh-CN" sz="1800" dirty="0">
                <a:effectLst/>
                <a:latin typeface="Times New Roman" panose="02020603050405020304" pitchFamily="18" charset="0"/>
                <a:ea typeface="宋体" panose="02010600030101010101" pitchFamily="2" charset="-122"/>
              </a:rPr>
              <a:t>方舟的造法乃是这样：要长三百肘，宽五十肘，高三十肘。</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方舟上边要留透光处，高一肘。方舟的门要开在旁边。方舟要分上、中、下三层。</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kumimoji="1" lang="zh-CN" altLang="en-US" sz="1200" b="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25</a:t>
            </a:fld>
            <a:endParaRPr kumimoji="1" lang="zh-CN" altLang="en-US"/>
          </a:p>
        </p:txBody>
      </p:sp>
    </p:spTree>
    <p:extLst>
      <p:ext uri="{BB962C8B-B14F-4D97-AF65-F5344CB8AC3E}">
        <p14:creationId xmlns:p14="http://schemas.microsoft.com/office/powerpoint/2010/main" val="1409424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有圣经学者建构了这个方舟的模型图，并把数字换算成今天我们熟悉的单位。方舟长</a:t>
            </a:r>
            <a:r>
              <a:rPr lang="en-US" altLang="zh-CN" sz="1800" dirty="0">
                <a:effectLst/>
                <a:latin typeface="Times New Roman" panose="02020603050405020304" pitchFamily="18" charset="0"/>
                <a:ea typeface="宋体" panose="02010600030101010101" pitchFamily="2" charset="-122"/>
              </a:rPr>
              <a:t>137</a:t>
            </a:r>
            <a:r>
              <a:rPr lang="zh-CN" altLang="zh-CN" sz="1800" dirty="0">
                <a:effectLst/>
                <a:latin typeface="Times New Roman" panose="02020603050405020304" pitchFamily="18" charset="0"/>
                <a:ea typeface="宋体" panose="02010600030101010101" pitchFamily="2" charset="-122"/>
              </a:rPr>
              <a:t>米，宽</a:t>
            </a:r>
            <a:r>
              <a:rPr lang="en-US" altLang="zh-CN" sz="1800" dirty="0">
                <a:effectLst/>
                <a:latin typeface="Times New Roman" panose="02020603050405020304" pitchFamily="18" charset="0"/>
                <a:ea typeface="宋体" panose="02010600030101010101" pitchFamily="2" charset="-122"/>
              </a:rPr>
              <a:t>23</a:t>
            </a:r>
            <a:r>
              <a:rPr lang="zh-CN" altLang="zh-CN" sz="1800" dirty="0">
                <a:effectLst/>
                <a:latin typeface="Times New Roman" panose="02020603050405020304" pitchFamily="18" charset="0"/>
                <a:ea typeface="宋体" panose="02010600030101010101" pitchFamily="2" charset="-122"/>
              </a:rPr>
              <a:t>米，高</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米。方舟内部有</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层，总空间体积有</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万立方米。圣经学者也计算出按照方舟的这个设计，它的运货能力相当于</a:t>
            </a:r>
            <a:r>
              <a:rPr lang="en-US" altLang="zh-CN" sz="1800" dirty="0">
                <a:effectLst/>
                <a:latin typeface="Times New Roman" panose="02020603050405020304" pitchFamily="18" charset="0"/>
                <a:ea typeface="宋体" panose="02010600030101010101" pitchFamily="2" charset="-122"/>
              </a:rPr>
              <a:t>522</a:t>
            </a:r>
            <a:r>
              <a:rPr lang="zh-CN" altLang="zh-CN" sz="1800" dirty="0">
                <a:effectLst/>
                <a:latin typeface="Times New Roman" panose="02020603050405020304" pitchFamily="18" charset="0"/>
                <a:ea typeface="宋体" panose="02010600030101010101" pitchFamily="2" charset="-122"/>
              </a:rPr>
              <a:t>节铁路运货车厢。如果你不熟悉铁路运货车厢的话，你可以记住，方舟能装</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万</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千多只绵羊大小的动物。</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下一个问题：要上方舟的动物似乎有很多，那么方舟能装得下吗？</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26</a:t>
            </a:fld>
            <a:endParaRPr kumimoji="1" lang="zh-CN" altLang="en-US"/>
          </a:p>
        </p:txBody>
      </p:sp>
    </p:spTree>
    <p:extLst>
      <p:ext uri="{BB962C8B-B14F-4D97-AF65-F5344CB8AC3E}">
        <p14:creationId xmlns:p14="http://schemas.microsoft.com/office/powerpoint/2010/main" val="684382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看这个方舟的对比图，一个标准的足球场是</a:t>
            </a:r>
            <a:r>
              <a:rPr lang="en-US" altLang="zh-CN" sz="1800" dirty="0">
                <a:effectLst/>
                <a:latin typeface="Times New Roman" panose="02020603050405020304" pitchFamily="18" charset="0"/>
                <a:ea typeface="宋体" panose="02010600030101010101" pitchFamily="2" charset="-122"/>
              </a:rPr>
              <a:t>105</a:t>
            </a:r>
            <a:r>
              <a:rPr lang="zh-CN" altLang="zh-CN" sz="1800" dirty="0">
                <a:effectLst/>
                <a:latin typeface="Times New Roman" panose="02020603050405020304" pitchFamily="18" charset="0"/>
                <a:ea typeface="宋体" panose="02010600030101010101" pitchFamily="2" charset="-122"/>
              </a:rPr>
              <a:t>米，你们如果在标准足球场上运动过，就知道从一头跑到另一头有多远。那么方舟比标准的足球场要再长</a:t>
            </a:r>
            <a:r>
              <a:rPr lang="en-US" altLang="zh-CN" sz="1800" dirty="0">
                <a:effectLst/>
                <a:latin typeface="Times New Roman" panose="02020603050405020304" pitchFamily="18" charset="0"/>
                <a:ea typeface="宋体" panose="02010600030101010101" pitchFamily="2" charset="-122"/>
              </a:rPr>
              <a:t>35</a:t>
            </a:r>
            <a:r>
              <a:rPr lang="zh-CN" altLang="zh-CN" sz="1800" dirty="0">
                <a:effectLst/>
                <a:latin typeface="Times New Roman" panose="02020603050405020304" pitchFamily="18" charset="0"/>
                <a:ea typeface="宋体" panose="02010600030101010101" pitchFamily="2" charset="-122"/>
              </a:rPr>
              <a:t>米。（</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击）再看左上角，这上面有大象，长颈鹿和一些其他动物，那个小黑点就是人。我们在动物园看到长颈鹿和大象都觉得它们很大，不过相比于方舟，一点也不大。（</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击）再看右边的大型火车，一般是长</a:t>
            </a:r>
            <a:r>
              <a:rPr lang="en-US" altLang="zh-CN" sz="1800" dirty="0">
                <a:effectLst/>
                <a:latin typeface="Times New Roman" panose="02020603050405020304" pitchFamily="18" charset="0"/>
                <a:ea typeface="宋体" panose="02010600030101010101" pitchFamily="2" charset="-122"/>
              </a:rPr>
              <a:t>40</a:t>
            </a:r>
            <a:r>
              <a:rPr lang="zh-CN" altLang="zh-CN" sz="1800" dirty="0">
                <a:effectLst/>
                <a:latin typeface="Times New Roman" panose="02020603050405020304" pitchFamily="18" charset="0"/>
                <a:ea typeface="宋体" panose="02010600030101010101" pitchFamily="2" charset="-122"/>
              </a:rPr>
              <a:t>米，跟方舟一比，方舟的门开大一点，货车都能直接开进去，毫无压力。</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27</a:t>
            </a:fld>
            <a:endParaRPr kumimoji="1" lang="zh-CN" altLang="en-US"/>
          </a:p>
        </p:txBody>
      </p:sp>
    </p:spTree>
    <p:extLst>
      <p:ext uri="{BB962C8B-B14F-4D97-AF65-F5344CB8AC3E}">
        <p14:creationId xmlns:p14="http://schemas.microsoft.com/office/powerpoint/2010/main" val="637187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再来看一个真实的</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还原的方舟模型。这张照片中是美国的一个创造论的机构，按照圣经记载的方舟尺寸，模拟建造的一艘挪亚方舟。（</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击）注意看一下方舟旁边红框里的人，对比于方舟确实非常小。</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28</a:t>
            </a:fld>
            <a:endParaRPr kumimoji="1" lang="zh-CN" altLang="en-US"/>
          </a:p>
        </p:txBody>
      </p:sp>
    </p:spTree>
    <p:extLst>
      <p:ext uri="{BB962C8B-B14F-4D97-AF65-F5344CB8AC3E}">
        <p14:creationId xmlns:p14="http://schemas.microsoft.com/office/powerpoint/2010/main" val="2230195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rPr>
              <a:t>挪亚带什么上方舟？</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方舟那么大，挪亚又要带什么上方舟呢？</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在创世记</a:t>
            </a:r>
            <a:r>
              <a:rPr lang="en-US" altLang="zh-CN" sz="1800" dirty="0">
                <a:effectLst/>
                <a:latin typeface="Times New Roman" panose="02020603050405020304" pitchFamily="18" charset="0"/>
                <a:ea typeface="宋体" panose="02010600030101010101" pitchFamily="2" charset="-122"/>
              </a:rPr>
              <a:t>6:19-21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凡有血肉的活物，每样两个，一公一母，你要带进方舟，好在你那里保全生命。</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飞鸟各从其类，牲畜各从其类，地上的昆虫【爬行动物】各从其类，每样两个，要到你那里，好保全生命。</a:t>
            </a:r>
            <a:r>
              <a:rPr lang="en-US" altLang="zh-CN" sz="1800" dirty="0">
                <a:effectLst/>
                <a:latin typeface="Times New Roman" panose="02020603050405020304" pitchFamily="18" charset="0"/>
                <a:ea typeface="宋体" panose="02010600030101010101" pitchFamily="2" charset="-122"/>
              </a:rPr>
              <a:t>21</a:t>
            </a:r>
            <a:r>
              <a:rPr lang="zh-CN" altLang="zh-CN" sz="1800" dirty="0">
                <a:effectLst/>
                <a:latin typeface="Times New Roman" panose="02020603050405020304" pitchFamily="18" charset="0"/>
                <a:ea typeface="宋体" panose="02010600030101010101" pitchFamily="2" charset="-122"/>
              </a:rPr>
              <a:t>你要拿各样食物积蓄起来，好作你和它们的食物。”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创世纪</a:t>
            </a:r>
            <a:r>
              <a:rPr lang="en-US" altLang="zh-CN" sz="1800" dirty="0">
                <a:effectLst/>
                <a:latin typeface="Times New Roman" panose="02020603050405020304" pitchFamily="18" charset="0"/>
                <a:ea typeface="宋体" panose="02010600030101010101" pitchFamily="2" charset="-122"/>
              </a:rPr>
              <a:t>7:15</a:t>
            </a:r>
            <a:r>
              <a:rPr lang="zh-CN" altLang="zh-CN" sz="1800" dirty="0">
                <a:effectLst/>
                <a:latin typeface="Times New Roman" panose="02020603050405020304" pitchFamily="18" charset="0"/>
                <a:ea typeface="宋体" panose="02010600030101010101" pitchFamily="2" charset="-122"/>
              </a:rPr>
              <a:t>：“凡有血肉、有气息的活物，都一对一对地到挪亚那里，进入方舟。” 根据这段经文，我们首先可以知道上方舟的动物，是按照他们的类来计算，每一类有一对。</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29</a:t>
            </a:fld>
            <a:endParaRPr kumimoji="1" lang="zh-CN" altLang="en-US"/>
          </a:p>
        </p:txBody>
      </p:sp>
    </p:spTree>
    <p:extLst>
      <p:ext uri="{BB962C8B-B14F-4D97-AF65-F5344CB8AC3E}">
        <p14:creationId xmlns:p14="http://schemas.microsoft.com/office/powerpoint/2010/main" val="2823620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圣经告诉我们挪亚洪水曾将整个地球浸泡在水中，一切高山都曾处于海平面以下，除了方舟上的人与动物外，陆地上其余的人和动物都因此被淹死。</a:t>
            </a:r>
            <a:endParaRPr lang="zh-CN" altLang="zh-CN" sz="1800" dirty="0">
              <a:effectLst/>
              <a:latin typeface="Times New Roman" panose="02020603050405020304" pitchFamily="18" charset="0"/>
              <a:ea typeface="等线" panose="02010600030101010101" pitchFamily="2"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DengXian"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a:t>
            </a:fld>
            <a:endParaRPr kumimoji="1" lang="zh-CN" altLang="en-US"/>
          </a:p>
        </p:txBody>
      </p:sp>
    </p:spTree>
    <p:extLst>
      <p:ext uri="{BB962C8B-B14F-4D97-AF65-F5344CB8AC3E}">
        <p14:creationId xmlns:p14="http://schemas.microsoft.com/office/powerpoint/2010/main" val="2030777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所以挪亚带上方舟的就是陆地上会呼吸的动物，包括鸟类、哺乳动物、爬行动物（包括恐龙），也许挪亚还带了一些两栖动物进入方舟。</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30</a:t>
            </a:fld>
            <a:endParaRPr kumimoji="1" lang="zh-CN" altLang="en-US"/>
          </a:p>
        </p:txBody>
      </p:sp>
    </p:spTree>
    <p:extLst>
      <p:ext uri="{BB962C8B-B14F-4D97-AF65-F5344CB8AC3E}">
        <p14:creationId xmlns:p14="http://schemas.microsoft.com/office/powerpoint/2010/main" val="4243216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除了动物，挪亚还需要带上人和动物一年吃的粮食，因为他们要在方舟里生活大概一年多的时间。</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31</a:t>
            </a:fld>
            <a:endParaRPr kumimoji="1" lang="zh-CN" altLang="en-US"/>
          </a:p>
        </p:txBody>
      </p:sp>
    </p:spTree>
    <p:extLst>
      <p:ext uri="{BB962C8B-B14F-4D97-AF65-F5344CB8AC3E}">
        <p14:creationId xmlns:p14="http://schemas.microsoft.com/office/powerpoint/2010/main" val="475203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另外，根据经文，挪亚没有带昆虫和植物。其实昆虫的卵会随植被漂浮在水面上，植物的种子也可以在水面漂浮很久，或埋在比较上层的沉积物中。这样洪水一退，这些卵和种子就可以在陆地上重新生长。这是符合现实和科学的，我们来看一个例子。</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32</a:t>
            </a:fld>
            <a:endParaRPr kumimoji="1" lang="zh-CN" altLang="en-US"/>
          </a:p>
        </p:txBody>
      </p:sp>
    </p:spTree>
    <p:extLst>
      <p:ext uri="{BB962C8B-B14F-4D97-AF65-F5344CB8AC3E}">
        <p14:creationId xmlns:p14="http://schemas.microsoft.com/office/powerpoint/2010/main" val="701259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夏威夷是一个通过火山爆发而在海中形成的岛屿，它离大陆最少有</a:t>
            </a:r>
            <a:r>
              <a:rPr lang="en-US" altLang="zh-CN" sz="1800" kern="0" dirty="0">
                <a:effectLst/>
                <a:ea typeface="宋体" panose="02010600030101010101" pitchFamily="2" charset="-122"/>
                <a:cs typeface="Times New Roman" panose="02020603050405020304" pitchFamily="18" charset="0"/>
              </a:rPr>
              <a:t>3000</a:t>
            </a:r>
            <a:r>
              <a:rPr lang="zh-CN" altLang="zh-CN" sz="1800" kern="0" dirty="0">
                <a:effectLst/>
                <a:ea typeface="宋体" panose="02010600030101010101" pitchFamily="2" charset="-122"/>
                <a:cs typeface="Times New Roman" panose="02020603050405020304" pitchFamily="18" charset="0"/>
              </a:rPr>
              <a:t>公里的距离。</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33</a:t>
            </a:fld>
            <a:endParaRPr kumimoji="1" lang="zh-CN" altLang="en-US"/>
          </a:p>
        </p:txBody>
      </p:sp>
    </p:spTree>
    <p:extLst>
      <p:ext uri="{BB962C8B-B14F-4D97-AF65-F5344CB8AC3E}">
        <p14:creationId xmlns:p14="http://schemas.microsoft.com/office/powerpoint/2010/main" val="3932283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在从来没有人工种植和培育的情况下，岛上依旧有很多植物和昆虫！世界上有很多类似夏威夷这样的大大小小的火山岛，上面也都有郁郁葱葱的植物和各种昆虫。所以我们可以确认挪亚不需要带植物和昆虫，在洪水退去以后，它们依然能够生长和繁殖。</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34</a:t>
            </a:fld>
            <a:endParaRPr kumimoji="1" lang="zh-CN" altLang="en-US"/>
          </a:p>
        </p:txBody>
      </p:sp>
    </p:spTree>
    <p:extLst>
      <p:ext uri="{BB962C8B-B14F-4D97-AF65-F5344CB8AC3E}">
        <p14:creationId xmlns:p14="http://schemas.microsoft.com/office/powerpoint/2010/main" val="997907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关于挪亚具体带了多少只动物上方舟的问题，其实已经有圣经学者做过统计。如果圣经说的“类”对应现代分类学中的“科”，那么上方舟的就有</a:t>
            </a:r>
            <a:r>
              <a:rPr lang="en-US" altLang="zh-CN" sz="1800" dirty="0">
                <a:effectLst/>
                <a:latin typeface="Times New Roman" panose="02020603050405020304" pitchFamily="18" charset="0"/>
                <a:ea typeface="宋体" panose="02010600030101010101" pitchFamily="2" charset="-122"/>
              </a:rPr>
              <a:t>1000</a:t>
            </a:r>
            <a:r>
              <a:rPr lang="zh-CN" altLang="zh-CN" sz="1800" dirty="0">
                <a:effectLst/>
                <a:latin typeface="Times New Roman" panose="02020603050405020304" pitchFamily="18" charset="0"/>
                <a:ea typeface="宋体" panose="02010600030101010101" pitchFamily="2" charset="-122"/>
              </a:rPr>
              <a:t>对不同的动物，总共是</a:t>
            </a:r>
            <a:r>
              <a:rPr lang="en-US" altLang="zh-CN" sz="1800" dirty="0">
                <a:effectLst/>
                <a:latin typeface="Times New Roman" panose="02020603050405020304" pitchFamily="18" charset="0"/>
                <a:ea typeface="宋体" panose="02010600030101010101" pitchFamily="2" charset="-122"/>
              </a:rPr>
              <a:t>2000</a:t>
            </a:r>
            <a:r>
              <a:rPr lang="zh-CN" altLang="zh-CN" sz="1800" dirty="0">
                <a:effectLst/>
                <a:latin typeface="Times New Roman" panose="02020603050405020304" pitchFamily="18" charset="0"/>
                <a:ea typeface="宋体" panose="02010600030101010101" pitchFamily="2" charset="-122"/>
              </a:rPr>
              <a:t>只。</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35</a:t>
            </a:fld>
            <a:endParaRPr kumimoji="1" lang="zh-CN" altLang="en-US"/>
          </a:p>
        </p:txBody>
      </p:sp>
    </p:spTree>
    <p:extLst>
      <p:ext uri="{BB962C8B-B14F-4D97-AF65-F5344CB8AC3E}">
        <p14:creationId xmlns:p14="http://schemas.microsoft.com/office/powerpoint/2010/main" val="3123166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我们在《物种起源》那一课也已经学过，圣经中各从其类的“类”相当于现代分类学中的“科”。狮子、豹和老虎都属于猫科，而马、斑马、驴等等，都属于马科。同一科的动物能够互相交配繁衍下一代产生不同的“属”或者“种”。</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36</a:t>
            </a:fld>
            <a:endParaRPr kumimoji="1" lang="zh-CN" altLang="en-US"/>
          </a:p>
        </p:txBody>
      </p:sp>
    </p:spTree>
    <p:extLst>
      <p:ext uri="{BB962C8B-B14F-4D97-AF65-F5344CB8AC3E}">
        <p14:creationId xmlns:p14="http://schemas.microsoft.com/office/powerpoint/2010/main" val="1445460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上方舟的动物是每一类上一对，那就意味着，上方舟的不是一对老虎、一对狮子，而是一对猫科的祖先。同理，马科也不是斑马上一对，白马上一对，而是一对马科的祖先上了方舟。今天所有的猫科动物都是这对猫科祖先的后代，而所有的马科动物都是那对上了方舟的马科祖先的后代。它们之间的区别就是由我们学过的变异导致的，变异不是进化。</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37</a:t>
            </a:fld>
            <a:endParaRPr kumimoji="1" lang="zh-CN" altLang="en-US"/>
          </a:p>
        </p:txBody>
      </p:sp>
    </p:spTree>
    <p:extLst>
      <p:ext uri="{BB962C8B-B14F-4D97-AF65-F5344CB8AC3E}">
        <p14:creationId xmlns:p14="http://schemas.microsoft.com/office/powerpoint/2010/main" val="2173271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虽然圣经中的“类”对应现代分类学的“科”是最为合理的对应关系，但如果有人质疑“类”与“科”的对应关系计算，圣经学者也按照动物的“属”来统计过。如果每个“属”各带一对 ，就要带 </a:t>
            </a:r>
            <a:r>
              <a:rPr lang="en-US" altLang="zh-CN" sz="1800" dirty="0">
                <a:effectLst/>
                <a:latin typeface="Times New Roman" panose="02020603050405020304" pitchFamily="18" charset="0"/>
                <a:ea typeface="宋体" panose="02010600030101010101" pitchFamily="2" charset="-122"/>
              </a:rPr>
              <a:t>8000</a:t>
            </a:r>
            <a:r>
              <a:rPr lang="zh-CN" altLang="zh-CN" sz="1800" dirty="0">
                <a:effectLst/>
                <a:latin typeface="Times New Roman" panose="02020603050405020304" pitchFamily="18" charset="0"/>
                <a:ea typeface="宋体" panose="02010600030101010101" pitchFamily="2" charset="-122"/>
              </a:rPr>
              <a:t>对，</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万</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千只动物。而刚才让大家记住方舟可以容纳</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万</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千只绵羊大小的动物。所以即便是</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万</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千只动物加上它们一年的食物，方舟都不成问题。</a:t>
            </a:r>
            <a:endParaRPr lang="zh-CN" altLang="zh-CN" sz="1800" dirty="0">
              <a:effectLst/>
              <a:latin typeface="Times New Roman" panose="02020603050405020304" pitchFamily="18" charset="0"/>
              <a:ea typeface="等线" panose="02010600030101010101" pitchFamily="2" charset="-122"/>
            </a:endParaRPr>
          </a:p>
          <a:p>
            <a:endParaRPr lang="zh-CN" altLang="en-US" sz="1800" kern="0" dirty="0">
              <a:effectLst/>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38</a:t>
            </a:fld>
            <a:endParaRPr kumimoji="1" lang="zh-CN" altLang="en-US"/>
          </a:p>
        </p:txBody>
      </p:sp>
    </p:spTree>
    <p:extLst>
      <p:ext uri="{BB962C8B-B14F-4D97-AF65-F5344CB8AC3E}">
        <p14:creationId xmlns:p14="http://schemas.microsoft.com/office/powerpoint/2010/main" val="3574856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不过还有一个很棘手的问题。陆地上有不少是体型巨大的生物，比如说体重有七八吨的非洲象，（</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击）身高</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米多的长颈鹿，（</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击）还有我们熟悉的大型恐龙，它们怎么上方舟呢？</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39</a:t>
            </a:fld>
            <a:endParaRPr kumimoji="1" lang="zh-CN" altLang="en-US"/>
          </a:p>
        </p:txBody>
      </p:sp>
    </p:spTree>
    <p:extLst>
      <p:ext uri="{BB962C8B-B14F-4D97-AF65-F5344CB8AC3E}">
        <p14:creationId xmlns:p14="http://schemas.microsoft.com/office/powerpoint/2010/main" val="42030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但是很遗憾，现今大部分主流地质学家完全否定曾经有过一场全球性大洪水。</a:t>
            </a:r>
            <a:endParaRPr kumimoji="1" lang="zh-CN" altLang="en-US" sz="1200"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a:t>
            </a:fld>
            <a:endParaRPr kumimoji="1" lang="zh-CN" altLang="en-US"/>
          </a:p>
        </p:txBody>
      </p:sp>
    </p:spTree>
    <p:extLst>
      <p:ext uri="{BB962C8B-B14F-4D97-AF65-F5344CB8AC3E}">
        <p14:creationId xmlns:p14="http://schemas.microsoft.com/office/powerpoint/2010/main" val="3012568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大型恐龙是不是要这样上方舟呢？肯定不是。</a:t>
            </a:r>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40</a:t>
            </a:fld>
            <a:endParaRPr kumimoji="1" lang="zh-CN" altLang="en-US"/>
          </a:p>
        </p:txBody>
      </p:sp>
    </p:spTree>
    <p:extLst>
      <p:ext uri="{BB962C8B-B14F-4D97-AF65-F5344CB8AC3E}">
        <p14:creationId xmlns:p14="http://schemas.microsoft.com/office/powerpoint/2010/main" val="203062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聪明的挪亚其实可以带大型动物的幼崽上方舟的。一只小象大概身高</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米左右，长颈鹿幼崽体重</a:t>
            </a:r>
            <a:r>
              <a:rPr lang="en-US" altLang="zh-CN" sz="1800" dirty="0">
                <a:effectLst/>
                <a:latin typeface="Times New Roman" panose="02020603050405020304" pitchFamily="18" charset="0"/>
                <a:ea typeface="宋体" panose="02010600030101010101" pitchFamily="2" charset="-122"/>
              </a:rPr>
              <a:t>54-68</a:t>
            </a:r>
            <a:r>
              <a:rPr lang="zh-CN" altLang="zh-CN" sz="1800" dirty="0">
                <a:effectLst/>
                <a:latin typeface="Times New Roman" panose="02020603050405020304" pitchFamily="18" charset="0"/>
                <a:ea typeface="宋体" panose="02010600030101010101" pitchFamily="2" charset="-122"/>
              </a:rPr>
              <a:t>公斤，身高大概</a:t>
            </a:r>
            <a:r>
              <a:rPr lang="en-US" altLang="zh-CN" sz="1800" dirty="0">
                <a:effectLst/>
                <a:latin typeface="Times New Roman" panose="02020603050405020304" pitchFamily="18" charset="0"/>
                <a:ea typeface="宋体" panose="02010600030101010101" pitchFamily="2" charset="-122"/>
              </a:rPr>
              <a:t>1.8</a:t>
            </a:r>
            <a:r>
              <a:rPr lang="zh-CN" altLang="zh-CN" sz="1800" dirty="0">
                <a:effectLst/>
                <a:latin typeface="Times New Roman" panose="02020603050405020304" pitchFamily="18" charset="0"/>
                <a:ea typeface="宋体" panose="02010600030101010101" pitchFamily="2" charset="-122"/>
              </a:rPr>
              <a:t>米左右。</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41</a:t>
            </a:fld>
            <a:endParaRPr kumimoji="1" lang="zh-CN" altLang="en-US"/>
          </a:p>
        </p:txBody>
      </p:sp>
    </p:spTree>
    <p:extLst>
      <p:ext uri="{BB962C8B-B14F-4D97-AF65-F5344CB8AC3E}">
        <p14:creationId xmlns:p14="http://schemas.microsoft.com/office/powerpoint/2010/main" val="2638789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恐龙幼崽的重量和体型都不会太大，看看恐龙蛋的大小就可以知道了。我们看这个图，是目前找到的最大的恐龙蛋，长度约</a:t>
            </a:r>
            <a:r>
              <a:rPr lang="en-US" altLang="zh-CN" sz="1800" dirty="0">
                <a:effectLst/>
                <a:latin typeface="Times New Roman" panose="02020603050405020304" pitchFamily="18" charset="0"/>
                <a:ea typeface="宋体" panose="02010600030101010101" pitchFamily="2" charset="-122"/>
              </a:rPr>
              <a:t>50</a:t>
            </a:r>
            <a:r>
              <a:rPr lang="zh-CN" altLang="zh-CN" sz="1800" dirty="0">
                <a:effectLst/>
                <a:latin typeface="Times New Roman" panose="02020603050405020304" pitchFamily="18" charset="0"/>
                <a:ea typeface="宋体" panose="02010600030101010101" pitchFamily="2" charset="-122"/>
              </a:rPr>
              <a:t>厘米。从这般大小的恐龙蛋孵出的幼崽不会太大。</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42</a:t>
            </a:fld>
            <a:endParaRPr kumimoji="1" lang="zh-CN" altLang="en-US"/>
          </a:p>
        </p:txBody>
      </p:sp>
    </p:spTree>
    <p:extLst>
      <p:ext uri="{BB962C8B-B14F-4D97-AF65-F5344CB8AC3E}">
        <p14:creationId xmlns:p14="http://schemas.microsoft.com/office/powerpoint/2010/main" val="4207849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科学家研究发现，大型恐龙一般在</a:t>
            </a:r>
            <a:r>
              <a:rPr lang="en-US" altLang="zh-CN" sz="1800" kern="0" dirty="0">
                <a:effectLst/>
                <a:ea typeface="宋体" panose="02010600030101010101" pitchFamily="2" charset="-122"/>
                <a:cs typeface="Times New Roman" panose="02020603050405020304" pitchFamily="18" charset="0"/>
              </a:rPr>
              <a:t>5</a:t>
            </a:r>
            <a:r>
              <a:rPr lang="zh-CN" altLang="zh-CN" sz="1800" kern="0" dirty="0">
                <a:effectLst/>
                <a:ea typeface="宋体" panose="02010600030101010101" pitchFamily="2" charset="-122"/>
                <a:cs typeface="Times New Roman" panose="02020603050405020304" pitchFamily="18" charset="0"/>
              </a:rPr>
              <a:t>岁以后才开始快速长大，年幼的中型恐龙差不多像绵羊，年幼的大型恐龙如公牛。 绵羊和公牛大小的动物，要上方舟就完全不是问题了。</a:t>
            </a:r>
            <a:endParaRPr lang="zh-CN" altLang="en-US"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43</a:t>
            </a:fld>
            <a:endParaRPr kumimoji="1" lang="zh-CN" altLang="en-US"/>
          </a:p>
        </p:txBody>
      </p:sp>
    </p:spTree>
    <p:extLst>
      <p:ext uri="{BB962C8B-B14F-4D97-AF65-F5344CB8AC3E}">
        <p14:creationId xmlns:p14="http://schemas.microsoft.com/office/powerpoint/2010/main" val="1093403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虽然我们常常关注的都是大型动物，但动物世界里，中小型动物比我们想象的要多得多。如果将所有居住在陆地上，有呼吸的动物统计起来，他们重量的中位数只有</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克。所以，上方舟的大多数动物都是中小型，而大型动物，挪亚可以带他们的幼崽，方舟完全可以装得下。</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44</a:t>
            </a:fld>
            <a:endParaRPr kumimoji="1" lang="zh-CN" altLang="en-US"/>
          </a:p>
        </p:txBody>
      </p:sp>
    </p:spTree>
    <p:extLst>
      <p:ext uri="{BB962C8B-B14F-4D97-AF65-F5344CB8AC3E}">
        <p14:creationId xmlns:p14="http://schemas.microsoft.com/office/powerpoint/2010/main" val="1788536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7.</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）任务三：判断题</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判断题（</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分钟）。</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tabLst>
                <a:tab pos="457200" algn="l"/>
              </a:tabLst>
            </a:pPr>
            <a:r>
              <a:rPr lang="zh-CN" altLang="zh-CN" sz="1800" dirty="0">
                <a:effectLst/>
                <a:latin typeface="Times New Roman" panose="02020603050405020304" pitchFamily="18" charset="0"/>
                <a:ea typeface="宋体" panose="02010600030101010101" pitchFamily="2" charset="-122"/>
              </a:rPr>
              <a:t>挪亚方舟只有</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层。（</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tabLst>
                <a:tab pos="457200" algn="l"/>
              </a:tabLst>
            </a:pPr>
            <a:r>
              <a:rPr lang="zh-CN" altLang="zh-CN" sz="1800" dirty="0">
                <a:effectLst/>
                <a:latin typeface="Times New Roman" panose="02020603050405020304" pitchFamily="18" charset="0"/>
                <a:ea typeface="宋体" panose="02010600030101010101" pitchFamily="2" charset="-122"/>
              </a:rPr>
              <a:t>挪亚没有带昆虫和植物上方舟。 （</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tabLst>
                <a:tab pos="457200" algn="l"/>
              </a:tabLst>
            </a:pPr>
            <a:r>
              <a:rPr lang="zh-CN" altLang="zh-CN" sz="1800" dirty="0">
                <a:effectLst/>
                <a:latin typeface="Times New Roman" panose="02020603050405020304" pitchFamily="18" charset="0"/>
                <a:ea typeface="宋体" panose="02010600030101010101" pitchFamily="2" charset="-122"/>
              </a:rPr>
              <a:t>方舟能容纳</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万</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千只绵羊大小的动物？（</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tabLst>
                <a:tab pos="457200" algn="l"/>
              </a:tabLst>
            </a:pPr>
            <a:r>
              <a:rPr lang="zh-CN" altLang="zh-CN" sz="1800" dirty="0">
                <a:effectLst/>
                <a:latin typeface="Times New Roman" panose="02020603050405020304" pitchFamily="18" charset="0"/>
                <a:ea typeface="宋体" panose="02010600030101010101" pitchFamily="2" charset="-122"/>
              </a:rPr>
              <a:t>恐龙没有上方舟。（</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击）错的。圣经记录方舟分上中下三层。</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击）对的。因为昆虫的卵和植物的种子能够在洪水中保存下来，洪水以后重新生长繁衍。</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击）对的，方舟很大。</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4.</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击）错的。恐龙属于陆地爬行动物，肯定有上方舟。大型恐龙，挪亚可以带他们的幼崽上方舟。</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D02D9E6D-A15A-B743-B4A3-278F5909B41A}" type="slidenum">
              <a:rPr kumimoji="1" lang="zh-CN" altLang="en-US" smtClean="0"/>
              <a:t>45</a:t>
            </a:fld>
            <a:endParaRPr kumimoji="1" lang="zh-CN" altLang="en-US"/>
          </a:p>
        </p:txBody>
      </p:sp>
    </p:spTree>
    <p:extLst>
      <p:ext uri="{BB962C8B-B14F-4D97-AF65-F5344CB8AC3E}">
        <p14:creationId xmlns:p14="http://schemas.microsoft.com/office/powerpoint/2010/main" val="5050302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最后我们来思考挪亚洪水和挪亚方舟给我们的教训和警戒。挪亚洪水的目的是毁灭那个全人类都堕落败坏的世代，由此可见（</a:t>
            </a:r>
            <a:r>
              <a:rPr lang="en-US" altLang="zh-CN" sz="1800" kern="0" dirty="0">
                <a:effectLst/>
                <a:ea typeface="宋体" panose="02010600030101010101" pitchFamily="2" charset="-122"/>
                <a:cs typeface="Times New Roman" panose="02020603050405020304" pitchFamily="18" charset="0"/>
              </a:rPr>
              <a:t>P</a:t>
            </a:r>
            <a:r>
              <a:rPr lang="zh-CN" altLang="zh-CN" sz="1800" kern="0" dirty="0">
                <a:effectLst/>
                <a:ea typeface="宋体" panose="02010600030101010101" pitchFamily="2" charset="-122"/>
                <a:cs typeface="Times New Roman" panose="02020603050405020304" pitchFamily="18" charset="0"/>
              </a:rPr>
              <a:t>击）这是一次上帝对那个世代的全人类的审判。而挪亚方舟的目的是让挪亚一家和上帝存留的动物能在毁灭中活下来。所以（</a:t>
            </a:r>
            <a:r>
              <a:rPr lang="en-US" altLang="zh-CN" sz="1800" kern="0" dirty="0">
                <a:effectLst/>
                <a:ea typeface="宋体" panose="02010600030101010101" pitchFamily="2" charset="-122"/>
                <a:cs typeface="Times New Roman" panose="02020603050405020304" pitchFamily="18" charset="0"/>
              </a:rPr>
              <a:t>P</a:t>
            </a:r>
            <a:r>
              <a:rPr lang="zh-CN" altLang="zh-CN" sz="1800" kern="0" dirty="0">
                <a:effectLst/>
                <a:ea typeface="宋体" panose="02010600030101010101" pitchFamily="2" charset="-122"/>
                <a:cs typeface="Times New Roman" panose="02020603050405020304" pitchFamily="18" charset="0"/>
              </a:rPr>
              <a:t>击）方舟其实是给要死在洪水灾难里的人的一个获救的方式。</a:t>
            </a:r>
            <a:endParaRPr lang="en-US" altLang="zh-CN"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46</a:t>
            </a:fld>
            <a:endParaRPr kumimoji="1" lang="zh-CN" altLang="en-US"/>
          </a:p>
        </p:txBody>
      </p:sp>
    </p:spTree>
    <p:extLst>
      <p:ext uri="{BB962C8B-B14F-4D97-AF65-F5344CB8AC3E}">
        <p14:creationId xmlns:p14="http://schemas.microsoft.com/office/powerpoint/2010/main" val="1393869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这么看来，上帝是不是对挪亚偏心，只让挪亚建方舟也只让挪亚一家人可以进方舟呢？不，其实，上帝已经提前告诫过全人类洪水会来。</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47</a:t>
            </a:fld>
            <a:endParaRPr kumimoji="1" lang="zh-CN" altLang="en-US"/>
          </a:p>
        </p:txBody>
      </p:sp>
    </p:spTree>
    <p:extLst>
      <p:ext uri="{BB962C8B-B14F-4D97-AF65-F5344CB8AC3E}">
        <p14:creationId xmlns:p14="http://schemas.microsoft.com/office/powerpoint/2010/main" val="1951556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圣经在创世记</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记录了神的一句话：“耶和华说：‘人既属乎血气，我的灵就不永远住在他里面，然而他的日子还可到一百二十年。’”这里说的日子还可以到一百二十年，不是指当时人的寿命。</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击）因为挪亚的寿命有</a:t>
            </a:r>
            <a:r>
              <a:rPr lang="en-US" altLang="zh-CN" sz="1800" dirty="0">
                <a:effectLst/>
                <a:latin typeface="Times New Roman" panose="02020603050405020304" pitchFamily="18" charset="0"/>
                <a:ea typeface="宋体" panose="02010600030101010101" pitchFamily="2" charset="-122"/>
              </a:rPr>
              <a:t>950</a:t>
            </a:r>
            <a:r>
              <a:rPr lang="zh-CN" altLang="zh-CN" sz="1800" dirty="0">
                <a:effectLst/>
                <a:latin typeface="Times New Roman" panose="02020603050405020304" pitchFamily="18" charset="0"/>
                <a:ea typeface="宋体" panose="02010600030101010101" pitchFamily="2" charset="-122"/>
              </a:rPr>
              <a:t>年，闪的寿命是</a:t>
            </a:r>
            <a:r>
              <a:rPr lang="en-US" altLang="zh-CN" sz="1800" dirty="0">
                <a:effectLst/>
                <a:latin typeface="Times New Roman" panose="02020603050405020304" pitchFamily="18" charset="0"/>
                <a:ea typeface="宋体" panose="02010600030101010101" pitchFamily="2" charset="-122"/>
              </a:rPr>
              <a:t>600</a:t>
            </a:r>
            <a:r>
              <a:rPr lang="zh-CN" altLang="zh-CN" sz="1800" dirty="0">
                <a:effectLst/>
                <a:latin typeface="Times New Roman" panose="02020603050405020304" pitchFamily="18" charset="0"/>
                <a:ea typeface="宋体" panose="02010600030101010101" pitchFamily="2" charset="-122"/>
              </a:rPr>
              <a:t>岁，亚伯拉罕的寿命是</a:t>
            </a:r>
            <a:r>
              <a:rPr lang="en-US" altLang="zh-CN" sz="1800" dirty="0">
                <a:effectLst/>
                <a:latin typeface="Times New Roman" panose="02020603050405020304" pitchFamily="18" charset="0"/>
                <a:ea typeface="宋体" panose="02010600030101010101" pitchFamily="2" charset="-122"/>
              </a:rPr>
              <a:t>175</a:t>
            </a:r>
            <a:r>
              <a:rPr lang="zh-CN" altLang="zh-CN" sz="1800" dirty="0">
                <a:effectLst/>
                <a:latin typeface="Times New Roman" panose="02020603050405020304" pitchFamily="18" charset="0"/>
                <a:ea typeface="宋体" panose="02010600030101010101" pitchFamily="2" charset="-122"/>
              </a:rPr>
              <a:t>岁。可见洪水以后的人，寿命是远远大于一百二十年。所以这里说的一百二十年，应该是神已经提前警告过当时的人类，然后给了</a:t>
            </a:r>
            <a:r>
              <a:rPr lang="en-US" altLang="zh-CN" sz="1800" dirty="0">
                <a:effectLst/>
                <a:latin typeface="Times New Roman" panose="02020603050405020304" pitchFamily="18" charset="0"/>
                <a:ea typeface="宋体" panose="02010600030101010101" pitchFamily="2" charset="-122"/>
              </a:rPr>
              <a:t>120</a:t>
            </a:r>
            <a:r>
              <a:rPr lang="zh-CN" altLang="zh-CN" sz="1800" dirty="0">
                <a:effectLst/>
                <a:latin typeface="Times New Roman" panose="02020603050405020304" pitchFamily="18" charset="0"/>
                <a:ea typeface="宋体" panose="02010600030101010101" pitchFamily="2" charset="-122"/>
              </a:rPr>
              <a:t>年的时间，希望他们当中有人愿意回转，离开罪并且顺服上帝的警告，可以进入方舟。因此，神吩咐造方舟的对象是挪亚，不过上方舟的机会，其实是给了当时全人类。</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48</a:t>
            </a:fld>
            <a:endParaRPr kumimoji="1" lang="zh-CN" altLang="en-US"/>
          </a:p>
        </p:txBody>
      </p:sp>
    </p:spTree>
    <p:extLst>
      <p:ext uri="{BB962C8B-B14F-4D97-AF65-F5344CB8AC3E}">
        <p14:creationId xmlns:p14="http://schemas.microsoft.com/office/powerpoint/2010/main" val="2962128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在彼得后书</a:t>
            </a:r>
            <a:r>
              <a:rPr lang="en-US" altLang="zh-CN" sz="1800" dirty="0">
                <a:effectLst/>
                <a:latin typeface="Times New Roman" panose="02020603050405020304" pitchFamily="18" charset="0"/>
                <a:ea typeface="宋体" panose="02010600030101010101" pitchFamily="2" charset="-122"/>
              </a:rPr>
              <a:t>2:5</a:t>
            </a:r>
            <a:r>
              <a:rPr lang="zh-CN" altLang="zh-CN" sz="1800" dirty="0">
                <a:effectLst/>
                <a:latin typeface="Times New Roman" panose="02020603050405020304" pitchFamily="18" charset="0"/>
                <a:ea typeface="宋体" panose="02010600030101010101" pitchFamily="2" charset="-122"/>
              </a:rPr>
              <a:t>说</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“神也没有宽容上古的世代，曾叫洪水临到那不敬虔的世代，却保护了传义道的挪亚一家八口。” 挪亚传义道给谁呢？肯定是当时的人。</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49</a:t>
            </a:fld>
            <a:endParaRPr kumimoji="1" lang="zh-CN" altLang="en-US"/>
          </a:p>
        </p:txBody>
      </p:sp>
    </p:spTree>
    <p:extLst>
      <p:ext uri="{BB962C8B-B14F-4D97-AF65-F5344CB8AC3E}">
        <p14:creationId xmlns:p14="http://schemas.microsoft.com/office/powerpoint/2010/main" val="1539417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挪亚洪水不只是一次比较严重的水灾，其实它是上帝发动的一次审判。上帝发动这场大洪水是有原因的。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6:5 </a:t>
            </a:r>
            <a:r>
              <a:rPr lang="zh-CN" altLang="zh-CN" sz="1800" dirty="0">
                <a:effectLst/>
                <a:latin typeface="Times New Roman" panose="02020603050405020304" pitchFamily="18" charset="0"/>
                <a:ea typeface="宋体" panose="02010600030101010101" pitchFamily="2" charset="-122"/>
              </a:rPr>
              <a:t>耶和华见人在地上罪恶很大，终日所思想的尽都是恶……</a:t>
            </a:r>
            <a:r>
              <a:rPr lang="en-US" altLang="zh-CN" sz="1800" dirty="0">
                <a:effectLst/>
                <a:latin typeface="Times New Roman" panose="02020603050405020304" pitchFamily="18" charset="0"/>
                <a:ea typeface="宋体" panose="02010600030101010101" pitchFamily="2" charset="-122"/>
              </a:rPr>
              <a:t> 6 </a:t>
            </a:r>
            <a:r>
              <a:rPr lang="zh-CN" altLang="zh-CN" sz="1800" dirty="0">
                <a:effectLst/>
                <a:latin typeface="Times New Roman" panose="02020603050405020304" pitchFamily="18" charset="0"/>
                <a:ea typeface="宋体" panose="02010600030101010101" pitchFamily="2" charset="-122"/>
              </a:rPr>
              <a:t>耶和华就后悔造人在地上，心中忧伤……</a:t>
            </a:r>
            <a:r>
              <a:rPr lang="en-US" altLang="zh-CN" sz="1800" dirty="0">
                <a:effectLst/>
                <a:latin typeface="Times New Roman" panose="02020603050405020304" pitchFamily="18" charset="0"/>
                <a:ea typeface="宋体" panose="02010600030101010101" pitchFamily="2" charset="-122"/>
              </a:rPr>
              <a:t> 11 </a:t>
            </a:r>
            <a:r>
              <a:rPr lang="zh-CN" altLang="zh-CN" sz="1800" dirty="0">
                <a:effectLst/>
                <a:latin typeface="Times New Roman" panose="02020603050405020304" pitchFamily="18" charset="0"/>
                <a:ea typeface="宋体" panose="02010600030101010101" pitchFamily="2" charset="-122"/>
              </a:rPr>
              <a:t>世界在神面前败坏，地上满了强暴。</a:t>
            </a:r>
            <a:r>
              <a:rPr lang="en-US" altLang="zh-CN" sz="1800" dirty="0">
                <a:effectLst/>
                <a:latin typeface="Times New Roman" panose="02020603050405020304" pitchFamily="18" charset="0"/>
                <a:ea typeface="宋体" panose="02010600030101010101" pitchFamily="2" charset="-122"/>
              </a:rPr>
              <a:t>12 </a:t>
            </a:r>
            <a:r>
              <a:rPr lang="zh-CN" altLang="zh-CN" sz="1800" dirty="0">
                <a:effectLst/>
                <a:latin typeface="Times New Roman" panose="02020603050405020304" pitchFamily="18" charset="0"/>
                <a:ea typeface="宋体" panose="02010600030101010101" pitchFamily="2" charset="-122"/>
              </a:rPr>
              <a:t>神观看世界，见是败坏了；凡有血气的人，在地上都败坏了行为。</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击）当时的世界，全人类的思想都是恶，他们的行为都是败坏。上帝看着世界上败坏的人，想的做的全部都是罪恶极大，他心中忧伤。</a:t>
            </a:r>
            <a:endParaRPr lang="zh-CN" altLang="zh-CN" sz="1800" dirty="0">
              <a:effectLst/>
              <a:latin typeface="Times New Roman" panose="02020603050405020304" pitchFamily="18" charset="0"/>
              <a:ea typeface="等线" panose="02010600030101010101" pitchFamily="2"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zh-TW" altLang="en-US" dirty="0"/>
          </a:p>
        </p:txBody>
      </p:sp>
      <p:sp>
        <p:nvSpPr>
          <p:cNvPr id="4" name="投影片編號版面配置區 3"/>
          <p:cNvSpPr>
            <a:spLocks noGrp="1"/>
          </p:cNvSpPr>
          <p:nvPr>
            <p:ph type="sldNum" sz="quarter" idx="5"/>
          </p:nvPr>
        </p:nvSpPr>
        <p:spPr/>
        <p:txBody>
          <a:bodyPr/>
          <a:lstStyle/>
          <a:p>
            <a:fld id="{D02D9E6D-A15A-B743-B4A3-278F5909B41A}" type="slidenum">
              <a:rPr kumimoji="1" lang="zh-CN" altLang="en-US" smtClean="0"/>
              <a:t>5</a:t>
            </a:fld>
            <a:endParaRPr kumimoji="1" lang="zh-CN" altLang="en-US"/>
          </a:p>
        </p:txBody>
      </p:sp>
    </p:spTree>
    <p:extLst>
      <p:ext uri="{BB962C8B-B14F-4D97-AF65-F5344CB8AC3E}">
        <p14:creationId xmlns:p14="http://schemas.microsoft.com/office/powerpoint/2010/main" val="32950433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而且修建方舟是一个非常浩大的工程，工期应该很漫长，加上陆地上的各样动物一公一母的上方舟。由此可以肯定全球大洪水绝对不会是一件只有挪亚一家八口知道的秘密。那个时代一定有许多人，甚至应该是全人类都知道挪亚造方舟，也知道将会有毁灭全球的洪水来临。</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50</a:t>
            </a:fld>
            <a:endParaRPr kumimoji="1" lang="zh-CN" altLang="en-US"/>
          </a:p>
        </p:txBody>
      </p:sp>
    </p:spTree>
    <p:extLst>
      <p:ext uri="{BB962C8B-B14F-4D97-AF65-F5344CB8AC3E}">
        <p14:creationId xmlns:p14="http://schemas.microsoft.com/office/powerpoint/2010/main" val="25759115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只可惜当时的人们知道大洪水的警告，却不愿意相信。他们知道却不信，不信就不会上方舟，最后他们不是因为自己犯了罪而完全无法得救，而是因为他们拒绝相信上帝的警告，所以没有上方舟就死在洪水中。</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51</a:t>
            </a:fld>
            <a:endParaRPr kumimoji="1" lang="zh-CN" altLang="en-US"/>
          </a:p>
        </p:txBody>
      </p:sp>
    </p:spTree>
    <p:extLst>
      <p:ext uri="{BB962C8B-B14F-4D97-AF65-F5344CB8AC3E}">
        <p14:creationId xmlns:p14="http://schemas.microsoft.com/office/powerpoint/2010/main" val="33425903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同学们还记得证实圣经是真理的三个步骤吗？</a:t>
            </a:r>
            <a:endParaRPr lang="zh-CN" altLang="zh-CN" sz="1800" dirty="0">
              <a:effectLst/>
              <a:latin typeface="Times New Roman" panose="02020603050405020304" pitchFamily="18" charset="0"/>
              <a:ea typeface="等线" panose="02010600030101010101" pitchFamily="2" charset="-122"/>
            </a:endParaRPr>
          </a:p>
          <a:p>
            <a:pPr marL="342900" lvl="0" indent="-342900">
              <a:buSzPts val="1200"/>
              <a:buFont typeface="+mj-lt"/>
              <a:buAutoNum type="arabicPeriod"/>
            </a:pPr>
            <a:r>
              <a:rPr lang="zh-CN" altLang="zh-CN" sz="1800" dirty="0">
                <a:effectLst/>
                <a:latin typeface="Times New Roman" panose="02020603050405020304" pitchFamily="18" charset="0"/>
                <a:ea typeface="宋体" panose="02010600030101010101" pitchFamily="2" charset="-122"/>
              </a:rPr>
              <a:t>自然科学</a:t>
            </a:r>
            <a:r>
              <a:rPr lang="zh-CN" altLang="zh-CN" sz="1800" dirty="0">
                <a:solidFill>
                  <a:srgbClr val="000000"/>
                </a:solidFill>
                <a:effectLst/>
                <a:latin typeface="Times New Roman" panose="02020603050405020304" pitchFamily="18" charset="0"/>
                <a:ea typeface="宋体" panose="02010600030101010101" pitchFamily="2" charset="-122"/>
              </a:rPr>
              <a:t>证实了创造者必定存在。</a:t>
            </a:r>
            <a:endParaRPr lang="zh-CN" altLang="zh-CN" sz="1800" dirty="0">
              <a:effectLst/>
              <a:latin typeface="Times New Roman" panose="02020603050405020304" pitchFamily="18" charset="0"/>
              <a:ea typeface="等线" panose="02010600030101010101" pitchFamily="2" charset="-122"/>
            </a:endParaRPr>
          </a:p>
          <a:p>
            <a:pPr marL="342900" lvl="0" indent="-342900">
              <a:buSzPts val="1200"/>
              <a:buFont typeface="+mj-lt"/>
              <a:buAutoNum type="arabicPeriod"/>
            </a:pPr>
            <a:r>
              <a:rPr lang="zh-CN" altLang="zh-CN" sz="1800" dirty="0">
                <a:effectLst/>
                <a:latin typeface="Times New Roman" panose="02020603050405020304" pitchFamily="18" charset="0"/>
                <a:ea typeface="宋体" panose="02010600030101010101" pitchFamily="2" charset="-122"/>
              </a:rPr>
              <a:t>历史记载和考古发现说明圣经是准确的。而且，</a:t>
            </a:r>
            <a:endParaRPr lang="zh-CN" altLang="zh-CN" sz="1800" dirty="0">
              <a:effectLst/>
              <a:latin typeface="Times New Roman" panose="02020603050405020304" pitchFamily="18" charset="0"/>
              <a:ea typeface="等线" panose="02010600030101010101" pitchFamily="2" charset="-122"/>
            </a:endParaRPr>
          </a:p>
          <a:p>
            <a:pPr marL="342900" lvl="0" indent="-342900">
              <a:buSzPts val="1200"/>
              <a:buFont typeface="+mj-lt"/>
              <a:buAutoNum type="arabicPeriod"/>
            </a:pPr>
            <a:r>
              <a:rPr lang="zh-CN" altLang="zh-CN" sz="1800" dirty="0">
                <a:solidFill>
                  <a:srgbClr val="000000"/>
                </a:solidFill>
                <a:effectLst/>
                <a:latin typeface="Times New Roman" panose="02020603050405020304" pitchFamily="18" charset="0"/>
                <a:ea typeface="宋体" panose="02010600030101010101" pitchFamily="2" charset="-122"/>
              </a:rPr>
              <a:t>圣经中应验的预言说明圣经中的上帝就是那位掌管历史和未来的独一真神。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我们可以把这三个步骤运用在挪亚洪水的事件中，这节课我们已经看到圣经记载挪亚洪水， 下节课我们将会看到这场全球洪水的地质学证据，这能让我们确认圣经是真实的历史。</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52</a:t>
            </a:fld>
            <a:endParaRPr kumimoji="1" lang="zh-CN" altLang="en-US"/>
          </a:p>
        </p:txBody>
      </p:sp>
    </p:spTree>
    <p:extLst>
      <p:ext uri="{BB962C8B-B14F-4D97-AF65-F5344CB8AC3E}">
        <p14:creationId xmlns:p14="http://schemas.microsoft.com/office/powerpoint/2010/main" val="3334808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今天上帝要藉着挪亚洪水的历史警告我们，将来还有一次毁灭全球的审判。这个警告也已经写在圣经当中，路加福音</a:t>
            </a:r>
            <a:r>
              <a:rPr lang="en-US" altLang="zh-CN" sz="1800" dirty="0">
                <a:effectLst/>
                <a:latin typeface="Times New Roman" panose="02020603050405020304" pitchFamily="18" charset="0"/>
                <a:ea typeface="宋体" panose="02010600030101010101" pitchFamily="2" charset="-122"/>
              </a:rPr>
              <a:t>17:26-30</a:t>
            </a:r>
            <a:r>
              <a:rPr lang="zh-CN" altLang="zh-CN" sz="1800" dirty="0">
                <a:effectLst/>
                <a:latin typeface="Times New Roman" panose="02020603050405020304" pitchFamily="18" charset="0"/>
                <a:ea typeface="宋体" panose="02010600030101010101" pitchFamily="2" charset="-122"/>
              </a:rPr>
              <a:t>说：“挪亚的日子怎样，人子的日子也要怎样。 那时候的人又吃又喝，又娶又嫁，到挪亚进方舟的那日，洪水就来，把他们全都灭了 ……人子显现的日子也要这样。” 耶稣在这里通过一个对比，要告诉我们：</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53</a:t>
            </a:fld>
            <a:endParaRPr kumimoji="1" lang="zh-CN" altLang="en-US"/>
          </a:p>
        </p:txBody>
      </p:sp>
    </p:spTree>
    <p:extLst>
      <p:ext uri="{BB962C8B-B14F-4D97-AF65-F5344CB8AC3E}">
        <p14:creationId xmlns:p14="http://schemas.microsoft.com/office/powerpoint/2010/main" val="1380982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击）挪亚时代绝大多数人都不相信有洪水的审判，现代同样绝大多数人都不相信死后的审判。</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击）挪亚时代绝大多数人都不相信上帝预备方舟的救赎，现代同样绝大多数人都不相信上帝预备基督的救赎。</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击）挪亚时代绝大多数人即便知道洪水的警告和方舟的救赎，他们依然选择享受罪中之乐，今天的绝大多数人也一样知道审判和基督的救赎，却选择继续享受罪中之乐。</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击）挪亚时代绝大多数人最后都死在了洪水灭世的灾难中，再无救赎。现代绝大多数人将来也同样要受到审判然后永远在地狱里，再无救赎。</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54</a:t>
            </a:fld>
            <a:endParaRPr kumimoji="1" lang="zh-CN" altLang="en-US"/>
          </a:p>
        </p:txBody>
      </p:sp>
    </p:spTree>
    <p:extLst>
      <p:ext uri="{BB962C8B-B14F-4D97-AF65-F5344CB8AC3E}">
        <p14:creationId xmlns:p14="http://schemas.microsoft.com/office/powerpoint/2010/main" val="26584987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所以同学们，你们已经学习过人死后会先受审判，而审判的结果</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要么是在永远快乐的天堂，要么是在永恒痛苦的地狱。今天大家也看到了挪亚那个世代的人们的结局。老师盼望你们不要成为那些绝大多数将来死后永远在地狱里的人，而是希望你们都能像挪亚一样成为“与神同行”的人。</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55</a:t>
            </a:fld>
            <a:endParaRPr kumimoji="1" lang="zh-CN" altLang="en-US"/>
          </a:p>
        </p:txBody>
      </p:sp>
    </p:spTree>
    <p:extLst>
      <p:ext uri="{BB962C8B-B14F-4D97-AF65-F5344CB8AC3E}">
        <p14:creationId xmlns:p14="http://schemas.microsoft.com/office/powerpoint/2010/main" val="174623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爱你的上帝也在对你说：“孩子，将来确实有死亡，死后也确实有审判。不过现在你还有时间还有机会，你是愿意像挪亚一样相信接受我呢，还是会像大多数其他人一样弃绝我呢？”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b="1" dirty="0">
                <a:effectLst/>
                <a:latin typeface="Times New Roman" panose="02020603050405020304" pitchFamily="18" charset="0"/>
                <a:ea typeface="宋体" panose="02010600030101010101" pitchFamily="2" charset="-122"/>
              </a:rPr>
              <a:t>此处老师带领孩子一起做回应祷告。</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56</a:t>
            </a:fld>
            <a:endParaRPr kumimoji="1" lang="zh-CN" altLang="en-US"/>
          </a:p>
        </p:txBody>
      </p:sp>
    </p:spTree>
    <p:extLst>
      <p:ext uri="{BB962C8B-B14F-4D97-AF65-F5344CB8AC3E}">
        <p14:creationId xmlns:p14="http://schemas.microsoft.com/office/powerpoint/2010/main" val="7281315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祷告结束。</a:t>
            </a: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57</a:t>
            </a:fld>
            <a:endParaRPr kumimoji="1" lang="zh-CN" altLang="en-US"/>
          </a:p>
        </p:txBody>
      </p:sp>
    </p:spTree>
    <p:extLst>
      <p:ext uri="{BB962C8B-B14F-4D97-AF65-F5344CB8AC3E}">
        <p14:creationId xmlns:p14="http://schemas.microsoft.com/office/powerpoint/2010/main" val="246924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于是，上帝就使洪水临到，毁灭世界包括全人类。创世记</a:t>
            </a:r>
            <a:r>
              <a:rPr lang="en-US" altLang="zh-CN" sz="1800" dirty="0">
                <a:effectLst/>
                <a:latin typeface="Times New Roman" panose="02020603050405020304" pitchFamily="18" charset="0"/>
                <a:ea typeface="宋体" panose="02010600030101010101" pitchFamily="2" charset="-122"/>
              </a:rPr>
              <a:t> 6:17</a:t>
            </a:r>
            <a:r>
              <a:rPr lang="zh-CN" altLang="zh-CN" sz="1800" dirty="0">
                <a:effectLst/>
                <a:latin typeface="Times New Roman" panose="02020603050405020304" pitchFamily="18" charset="0"/>
                <a:ea typeface="宋体" panose="02010600030101010101" pitchFamily="2" charset="-122"/>
              </a:rPr>
              <a:t>“ 看哪，我要使洪水泛滥在地上，毁灭天下。凡地上有血肉、有气息的活物，无一不死。”</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6</a:t>
            </a:fld>
            <a:endParaRPr kumimoji="1" lang="zh-CN" altLang="en-US"/>
          </a:p>
        </p:txBody>
      </p:sp>
    </p:spTree>
    <p:extLst>
      <p:ext uri="{BB962C8B-B14F-4D97-AF65-F5344CB8AC3E}">
        <p14:creationId xmlns:p14="http://schemas.microsoft.com/office/powerpoint/2010/main" val="3473150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刚才读过的经文说“耶和华后悔造人在地上”。但是神怎么会后悔呢？他造人的时候难道不知道人类会败坏吗？他当然知道。圣经告诉我们，神是知道未来的。其实这里是圣经中使用的一种拟人的表述方法，让人们知道当上帝看到人类的败坏时，他感到心疼。上帝的后悔包括忧伤和心里难过。</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在那个邪恶的世代里面，上帝看到当时的人类生存已经没有意义了，他要按着公义审判，发动洪水毁灭那个世代。</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7</a:t>
            </a:fld>
            <a:endParaRPr kumimoji="1" lang="zh-CN" altLang="en-US"/>
          </a:p>
        </p:txBody>
      </p:sp>
    </p:spTree>
    <p:extLst>
      <p:ext uri="{BB962C8B-B14F-4D97-AF65-F5344CB8AC3E}">
        <p14:creationId xmlns:p14="http://schemas.microsoft.com/office/powerpoint/2010/main" val="1961902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）任务一：按照经文填空</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现在，请大家根据刚才读过的经文，完成任务一的填空题。你可以在圣经中查考相应的经文来完成。</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．上帝审判的原因是：当时的人在世界上的（</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罪恶 </a:t>
            </a:r>
            <a:r>
              <a:rPr lang="zh-CN" altLang="zh-CN" sz="1800" dirty="0">
                <a:effectLst/>
                <a:latin typeface="Times New Roman" panose="02020603050405020304" pitchFamily="18" charset="0"/>
                <a:ea typeface="宋体" panose="02010600030101010101" pitchFamily="2" charset="-122"/>
              </a:rPr>
              <a:t>很大，他们终日所思想的尽都是（</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恶</a:t>
            </a:r>
            <a:r>
              <a:rPr lang="zh-CN" altLang="zh-CN" sz="1800" dirty="0">
                <a:effectLst/>
                <a:latin typeface="Times New Roman" panose="02020603050405020304" pitchFamily="18" charset="0"/>
                <a:ea typeface="宋体" panose="02010600030101010101" pitchFamily="2" charset="-122"/>
              </a:rPr>
              <a:t>，在地上都（</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败坏</a:t>
            </a:r>
            <a:r>
              <a:rPr lang="zh-CN" altLang="zh-CN" sz="1800" dirty="0">
                <a:effectLst/>
                <a:latin typeface="Times New Roman" panose="02020603050405020304" pitchFamily="18" charset="0"/>
                <a:ea typeface="宋体" panose="02010600030101010101" pitchFamily="2" charset="-122"/>
              </a:rPr>
              <a:t>了行为。</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．大洪水的目的是要毁灭（</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天下</a:t>
            </a:r>
            <a:r>
              <a:rPr lang="zh-CN" altLang="zh-CN" sz="1800" dirty="0">
                <a:effectLst/>
                <a:latin typeface="Times New Roman" panose="02020603050405020304" pitchFamily="18" charset="0"/>
                <a:ea typeface="宋体" panose="02010600030101010101" pitchFamily="2" charset="-122"/>
              </a:rPr>
              <a:t>，凡地上有（</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血肉</a:t>
            </a:r>
            <a:r>
              <a:rPr lang="zh-CN" altLang="zh-CN" sz="1800" dirty="0">
                <a:effectLst/>
                <a:latin typeface="Times New Roman" panose="02020603050405020304" pitchFamily="18" charset="0"/>
                <a:ea typeface="宋体" panose="02010600030101010101" pitchFamily="2" charset="-122"/>
              </a:rPr>
              <a:t>、有（</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 气息 </a:t>
            </a:r>
            <a:r>
              <a:rPr lang="zh-CN" altLang="zh-CN" sz="1800" dirty="0">
                <a:effectLst/>
                <a:latin typeface="Times New Roman" panose="02020603050405020304" pitchFamily="18" charset="0"/>
                <a:ea typeface="宋体" panose="02010600030101010101" pitchFamily="2" charset="-122"/>
              </a:rPr>
              <a:t>的活物，无一不死。</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D02D9E6D-A15A-B743-B4A3-278F5909B41A}" type="slidenum">
              <a:rPr kumimoji="1" lang="zh-CN" altLang="en-US" smtClean="0"/>
              <a:t>8</a:t>
            </a:fld>
            <a:endParaRPr kumimoji="1" lang="zh-CN" altLang="en-US"/>
          </a:p>
        </p:txBody>
      </p:sp>
    </p:spTree>
    <p:extLst>
      <p:ext uri="{BB962C8B-B14F-4D97-AF65-F5344CB8AC3E}">
        <p14:creationId xmlns:p14="http://schemas.microsoft.com/office/powerpoint/2010/main" val="2069541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根据大洪水的起因和目的，挪亚洪水的规模就是一次全球性的洪水灾难，绝对不是今天我们知道的那些局部的短时期的洪涝灾害。</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D02D9E6D-A15A-B743-B4A3-278F5909B41A}" type="slidenum">
              <a:rPr kumimoji="1" lang="zh-CN" altLang="en-US" smtClean="0"/>
              <a:t>9</a:t>
            </a:fld>
            <a:endParaRPr kumimoji="1" lang="zh-CN" altLang="en-US"/>
          </a:p>
        </p:txBody>
      </p:sp>
    </p:spTree>
    <p:extLst>
      <p:ext uri="{BB962C8B-B14F-4D97-AF65-F5344CB8AC3E}">
        <p14:creationId xmlns:p14="http://schemas.microsoft.com/office/powerpoint/2010/main" val="1226427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81044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457200" y="1600200"/>
            <a:ext cx="8229600" cy="4525963"/>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970874E8-4432-D341-ABF5-3EEAC6901E98}" type="datetimeFigureOut">
              <a:rPr kumimoji="1" lang="zh-CN" altLang="en-US" smtClean="0"/>
              <a:t>2021/12/31</a:t>
            </a:fld>
            <a:endParaRPr kumimoji="1"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443170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274638"/>
            <a:ext cx="6019800" cy="5851525"/>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970874E8-4432-D341-ABF5-3EEAC6901E98}" type="datetimeFigureOut">
              <a:rPr kumimoji="1" lang="zh-CN" altLang="en-US" smtClean="0"/>
              <a:t>2021/12/31</a:t>
            </a:fld>
            <a:endParaRPr kumimoji="1"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957085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a:prstGeom prst="rect">
            <a:avLst/>
          </a:prstGeom>
        </p:spPr>
        <p:txBody>
          <a:bodyPr>
            <a:normAutofit/>
          </a:bodyPr>
          <a:lstStyle>
            <a:lvl1pPr>
              <a:defRPr sz="3200" b="0" i="0" baseline="0">
                <a:latin typeface="Microsoft YaHei" panose="020B0503020204020204" pitchFamily="34"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1625818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a:prstGeom prst="rect">
            <a:avLst/>
          </a:prstGeom>
        </p:spPr>
        <p:txBody>
          <a:bodyPr>
            <a:normAutofit/>
          </a:bodyPr>
          <a:lstStyle>
            <a:lvl1pPr>
              <a:defRPr sz="3200" b="0" i="0" baseline="0">
                <a:latin typeface="Microsoft YaHei" panose="020B0503020204020204" pitchFamily="34"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3131310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457200" y="1600200"/>
            <a:ext cx="8229600" cy="4525963"/>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4B8534F6-0FB7-4E4B-9AB0-5DF931876A96}" type="datetimeFigureOut">
              <a:rPr kumimoji="1" lang="zh-CN" altLang="en-US" smtClean="0"/>
              <a:t>2021/12/31</a:t>
            </a:fld>
            <a:endParaRPr kumimoji="1"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p>
            <a:fld id="{B4DA411C-237A-4F48-935D-470BF5E869A7}" type="slidenum">
              <a:rPr kumimoji="1" lang="zh-CN" altLang="en-US" smtClean="0"/>
              <a:t>‹#›</a:t>
            </a:fld>
            <a:endParaRPr kumimoji="1" lang="zh-CN" altLang="en-US"/>
          </a:p>
        </p:txBody>
      </p:sp>
    </p:spTree>
    <p:extLst>
      <p:ext uri="{BB962C8B-B14F-4D97-AF65-F5344CB8AC3E}">
        <p14:creationId xmlns:p14="http://schemas.microsoft.com/office/powerpoint/2010/main" val="2645758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27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AC62B0E-6C3F-BB4E-BC35-316034BB9D2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65D58C50-DC57-814D-9DD4-A04C13FDB32B}"/>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769710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834D28-246E-CD40-8322-2367414B3B5D}"/>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B8EB9ADA-4314-1743-9B3B-F071F5DE4661}"/>
              </a:ext>
            </a:extLst>
          </p:cNvPr>
          <p:cNvSpPr>
            <a:spLocks noGrp="1"/>
          </p:cNvSpPr>
          <p:nvPr>
            <p:ph type="title"/>
          </p:nvPr>
        </p:nvSpPr>
        <p:spPr>
          <a:xfrm>
            <a:off x="0" y="550320"/>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92104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380C8EB-A1B8-0441-9FF3-6925ED67257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4BD71DC9-6127-D141-87A3-BE9DC43E50A4}"/>
              </a:ext>
            </a:extLst>
          </p:cNvPr>
          <p:cNvSpPr>
            <a:spLocks noGrp="1"/>
          </p:cNvSpPr>
          <p:nvPr>
            <p:ph type="title"/>
          </p:nvPr>
        </p:nvSpPr>
        <p:spPr>
          <a:xfrm>
            <a:off x="0" y="1696213"/>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8099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271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209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a:prstGeom prst="rect">
            <a:avLst/>
          </a:prstGeom>
        </p:spPr>
        <p:txBody>
          <a:bodyPr/>
          <a:lstStyle/>
          <a:p>
            <a:fld id="{970874E8-4432-D341-ABF5-3EEAC6901E98}" type="datetimeFigureOut">
              <a:rPr kumimoji="1" lang="zh-CN" altLang="en-US" smtClean="0"/>
              <a:t>2021/12/31</a:t>
            </a:fld>
            <a:endParaRPr kumimoji="1"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p>
            <a:endParaRPr kumimoji="1" lang="zh-CN" altLang="en-US"/>
          </a:p>
        </p:txBody>
      </p:sp>
      <p:sp>
        <p:nvSpPr>
          <p:cNvPr id="4" name="幻灯片编号占位符 3"/>
          <p:cNvSpPr>
            <a:spLocks noGrp="1"/>
          </p:cNvSpPr>
          <p:nvPr>
            <p:ph type="sldNum" sz="quarter" idx="12"/>
          </p:nvPr>
        </p:nvSpPr>
        <p:spPr>
          <a:xfrm>
            <a:off x="6553200" y="6356350"/>
            <a:ext cx="21336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12755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970874E8-4432-D341-ABF5-3EEAC6901E98}" type="datetimeFigureOut">
              <a:rPr kumimoji="1" lang="zh-CN" altLang="en-US" smtClean="0"/>
              <a:t>2021/12/31</a:t>
            </a:fld>
            <a:endParaRPr kumimoji="1"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6553200" y="6356350"/>
            <a:ext cx="21336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50074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970874E8-4432-D341-ABF5-3EEAC6901E98}" type="datetimeFigureOut">
              <a:rPr kumimoji="1" lang="zh-CN" altLang="en-US" smtClean="0"/>
              <a:t>2021/12/31</a:t>
            </a:fld>
            <a:endParaRPr kumimoji="1"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6553200" y="6356350"/>
            <a:ext cx="21336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123766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DB78D90-C06A-9345-9015-5E6E3CD0ED78}"/>
              </a:ext>
            </a:extLst>
          </p:cNvPr>
          <p:cNvPicPr>
            <a:picLocks noChangeAspect="1"/>
          </p:cNvPicPr>
          <p:nvPr userDrawn="1"/>
        </p:nvPicPr>
        <p:blipFill>
          <a:blip r:embed="rId17"/>
          <a:stretch>
            <a:fillRect/>
          </a:stretch>
        </p:blipFill>
        <p:spPr>
          <a:xfrm>
            <a:off x="0" y="0"/>
            <a:ext cx="9144000" cy="6857999"/>
          </a:xfrm>
          <a:prstGeom prst="rect">
            <a:avLst/>
          </a:prstGeom>
        </p:spPr>
      </p:pic>
    </p:spTree>
    <p:extLst>
      <p:ext uri="{BB962C8B-B14F-4D97-AF65-F5344CB8AC3E}">
        <p14:creationId xmlns:p14="http://schemas.microsoft.com/office/powerpoint/2010/main" val="158773108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701"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image" Target="../media/image56.jpg"/></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62.tiff"/><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64.tiff"/><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66.jp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5912605-F678-0541-803A-74BD1CC194EA}"/>
              </a:ext>
            </a:extLst>
          </p:cNvPr>
          <p:cNvPicPr>
            <a:picLocks noChangeAspect="1"/>
          </p:cNvPicPr>
          <p:nvPr/>
        </p:nvPicPr>
        <p:blipFill rotWithShape="1">
          <a:blip r:embed="rId3"/>
          <a:srcRect l="30246" r="28081"/>
          <a:stretch/>
        </p:blipFill>
        <p:spPr>
          <a:xfrm>
            <a:off x="4056185" y="-3539"/>
            <a:ext cx="5087815" cy="68615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3ED5B39D-2B4C-354E-BBEE-4C20D0A87A5D}"/>
              </a:ext>
            </a:extLst>
          </p:cNvPr>
          <p:cNvPicPr>
            <a:picLocks noChangeAspect="1"/>
          </p:cNvPicPr>
          <p:nvPr/>
        </p:nvPicPr>
        <p:blipFill>
          <a:blip r:embed="rId4"/>
          <a:stretch>
            <a:fillRect/>
          </a:stretch>
        </p:blipFill>
        <p:spPr>
          <a:xfrm>
            <a:off x="0" y="1527858"/>
            <a:ext cx="4078372" cy="3518704"/>
          </a:xfrm>
          <a:prstGeom prst="rect">
            <a:avLst/>
          </a:prstGeom>
        </p:spPr>
      </p:pic>
      <p:sp>
        <p:nvSpPr>
          <p:cNvPr id="7" name="标题 1">
            <a:extLst>
              <a:ext uri="{FF2B5EF4-FFF2-40B4-BE49-F238E27FC236}">
                <a16:creationId xmlns:a16="http://schemas.microsoft.com/office/drawing/2014/main" id="{AADB95E6-9592-E54C-8E3D-015D667E22D9}"/>
              </a:ext>
            </a:extLst>
          </p:cNvPr>
          <p:cNvSpPr txBox="1">
            <a:spLocks/>
          </p:cNvSpPr>
          <p:nvPr/>
        </p:nvSpPr>
        <p:spPr>
          <a:xfrm>
            <a:off x="349281" y="2343984"/>
            <a:ext cx="3406702" cy="158820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380"/>
              </a:lnSpc>
            </a:pPr>
            <a:r>
              <a:rPr lang="zh-CN" altLang="en-US" sz="4400" b="1" dirty="0">
                <a:latin typeface="Microsoft YaHei" panose="020B0503020204020204" pitchFamily="34" charset="-122"/>
                <a:ea typeface="Microsoft YaHei" panose="020B0503020204020204" pitchFamily="34" charset="-122"/>
              </a:rPr>
              <a:t>挪亚洪水</a:t>
            </a:r>
            <a:endParaRPr lang="en-US" altLang="zh-CN" sz="4400" b="1" dirty="0">
              <a:latin typeface="Microsoft YaHei" panose="020B0503020204020204" pitchFamily="34" charset="-122"/>
              <a:ea typeface="Microsoft YaHei" panose="020B0503020204020204" pitchFamily="34" charset="-122"/>
            </a:endParaRPr>
          </a:p>
          <a:p>
            <a:pPr algn="ctr">
              <a:lnSpc>
                <a:spcPts val="4380"/>
              </a:lnSpc>
            </a:pPr>
            <a:r>
              <a:rPr lang="zh-CN" altLang="en-US" sz="4400" b="1" dirty="0">
                <a:latin typeface="Microsoft YaHei" panose="020B0503020204020204" pitchFamily="34" charset="-122"/>
                <a:ea typeface="Microsoft YaHei" panose="020B0503020204020204" pitchFamily="34" charset="-122"/>
              </a:rPr>
              <a:t>的圣经记录</a:t>
            </a:r>
            <a:endParaRPr lang="en-US" altLang="zh-CN" sz="4400" b="1" dirty="0">
              <a:latin typeface="Microsoft YaHei" panose="020B0503020204020204" pitchFamily="34" charset="-122"/>
              <a:ea typeface="Microsoft YaHei" panose="020B0503020204020204" pitchFamily="34" charset="-122"/>
            </a:endParaRPr>
          </a:p>
          <a:p>
            <a:pPr algn="ctr">
              <a:lnSpc>
                <a:spcPts val="4380"/>
              </a:lnSpc>
            </a:pPr>
            <a:r>
              <a:rPr lang="zh-CN" altLang="en-US" sz="2800" b="1" dirty="0">
                <a:latin typeface="Microsoft YaHei" panose="020B0503020204020204" pitchFamily="34" charset="-122"/>
                <a:ea typeface="Microsoft YaHei" panose="020B0503020204020204" pitchFamily="34" charset="-122"/>
              </a:rPr>
              <a:t>创世记 </a:t>
            </a:r>
            <a:r>
              <a:rPr lang="en-US" altLang="zh-CN" sz="2800" b="1" dirty="0">
                <a:latin typeface="Microsoft YaHei" panose="020B0503020204020204" pitchFamily="34" charset="-122"/>
                <a:ea typeface="Microsoft YaHei" panose="020B0503020204020204" pitchFamily="34" charset="-122"/>
              </a:rPr>
              <a:t>6:13-17</a:t>
            </a:r>
            <a:endParaRPr lang="zh-CN" altLang="en-US" sz="2800" b="1" dirty="0">
              <a:latin typeface="Microsoft YaHei" panose="020B0503020204020204" pitchFamily="34" charset="-122"/>
              <a:ea typeface="Microsoft YaHei" panose="020B0503020204020204" pitchFamily="34" charset="-122"/>
            </a:endParaRPr>
          </a:p>
        </p:txBody>
      </p:sp>
      <p:sp>
        <p:nvSpPr>
          <p:cNvPr id="8" name="标题 1">
            <a:extLst>
              <a:ext uri="{FF2B5EF4-FFF2-40B4-BE49-F238E27FC236}">
                <a16:creationId xmlns:a16="http://schemas.microsoft.com/office/drawing/2014/main" id="{8C5FAFCE-F947-884B-BB8A-9C3579D664CD}"/>
              </a:ext>
            </a:extLst>
          </p:cNvPr>
          <p:cNvSpPr txBox="1">
            <a:spLocks/>
          </p:cNvSpPr>
          <p:nvPr/>
        </p:nvSpPr>
        <p:spPr>
          <a:xfrm>
            <a:off x="349281" y="4085862"/>
            <a:ext cx="3406702" cy="65465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10</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698990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3">
            <a:extLst>
              <a:ext uri="{FF2B5EF4-FFF2-40B4-BE49-F238E27FC236}">
                <a16:creationId xmlns:a16="http://schemas.microsoft.com/office/drawing/2014/main" id="{677872CD-F348-6D4B-9428-59D83DBBF623}"/>
              </a:ext>
            </a:extLst>
          </p:cNvPr>
          <p:cNvSpPr txBox="1"/>
          <p:nvPr/>
        </p:nvSpPr>
        <p:spPr>
          <a:xfrm>
            <a:off x="666544" y="2183176"/>
            <a:ext cx="7865883" cy="3553665"/>
          </a:xfrm>
          <a:prstGeom prst="rect">
            <a:avLst/>
          </a:prstGeom>
          <a:noFill/>
        </p:spPr>
        <p:txBody>
          <a:bodyPr wrap="square" rtlCol="0">
            <a:spAutoFit/>
          </a:bodyPr>
          <a:lstStyle/>
          <a:p>
            <a:pPr>
              <a:lnSpc>
                <a:spcPts val="3860"/>
              </a:lnSpc>
            </a:pPr>
            <a:r>
              <a:rPr kumimoji="1" lang="zh-CN" altLang="en-US" sz="2800" b="0" dirty="0">
                <a:latin typeface="Microsoft YaHei" panose="020B0503020204020204" pitchFamily="34" charset="-122"/>
                <a:ea typeface="Microsoft YaHei" panose="020B0503020204020204" pitchFamily="34" charset="-122"/>
              </a:rPr>
              <a:t>创世记</a:t>
            </a:r>
            <a:r>
              <a:rPr kumimoji="1" lang="en-US" altLang="zh-CN" sz="2800" b="0" dirty="0">
                <a:latin typeface="Microsoft YaHei" panose="020B0503020204020204" pitchFamily="34" charset="-122"/>
                <a:ea typeface="Microsoft YaHei" panose="020B0503020204020204" pitchFamily="34" charset="-122"/>
              </a:rPr>
              <a:t>7:11 </a:t>
            </a:r>
            <a:r>
              <a:rPr kumimoji="1" lang="zh-CN" altLang="en-US" sz="2800" dirty="0">
                <a:latin typeface="Microsoft YaHei" panose="020B0503020204020204" pitchFamily="34" charset="-122"/>
                <a:ea typeface="Microsoft YaHei" panose="020B0503020204020204" pitchFamily="34" charset="-122"/>
              </a:rPr>
              <a:t>当挪亚六百岁，二月十七日那一天，大渊的泉源都裂开了，天上的窗户也敞开了。</a:t>
            </a:r>
            <a:r>
              <a:rPr kumimoji="1" lang="en-US" altLang="zh-CN" sz="2800" dirty="0">
                <a:latin typeface="Microsoft YaHei" panose="020B0503020204020204" pitchFamily="34" charset="-122"/>
                <a:ea typeface="Microsoft YaHei" panose="020B0503020204020204" pitchFamily="34" charset="-122"/>
              </a:rPr>
              <a:t>12</a:t>
            </a:r>
            <a:r>
              <a:rPr kumimoji="1" lang="zh-CN" altLang="en-US" sz="2800" dirty="0">
                <a:latin typeface="Microsoft YaHei" panose="020B0503020204020204" pitchFamily="34" charset="-122"/>
                <a:ea typeface="Microsoft YaHei" panose="020B0503020204020204" pitchFamily="34" charset="-122"/>
              </a:rPr>
              <a:t>四十昼夜降大雨在地上。</a:t>
            </a:r>
            <a:r>
              <a:rPr kumimoji="1" lang="en-US" altLang="zh-CN" sz="2800" b="0" dirty="0">
                <a:latin typeface="Microsoft YaHei" panose="020B0503020204020204" pitchFamily="34" charset="-122"/>
                <a:ea typeface="Microsoft YaHei" panose="020B0503020204020204" pitchFamily="34" charset="-122"/>
              </a:rPr>
              <a:t>…… </a:t>
            </a:r>
            <a:r>
              <a:rPr kumimoji="1" lang="en-US" altLang="zh-TW" sz="2800" dirty="0">
                <a:latin typeface="Microsoft YaHei" panose="020B0503020204020204" pitchFamily="34" charset="-122"/>
                <a:ea typeface="Microsoft YaHei" panose="020B0503020204020204" pitchFamily="34" charset="-122"/>
              </a:rPr>
              <a:t>1</a:t>
            </a:r>
            <a:r>
              <a:rPr kumimoji="1" lang="en-US" altLang="zh-CN" sz="2800" dirty="0">
                <a:latin typeface="Microsoft YaHei" panose="020B0503020204020204" pitchFamily="34" charset="-122"/>
                <a:ea typeface="Microsoft YaHei" panose="020B0503020204020204" pitchFamily="34" charset="-122"/>
              </a:rPr>
              <a:t>7</a:t>
            </a:r>
            <a:r>
              <a:rPr kumimoji="1" lang="zh-CN" altLang="en-US" sz="2800" dirty="0">
                <a:latin typeface="Microsoft YaHei" panose="020B0503020204020204" pitchFamily="34" charset="-122"/>
                <a:ea typeface="Microsoft YaHei" panose="020B0503020204020204" pitchFamily="34" charset="-122"/>
              </a:rPr>
              <a:t> </a:t>
            </a:r>
            <a:r>
              <a:rPr kumimoji="1" lang="zh-TW" altLang="en-US" sz="2800" dirty="0">
                <a:latin typeface="Microsoft YaHei" panose="020B0503020204020204" pitchFamily="34" charset="-122"/>
                <a:ea typeface="Microsoft YaHei" panose="020B0503020204020204" pitchFamily="34" charset="-122"/>
              </a:rPr>
              <a:t>洪水泛滥在地上四十天，水往上涨，把方舟从地上漂起。</a:t>
            </a:r>
            <a:r>
              <a:rPr kumimoji="1" lang="en-US" altLang="zh-TW" sz="2800" dirty="0">
                <a:latin typeface="Microsoft YaHei" panose="020B0503020204020204" pitchFamily="34" charset="-122"/>
                <a:ea typeface="Microsoft YaHei" panose="020B0503020204020204" pitchFamily="34" charset="-122"/>
              </a:rPr>
              <a:t>18</a:t>
            </a:r>
            <a:r>
              <a:rPr kumimoji="1" lang="zh-CN" altLang="en-US" sz="2800" dirty="0">
                <a:latin typeface="Microsoft YaHei" panose="020B0503020204020204" pitchFamily="34" charset="-122"/>
                <a:ea typeface="Microsoft YaHei" panose="020B0503020204020204" pitchFamily="34" charset="-122"/>
              </a:rPr>
              <a:t> </a:t>
            </a:r>
            <a:r>
              <a:rPr kumimoji="1" lang="zh-TW" altLang="en-US" sz="2800" dirty="0">
                <a:latin typeface="Microsoft YaHei" panose="020B0503020204020204" pitchFamily="34" charset="-122"/>
                <a:ea typeface="Microsoft YaHei" panose="020B0503020204020204" pitchFamily="34" charset="-122"/>
              </a:rPr>
              <a:t>水势浩大，在地上大大地往上涨，方舟在水面上漂来漂去。</a:t>
            </a:r>
            <a:r>
              <a:rPr kumimoji="1" lang="en-US" altLang="zh-TW" sz="2800" dirty="0">
                <a:latin typeface="Microsoft YaHei" panose="020B0503020204020204" pitchFamily="34" charset="-122"/>
                <a:ea typeface="Microsoft YaHei" panose="020B0503020204020204" pitchFamily="34" charset="-122"/>
              </a:rPr>
              <a:t>19</a:t>
            </a:r>
            <a:r>
              <a:rPr kumimoji="1" lang="zh-CN" altLang="en-US" sz="2800" dirty="0">
                <a:latin typeface="Microsoft YaHei" panose="020B0503020204020204" pitchFamily="34" charset="-122"/>
                <a:ea typeface="Microsoft YaHei" panose="020B0503020204020204" pitchFamily="34" charset="-122"/>
              </a:rPr>
              <a:t> </a:t>
            </a:r>
            <a:r>
              <a:rPr kumimoji="1" lang="zh-TW" altLang="en-US" sz="2800" dirty="0">
                <a:latin typeface="Microsoft YaHei" panose="020B0503020204020204" pitchFamily="34" charset="-122"/>
                <a:ea typeface="Microsoft YaHei" panose="020B0503020204020204" pitchFamily="34" charset="-122"/>
              </a:rPr>
              <a:t>水势在地上极其浩大，天下的高山都淹没了。</a:t>
            </a:r>
            <a:r>
              <a:rPr kumimoji="1" lang="en-US" altLang="zh-TW" sz="2800" dirty="0">
                <a:latin typeface="Microsoft YaHei" panose="020B0503020204020204" pitchFamily="34" charset="-122"/>
                <a:ea typeface="Microsoft YaHei" panose="020B0503020204020204" pitchFamily="34" charset="-122"/>
              </a:rPr>
              <a:t>20</a:t>
            </a:r>
            <a:r>
              <a:rPr kumimoji="1" lang="zh-CN" altLang="en-US" sz="2800" dirty="0">
                <a:latin typeface="Microsoft YaHei" panose="020B0503020204020204" pitchFamily="34" charset="-122"/>
                <a:ea typeface="Microsoft YaHei" panose="020B0503020204020204" pitchFamily="34" charset="-122"/>
              </a:rPr>
              <a:t> </a:t>
            </a:r>
            <a:r>
              <a:rPr kumimoji="1" lang="zh-TW" altLang="en-US" sz="2800" dirty="0">
                <a:latin typeface="Microsoft YaHei" panose="020B0503020204020204" pitchFamily="34" charset="-122"/>
                <a:ea typeface="Microsoft YaHei" panose="020B0503020204020204" pitchFamily="34" charset="-122"/>
              </a:rPr>
              <a:t>水势比山高过十五肘，山岭都淹没了。</a:t>
            </a:r>
            <a:endParaRPr kumimoji="1" lang="zh-CN" altLang="en-US" sz="2800" b="0"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33D4BDB7-2FCA-4EEF-B149-F76E21C1076A}"/>
              </a:ext>
            </a:extLst>
          </p:cNvPr>
          <p:cNvSpPr txBox="1"/>
          <p:nvPr/>
        </p:nvSpPr>
        <p:spPr>
          <a:xfrm>
            <a:off x="5810142" y="4688966"/>
            <a:ext cx="2686256" cy="523220"/>
          </a:xfrm>
          <a:prstGeom prst="rect">
            <a:avLst/>
          </a:prstGeom>
          <a:noFill/>
        </p:spPr>
        <p:txBody>
          <a:bodyPr wrap="square">
            <a:spAutoFit/>
          </a:bodyPr>
          <a:lstStyle/>
          <a:p>
            <a:r>
              <a:rPr kumimoji="1" lang="zh-TW" altLang="en-US" sz="2800" b="1" dirty="0">
                <a:solidFill>
                  <a:srgbClr val="FF0000"/>
                </a:solidFill>
                <a:latin typeface="Microsoft YaHei" panose="020B0503020204020204" pitchFamily="34" charset="-122"/>
                <a:ea typeface="Microsoft YaHei" panose="020B0503020204020204" pitchFamily="34" charset="-122"/>
              </a:rPr>
              <a:t>天下的高山都淹</a:t>
            </a:r>
            <a:endParaRPr kumimoji="1" lang="zh-CN" altLang="en-US" sz="2800" b="1" dirty="0">
              <a:solidFill>
                <a:srgbClr val="FF0000"/>
              </a:solidFill>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id="{8825D596-73E7-49D7-A156-6E8B3A8AA752}"/>
              </a:ext>
            </a:extLst>
          </p:cNvPr>
          <p:cNvSpPr txBox="1"/>
          <p:nvPr/>
        </p:nvSpPr>
        <p:spPr>
          <a:xfrm>
            <a:off x="664163" y="5184316"/>
            <a:ext cx="1106838" cy="523220"/>
          </a:xfrm>
          <a:prstGeom prst="rect">
            <a:avLst/>
          </a:prstGeom>
          <a:noFill/>
        </p:spPr>
        <p:txBody>
          <a:bodyPr wrap="square">
            <a:spAutoFit/>
          </a:bodyPr>
          <a:lstStyle/>
          <a:p>
            <a:r>
              <a:rPr kumimoji="1" lang="zh-TW" altLang="en-US" sz="2800" b="1" dirty="0">
                <a:solidFill>
                  <a:srgbClr val="FF0000"/>
                </a:solidFill>
                <a:latin typeface="Microsoft YaHei" panose="020B0503020204020204" pitchFamily="34" charset="-122"/>
                <a:ea typeface="Microsoft YaHei" panose="020B0503020204020204" pitchFamily="34" charset="-122"/>
              </a:rPr>
              <a:t>没了</a:t>
            </a:r>
            <a:endParaRPr kumimoji="1" lang="zh-CN" altLang="en-US" sz="2800" b="1" dirty="0">
              <a:solidFill>
                <a:srgbClr val="FF0000"/>
              </a:solidFill>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36324999-E3EF-4EBC-B320-97E0BF6A6161}"/>
              </a:ext>
            </a:extLst>
          </p:cNvPr>
          <p:cNvSpPr txBox="1"/>
          <p:nvPr/>
        </p:nvSpPr>
        <p:spPr>
          <a:xfrm>
            <a:off x="5810445" y="5184874"/>
            <a:ext cx="2433963" cy="523220"/>
          </a:xfrm>
          <a:prstGeom prst="rect">
            <a:avLst/>
          </a:prstGeom>
          <a:noFill/>
        </p:spPr>
        <p:txBody>
          <a:bodyPr wrap="square">
            <a:spAutoFit/>
          </a:bodyPr>
          <a:lstStyle/>
          <a:p>
            <a:r>
              <a:rPr kumimoji="1" lang="zh-CN" altLang="en-US" sz="2800" b="1" dirty="0">
                <a:solidFill>
                  <a:srgbClr val="FF0000"/>
                </a:solidFill>
                <a:latin typeface="Microsoft YaHei" panose="020B0503020204020204" pitchFamily="34" charset="-122"/>
                <a:ea typeface="Microsoft YaHei" panose="020B0503020204020204" pitchFamily="34" charset="-122"/>
              </a:rPr>
              <a:t>山岭都淹没了</a:t>
            </a:r>
          </a:p>
        </p:txBody>
      </p:sp>
      <p:sp>
        <p:nvSpPr>
          <p:cNvPr id="14" name="直线连接符 20">
            <a:extLst>
              <a:ext uri="{FF2B5EF4-FFF2-40B4-BE49-F238E27FC236}">
                <a16:creationId xmlns:a16="http://schemas.microsoft.com/office/drawing/2014/main" id="{D90B288C-545F-5540-ABD5-EF911352C528}"/>
              </a:ext>
            </a:extLst>
          </p:cNvPr>
          <p:cNvSpPr/>
          <p:nvPr/>
        </p:nvSpPr>
        <p:spPr>
          <a:xfrm flipH="1">
            <a:off x="454531" y="1508090"/>
            <a:ext cx="0" cy="487508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41D7E8F6-D2C8-F048-8F55-9F4F9746428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7B9F4E8F-14FF-EC43-87B4-92895F75169F}"/>
              </a:ext>
            </a:extLst>
          </p:cNvPr>
          <p:cNvSpPr/>
          <p:nvPr/>
        </p:nvSpPr>
        <p:spPr>
          <a:xfrm flipH="1" flipV="1">
            <a:off x="971601" y="150808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3804649B-232C-EF45-8BE8-35254CF3E704}"/>
              </a:ext>
            </a:extLst>
          </p:cNvPr>
          <p:cNvSpPr/>
          <p:nvPr/>
        </p:nvSpPr>
        <p:spPr>
          <a:xfrm flipH="1">
            <a:off x="8714268" y="1531534"/>
            <a:ext cx="0" cy="4713346"/>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FF76E222-27E1-4E4B-BE7E-92B5EC87807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B0E3DA03-2C34-B84D-B801-2AA5C07BEE37}"/>
              </a:ext>
            </a:extLst>
          </p:cNvPr>
          <p:cNvPicPr>
            <a:picLocks noChangeAspect="1"/>
          </p:cNvPicPr>
          <p:nvPr/>
        </p:nvPicPr>
        <p:blipFill>
          <a:blip r:embed="rId3"/>
          <a:stretch>
            <a:fillRect/>
          </a:stretch>
        </p:blipFill>
        <p:spPr>
          <a:xfrm rot="10800000">
            <a:off x="222738" y="1248988"/>
            <a:ext cx="921637" cy="565092"/>
          </a:xfrm>
          <a:prstGeom prst="rect">
            <a:avLst/>
          </a:prstGeom>
          <a:ln w="12700">
            <a:miter lim="400000"/>
          </a:ln>
        </p:spPr>
      </p:pic>
      <p:sp>
        <p:nvSpPr>
          <p:cNvPr id="2" name="标题 1">
            <a:extLst>
              <a:ext uri="{FF2B5EF4-FFF2-40B4-BE49-F238E27FC236}">
                <a16:creationId xmlns:a16="http://schemas.microsoft.com/office/drawing/2014/main" id="{9A4FE201-92A9-624A-83B1-B75072F1547F}"/>
              </a:ext>
            </a:extLst>
          </p:cNvPr>
          <p:cNvSpPr>
            <a:spLocks noGrp="1"/>
          </p:cNvSpPr>
          <p:nvPr>
            <p:ph type="title"/>
          </p:nvPr>
        </p:nvSpPr>
        <p:spPr/>
        <p:txBody>
          <a:bodyPr/>
          <a:lstStyle/>
          <a:p>
            <a:r>
              <a:rPr lang="zh-CN" altLang="en-US" dirty="0"/>
              <a:t>挪亚洪水的圣经记录</a:t>
            </a:r>
          </a:p>
        </p:txBody>
      </p:sp>
    </p:spTree>
    <p:extLst>
      <p:ext uri="{BB962C8B-B14F-4D97-AF65-F5344CB8AC3E}">
        <p14:creationId xmlns:p14="http://schemas.microsoft.com/office/powerpoint/2010/main" val="324241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2A1E3063-7A8D-3A4F-A4F6-6D77A54F44D3}"/>
              </a:ext>
            </a:extLst>
          </p:cNvPr>
          <p:cNvSpPr/>
          <p:nvPr/>
        </p:nvSpPr>
        <p:spPr>
          <a:xfrm flipH="1">
            <a:off x="454531" y="1508090"/>
            <a:ext cx="0" cy="487508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61A352C1-D455-7143-9E7B-2D8D414D373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7B49790A-9E3B-484C-B878-918AB47A8E24}"/>
              </a:ext>
            </a:extLst>
          </p:cNvPr>
          <p:cNvSpPr/>
          <p:nvPr/>
        </p:nvSpPr>
        <p:spPr>
          <a:xfrm flipH="1" flipV="1">
            <a:off x="971601" y="1508089"/>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AD88AEBB-A051-C543-A573-54531105D5C7}"/>
              </a:ext>
            </a:extLst>
          </p:cNvPr>
          <p:cNvSpPr/>
          <p:nvPr/>
        </p:nvSpPr>
        <p:spPr>
          <a:xfrm flipH="1">
            <a:off x="8714268" y="1531534"/>
            <a:ext cx="0" cy="4713346"/>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A952B98E-AF91-0442-A4D2-A2043E39DDE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FBD35859-A2C6-7C4C-82FA-F2080F370476}"/>
              </a:ext>
            </a:extLst>
          </p:cNvPr>
          <p:cNvPicPr>
            <a:picLocks noChangeAspect="1"/>
          </p:cNvPicPr>
          <p:nvPr/>
        </p:nvPicPr>
        <p:blipFill>
          <a:blip r:embed="rId3"/>
          <a:stretch>
            <a:fillRect/>
          </a:stretch>
        </p:blipFill>
        <p:spPr>
          <a:xfrm rot="10800000">
            <a:off x="222738" y="1248988"/>
            <a:ext cx="921637" cy="565092"/>
          </a:xfrm>
          <a:prstGeom prst="rect">
            <a:avLst/>
          </a:prstGeom>
          <a:ln w="12700">
            <a:miter lim="400000"/>
          </a:ln>
        </p:spPr>
      </p:pic>
      <p:pic>
        <p:nvPicPr>
          <p:cNvPr id="10" name="图片 9">
            <a:extLst>
              <a:ext uri="{FF2B5EF4-FFF2-40B4-BE49-F238E27FC236}">
                <a16:creationId xmlns:a16="http://schemas.microsoft.com/office/drawing/2014/main" id="{E0C7C98A-0C59-4673-B1BC-F06823DD412D}"/>
              </a:ext>
            </a:extLst>
          </p:cNvPr>
          <p:cNvPicPr>
            <a:picLocks noChangeAspect="1"/>
          </p:cNvPicPr>
          <p:nvPr/>
        </p:nvPicPr>
        <p:blipFill>
          <a:blip r:embed="rId4"/>
          <a:stretch>
            <a:fillRect/>
          </a:stretch>
        </p:blipFill>
        <p:spPr>
          <a:xfrm>
            <a:off x="968499" y="1861910"/>
            <a:ext cx="4572000" cy="3026664"/>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文字方塊 1">
            <a:extLst>
              <a:ext uri="{FF2B5EF4-FFF2-40B4-BE49-F238E27FC236}">
                <a16:creationId xmlns:a16="http://schemas.microsoft.com/office/drawing/2014/main" id="{EB3C16CF-8AF8-4A80-B603-CC25F8A4A77F}"/>
              </a:ext>
            </a:extLst>
          </p:cNvPr>
          <p:cNvSpPr txBox="1"/>
          <p:nvPr/>
        </p:nvSpPr>
        <p:spPr>
          <a:xfrm>
            <a:off x="594137" y="5108823"/>
            <a:ext cx="7789874" cy="1065228"/>
          </a:xfrm>
          <a:prstGeom prst="rect">
            <a:avLst/>
          </a:prstGeom>
          <a:noFill/>
        </p:spPr>
        <p:txBody>
          <a:bodyPr wrap="square" rtlCol="0">
            <a:spAutoFit/>
          </a:bodyPr>
          <a:lstStyle/>
          <a:p>
            <a:pPr>
              <a:lnSpc>
                <a:spcPts val="3860"/>
              </a:lnSpc>
            </a:pPr>
            <a:r>
              <a:rPr kumimoji="1" lang="zh-CN" altLang="en-US" sz="3200" dirty="0">
                <a:latin typeface="Microsoft YaHei" panose="020B0503020204020204" pitchFamily="34" charset="-122"/>
                <a:ea typeface="Microsoft YaHei" panose="020B0503020204020204" pitchFamily="34" charset="-122"/>
              </a:rPr>
              <a:t>“天下的高山”</a:t>
            </a:r>
            <a:r>
              <a:rPr kumimoji="1" lang="en-US" altLang="zh-CN" sz="3200" dirty="0">
                <a:latin typeface="Microsoft YaHei" panose="020B0503020204020204" pitchFamily="34" charset="-122"/>
                <a:ea typeface="Microsoft YaHei" panose="020B0503020204020204" pitchFamily="34" charset="-122"/>
              </a:rPr>
              <a:t>= </a:t>
            </a:r>
            <a:r>
              <a:rPr kumimoji="1" lang="zh-CN" altLang="en-US" sz="3200" dirty="0">
                <a:latin typeface="Microsoft YaHei" panose="020B0503020204020204" pitchFamily="34" charset="-122"/>
                <a:ea typeface="Microsoft YaHei" panose="020B0503020204020204" pitchFamily="34" charset="-122"/>
              </a:rPr>
              <a:t>全世界的山</a:t>
            </a:r>
            <a:endParaRPr kumimoji="1" lang="en-US" altLang="zh-CN" sz="3200" dirty="0">
              <a:latin typeface="Microsoft YaHei" panose="020B0503020204020204" pitchFamily="34" charset="-122"/>
              <a:ea typeface="Microsoft YaHei" panose="020B0503020204020204" pitchFamily="34" charset="-122"/>
            </a:endParaRPr>
          </a:p>
          <a:p>
            <a:pPr>
              <a:lnSpc>
                <a:spcPts val="3860"/>
              </a:lnSpc>
            </a:pPr>
            <a:r>
              <a:rPr kumimoji="1" lang="zh-CN" altLang="en-US" sz="3200" dirty="0">
                <a:latin typeface="Microsoft YaHei" panose="020B0503020204020204" pitchFamily="34" charset="-122"/>
                <a:ea typeface="Microsoft YaHei" panose="020B0503020204020204" pitchFamily="34" charset="-122"/>
              </a:rPr>
              <a:t>“都淹没了”</a:t>
            </a:r>
            <a:r>
              <a:rPr kumimoji="1" lang="en-US" altLang="zh-CN" sz="3200" dirty="0">
                <a:latin typeface="Microsoft YaHei" panose="020B0503020204020204" pitchFamily="34" charset="-122"/>
                <a:ea typeface="Microsoft YaHei" panose="020B0503020204020204" pitchFamily="34" charset="-122"/>
              </a:rPr>
              <a:t>= </a:t>
            </a:r>
            <a:r>
              <a:rPr kumimoji="1" lang="zh-CN" altLang="en-US" sz="3200" dirty="0">
                <a:latin typeface="Microsoft YaHei" panose="020B0503020204020204" pitchFamily="34" charset="-122"/>
                <a:ea typeface="Microsoft YaHei" panose="020B0503020204020204" pitchFamily="34" charset="-122"/>
              </a:rPr>
              <a:t>所有山的最高峰都在水下</a:t>
            </a:r>
            <a:endParaRPr kumimoji="1" lang="en-US" altLang="zh-CN" sz="3200" dirty="0">
              <a:latin typeface="Microsoft YaHei" panose="020B0503020204020204" pitchFamily="34" charset="-122"/>
              <a:ea typeface="Microsoft YaHei" panose="020B0503020204020204" pitchFamily="34" charset="-122"/>
            </a:endParaRPr>
          </a:p>
        </p:txBody>
      </p:sp>
      <p:pic>
        <p:nvPicPr>
          <p:cNvPr id="7" name="图片 1">
            <a:extLst>
              <a:ext uri="{FF2B5EF4-FFF2-40B4-BE49-F238E27FC236}">
                <a16:creationId xmlns:a16="http://schemas.microsoft.com/office/drawing/2014/main" id="{7ECFD914-ADB4-4C11-A42B-939807290F97}"/>
              </a:ext>
            </a:extLst>
          </p:cNvPr>
          <p:cNvPicPr>
            <a:picLocks noChangeAspect="1"/>
          </p:cNvPicPr>
          <p:nvPr/>
        </p:nvPicPr>
        <p:blipFill>
          <a:blip r:embed="rId5">
            <a:extLst>
              <a:ext uri="{28A0092B-C50C-407E-A947-70E740481C1C}">
                <a14:useLocalDpi xmlns:a14="http://schemas.microsoft.com/office/drawing/2010/main" val="0"/>
              </a:ext>
            </a:extLst>
          </a:blip>
          <a:srcRect b="16135"/>
          <a:stretch>
            <a:fillRect/>
          </a:stretch>
        </p:blipFill>
        <p:spPr bwMode="auto">
          <a:xfrm>
            <a:off x="5638004" y="1878574"/>
            <a:ext cx="2606404" cy="300999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579957F3-E205-D848-B819-C07A516A8617}"/>
              </a:ext>
            </a:extLst>
          </p:cNvPr>
          <p:cNvSpPr>
            <a:spLocks noGrp="1"/>
          </p:cNvSpPr>
          <p:nvPr>
            <p:ph type="title"/>
          </p:nvPr>
        </p:nvSpPr>
        <p:spPr/>
        <p:txBody>
          <a:bodyPr/>
          <a:lstStyle/>
          <a:p>
            <a:r>
              <a:rPr lang="zh-CN" altLang="en-US" dirty="0"/>
              <a:t>天下的高山和山岭都淹没了</a:t>
            </a:r>
          </a:p>
        </p:txBody>
      </p:sp>
      <p:pic>
        <p:nvPicPr>
          <p:cNvPr id="4" name="图片 3">
            <a:extLst>
              <a:ext uri="{FF2B5EF4-FFF2-40B4-BE49-F238E27FC236}">
                <a16:creationId xmlns:a16="http://schemas.microsoft.com/office/drawing/2014/main" id="{BB049848-1CF1-914B-93D6-FCA3F81FD2E2}"/>
              </a:ext>
            </a:extLst>
          </p:cNvPr>
          <p:cNvPicPr>
            <a:picLocks noChangeAspect="1"/>
          </p:cNvPicPr>
          <p:nvPr/>
        </p:nvPicPr>
        <p:blipFill>
          <a:blip r:embed="rId6"/>
          <a:stretch>
            <a:fillRect/>
          </a:stretch>
        </p:blipFill>
        <p:spPr>
          <a:xfrm>
            <a:off x="1813049" y="2254250"/>
            <a:ext cx="2882900" cy="2349500"/>
          </a:xfrm>
          <a:prstGeom prst="rect">
            <a:avLst/>
          </a:prstGeom>
        </p:spPr>
      </p:pic>
    </p:spTree>
    <p:extLst>
      <p:ext uri="{BB962C8B-B14F-4D97-AF65-F5344CB8AC3E}">
        <p14:creationId xmlns:p14="http://schemas.microsoft.com/office/powerpoint/2010/main" val="82237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61498564-95F2-7545-A320-AA3D75974149}"/>
              </a:ext>
            </a:extLst>
          </p:cNvPr>
          <p:cNvSpPr/>
          <p:nvPr/>
        </p:nvSpPr>
        <p:spPr>
          <a:xfrm flipH="1">
            <a:off x="454531" y="1508090"/>
            <a:ext cx="0" cy="487508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490BF44D-8C17-B04D-9E41-6A2D41A0FC7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C0A9EACA-F6DB-7F4D-8EE9-B6FCF5F3DD33}"/>
              </a:ext>
            </a:extLst>
          </p:cNvPr>
          <p:cNvSpPr/>
          <p:nvPr/>
        </p:nvSpPr>
        <p:spPr>
          <a:xfrm flipH="1" flipV="1">
            <a:off x="971601" y="1508089"/>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F9DFB807-B213-A042-85DE-EF15E3B32682}"/>
              </a:ext>
            </a:extLst>
          </p:cNvPr>
          <p:cNvSpPr/>
          <p:nvPr/>
        </p:nvSpPr>
        <p:spPr>
          <a:xfrm flipH="1">
            <a:off x="8714268" y="1531534"/>
            <a:ext cx="0" cy="4713346"/>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BBF33783-1E39-BB47-8176-FA744784848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32A62C8E-48D9-1544-90D6-B239B1283011}"/>
              </a:ext>
            </a:extLst>
          </p:cNvPr>
          <p:cNvPicPr>
            <a:picLocks noChangeAspect="1"/>
          </p:cNvPicPr>
          <p:nvPr/>
        </p:nvPicPr>
        <p:blipFill>
          <a:blip r:embed="rId3"/>
          <a:stretch>
            <a:fillRect/>
          </a:stretch>
        </p:blipFill>
        <p:spPr>
          <a:xfrm rot="10800000">
            <a:off x="222738" y="1248988"/>
            <a:ext cx="921637" cy="565092"/>
          </a:xfrm>
          <a:prstGeom prst="rect">
            <a:avLst/>
          </a:prstGeom>
          <a:ln w="12700">
            <a:miter lim="400000"/>
          </a:ln>
        </p:spPr>
      </p:pic>
      <p:sp>
        <p:nvSpPr>
          <p:cNvPr id="2" name="文本框 1">
            <a:extLst>
              <a:ext uri="{FF2B5EF4-FFF2-40B4-BE49-F238E27FC236}">
                <a16:creationId xmlns:a16="http://schemas.microsoft.com/office/drawing/2014/main" id="{3F2CF43A-01C0-40A2-9A68-2403BF1C3BED}"/>
              </a:ext>
            </a:extLst>
          </p:cNvPr>
          <p:cNvSpPr txBox="1"/>
          <p:nvPr/>
        </p:nvSpPr>
        <p:spPr>
          <a:xfrm>
            <a:off x="876798" y="5038550"/>
            <a:ext cx="7640058" cy="1071661"/>
          </a:xfrm>
          <a:prstGeom prst="rect">
            <a:avLst/>
          </a:prstGeom>
          <a:noFill/>
        </p:spPr>
        <p:txBody>
          <a:bodyPr wrap="square" rtlCol="0">
            <a:spAutoFit/>
          </a:bodyPr>
          <a:lstStyle/>
          <a:p>
            <a:pPr>
              <a:lnSpc>
                <a:spcPts val="3860"/>
              </a:lnSpc>
            </a:pPr>
            <a:r>
              <a:rPr kumimoji="1" lang="zh-CN" altLang="en-US" sz="2800" b="0" dirty="0">
                <a:latin typeface="Microsoft YaHei" panose="020B0503020204020204" pitchFamily="34" charset="-122"/>
                <a:ea typeface="Microsoft YaHei" panose="020B0503020204020204" pitchFamily="34" charset="-122"/>
              </a:rPr>
              <a:t>整个地球所有陆地都被浸泡在水中，没有任何一小片干地可以逃生。</a:t>
            </a:r>
          </a:p>
        </p:txBody>
      </p:sp>
      <p:pic>
        <p:nvPicPr>
          <p:cNvPr id="9" name="图片 8">
            <a:extLst>
              <a:ext uri="{FF2B5EF4-FFF2-40B4-BE49-F238E27FC236}">
                <a16:creationId xmlns:a16="http://schemas.microsoft.com/office/drawing/2014/main" id="{280BFF86-0700-AB47-AFAB-32A75C46B3DF}"/>
              </a:ext>
            </a:extLst>
          </p:cNvPr>
          <p:cNvPicPr>
            <a:picLocks noChangeAspect="1"/>
          </p:cNvPicPr>
          <p:nvPr/>
        </p:nvPicPr>
        <p:blipFill>
          <a:blip r:embed="rId4"/>
          <a:stretch>
            <a:fillRect/>
          </a:stretch>
        </p:blipFill>
        <p:spPr>
          <a:xfrm>
            <a:off x="677062" y="450328"/>
            <a:ext cx="7789876" cy="43975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8450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72F2E76-0B2D-46FE-832C-FC8794DB4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70" y="1793631"/>
            <a:ext cx="8314461" cy="48593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标题 9">
            <a:extLst>
              <a:ext uri="{FF2B5EF4-FFF2-40B4-BE49-F238E27FC236}">
                <a16:creationId xmlns:a16="http://schemas.microsoft.com/office/drawing/2014/main" id="{D7B6B30F-AF2B-4144-AA96-989F5BA7C9D9}"/>
              </a:ext>
            </a:extLst>
          </p:cNvPr>
          <p:cNvSpPr>
            <a:spLocks noGrp="1"/>
          </p:cNvSpPr>
          <p:nvPr>
            <p:ph type="title"/>
          </p:nvPr>
        </p:nvSpPr>
        <p:spPr>
          <a:xfrm>
            <a:off x="0" y="205028"/>
            <a:ext cx="9144000" cy="1325563"/>
          </a:xfrm>
        </p:spPr>
        <p:txBody>
          <a:bodyPr/>
          <a:lstStyle/>
          <a:p>
            <a:r>
              <a:rPr lang="zh-CN" altLang="en-US" dirty="0"/>
              <a:t>洪水淹没的范围证明：</a:t>
            </a:r>
            <a:br>
              <a:rPr lang="zh-CN" altLang="en-US" dirty="0"/>
            </a:br>
            <a:r>
              <a:rPr lang="zh-CN" altLang="en-US" dirty="0"/>
              <a:t>挪亚洪水是全球性的</a:t>
            </a:r>
          </a:p>
        </p:txBody>
      </p:sp>
    </p:spTree>
    <p:extLst>
      <p:ext uri="{BB962C8B-B14F-4D97-AF65-F5344CB8AC3E}">
        <p14:creationId xmlns:p14="http://schemas.microsoft.com/office/powerpoint/2010/main" val="4002451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61498564-95F2-7545-A320-AA3D75974149}"/>
              </a:ext>
            </a:extLst>
          </p:cNvPr>
          <p:cNvSpPr/>
          <p:nvPr/>
        </p:nvSpPr>
        <p:spPr>
          <a:xfrm flipH="1">
            <a:off x="454531" y="1508090"/>
            <a:ext cx="0" cy="487508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490BF44D-8C17-B04D-9E41-6A2D41A0FC7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C0A9EACA-F6DB-7F4D-8EE9-B6FCF5F3DD33}"/>
              </a:ext>
            </a:extLst>
          </p:cNvPr>
          <p:cNvSpPr/>
          <p:nvPr/>
        </p:nvSpPr>
        <p:spPr>
          <a:xfrm flipH="1" flipV="1">
            <a:off x="971601" y="1508089"/>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F9DFB807-B213-A042-85DE-EF15E3B32682}"/>
              </a:ext>
            </a:extLst>
          </p:cNvPr>
          <p:cNvSpPr/>
          <p:nvPr/>
        </p:nvSpPr>
        <p:spPr>
          <a:xfrm flipH="1">
            <a:off x="8714268" y="1531534"/>
            <a:ext cx="0" cy="4713346"/>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BBF33783-1E39-BB47-8176-FA744784848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32A62C8E-48D9-1544-90D6-B239B1283011}"/>
              </a:ext>
            </a:extLst>
          </p:cNvPr>
          <p:cNvPicPr>
            <a:picLocks noChangeAspect="1"/>
          </p:cNvPicPr>
          <p:nvPr/>
        </p:nvPicPr>
        <p:blipFill>
          <a:blip r:embed="rId3"/>
          <a:stretch>
            <a:fillRect/>
          </a:stretch>
        </p:blipFill>
        <p:spPr>
          <a:xfrm rot="10800000">
            <a:off x="222738" y="1248988"/>
            <a:ext cx="921637" cy="565092"/>
          </a:xfrm>
          <a:prstGeom prst="rect">
            <a:avLst/>
          </a:prstGeom>
          <a:ln w="12700">
            <a:miter lim="400000"/>
          </a:ln>
        </p:spPr>
      </p:pic>
      <p:sp>
        <p:nvSpPr>
          <p:cNvPr id="3" name="标题 2">
            <a:extLst>
              <a:ext uri="{FF2B5EF4-FFF2-40B4-BE49-F238E27FC236}">
                <a16:creationId xmlns:a16="http://schemas.microsoft.com/office/drawing/2014/main" id="{3381B4FD-E416-1447-97F6-D690600F7EFC}"/>
              </a:ext>
            </a:extLst>
          </p:cNvPr>
          <p:cNvSpPr>
            <a:spLocks noGrp="1"/>
          </p:cNvSpPr>
          <p:nvPr>
            <p:ph type="title"/>
          </p:nvPr>
        </p:nvSpPr>
        <p:spPr/>
        <p:txBody>
          <a:bodyPr/>
          <a:lstStyle/>
          <a:p>
            <a:r>
              <a:rPr lang="zh-CN" altLang="en-US" dirty="0"/>
              <a:t>挪亚洪水的圣经记录</a:t>
            </a:r>
          </a:p>
        </p:txBody>
      </p:sp>
      <p:sp>
        <p:nvSpPr>
          <p:cNvPr id="11" name="文本框 13">
            <a:extLst>
              <a:ext uri="{FF2B5EF4-FFF2-40B4-BE49-F238E27FC236}">
                <a16:creationId xmlns:a16="http://schemas.microsoft.com/office/drawing/2014/main" id="{34FBC5AA-0CF3-B34D-8BFF-51040BAD8EAF}"/>
              </a:ext>
            </a:extLst>
          </p:cNvPr>
          <p:cNvSpPr txBox="1"/>
          <p:nvPr/>
        </p:nvSpPr>
        <p:spPr>
          <a:xfrm>
            <a:off x="636664" y="1743435"/>
            <a:ext cx="8005909" cy="4463594"/>
          </a:xfrm>
          <a:prstGeom prst="rect">
            <a:avLst/>
          </a:prstGeom>
          <a:noFill/>
        </p:spPr>
        <p:txBody>
          <a:bodyPr wrap="square" rtlCol="0">
            <a:spAutoFit/>
          </a:bodyPr>
          <a:lstStyle/>
          <a:p>
            <a:pPr>
              <a:lnSpc>
                <a:spcPts val="4260"/>
              </a:lnSpc>
            </a:pPr>
            <a:r>
              <a:rPr kumimoji="1" lang="zh-CN" altLang="en-US" sz="3200" b="0" dirty="0">
                <a:latin typeface="Microsoft YaHei" panose="020B0503020204020204" pitchFamily="34" charset="-122"/>
                <a:ea typeface="Microsoft YaHei" panose="020B0503020204020204" pitchFamily="34" charset="-122"/>
              </a:rPr>
              <a:t>创世记</a:t>
            </a:r>
            <a:r>
              <a:rPr kumimoji="1" lang="en-US" altLang="zh-CN" sz="3200" b="0" dirty="0">
                <a:latin typeface="Microsoft YaHei" panose="020B0503020204020204" pitchFamily="34" charset="-122"/>
                <a:ea typeface="Microsoft YaHei" panose="020B0503020204020204" pitchFamily="34" charset="-122"/>
              </a:rPr>
              <a:t>7:21</a:t>
            </a:r>
            <a:r>
              <a:rPr kumimoji="1" lang="zh-CN" altLang="en-US" sz="3200" b="0" dirty="0">
                <a:latin typeface="Microsoft YaHei" panose="020B0503020204020204" pitchFamily="34" charset="-122"/>
                <a:ea typeface="Microsoft YaHei" panose="020B0503020204020204" pitchFamily="34" charset="-122"/>
              </a:rPr>
              <a:t> </a:t>
            </a:r>
            <a:r>
              <a:rPr kumimoji="1" lang="zh-CN" altLang="en-US" sz="3200" b="1" dirty="0">
                <a:solidFill>
                  <a:srgbClr val="FF0000"/>
                </a:solidFill>
                <a:latin typeface="Microsoft YaHei" panose="020B0503020204020204" pitchFamily="34" charset="-122"/>
                <a:ea typeface="Microsoft YaHei" panose="020B0503020204020204" pitchFamily="34" charset="-122"/>
              </a:rPr>
              <a:t>凡在地上</a:t>
            </a:r>
            <a:r>
              <a:rPr kumimoji="1" lang="zh-CN" altLang="en-US" sz="3200" dirty="0">
                <a:latin typeface="Microsoft YaHei" panose="020B0503020204020204" pitchFamily="34" charset="-122"/>
                <a:ea typeface="Microsoft YaHei" panose="020B0503020204020204" pitchFamily="34" charset="-122"/>
              </a:rPr>
              <a:t>有血肉的动物，就是飞鸟、牲畜、走兽，和爬在地上的昆虫</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爬行动物</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，以及所有的人</a:t>
            </a:r>
            <a:r>
              <a:rPr kumimoji="1" lang="zh-CN" altLang="en-US" sz="3200" b="1" dirty="0">
                <a:solidFill>
                  <a:srgbClr val="FF0000"/>
                </a:solidFill>
                <a:latin typeface="Microsoft YaHei" panose="020B0503020204020204" pitchFamily="34" charset="-122"/>
                <a:ea typeface="Microsoft YaHei" panose="020B0503020204020204" pitchFamily="34" charset="-122"/>
              </a:rPr>
              <a:t>都死了</a:t>
            </a:r>
            <a:r>
              <a:rPr kumimoji="1" lang="zh-CN" altLang="en-US" sz="3200" dirty="0">
                <a:latin typeface="Microsoft YaHei" panose="020B0503020204020204" pitchFamily="34" charset="-122"/>
                <a:ea typeface="Microsoft YaHei" panose="020B0503020204020204" pitchFamily="34" charset="-122"/>
              </a:rPr>
              <a:t>；</a:t>
            </a:r>
            <a:r>
              <a:rPr kumimoji="1" lang="en-US" altLang="zh-CN" sz="3200" dirty="0">
                <a:latin typeface="Microsoft YaHei" panose="020B0503020204020204" pitchFamily="34" charset="-122"/>
                <a:ea typeface="Microsoft YaHei" panose="020B0503020204020204" pitchFamily="34" charset="-122"/>
              </a:rPr>
              <a:t>22</a:t>
            </a:r>
            <a:r>
              <a:rPr kumimoji="1" lang="zh-CN" altLang="en-US" sz="3200" b="1" dirty="0">
                <a:solidFill>
                  <a:srgbClr val="FF0000"/>
                </a:solidFill>
                <a:latin typeface="Microsoft YaHei" panose="020B0503020204020204" pitchFamily="34" charset="-122"/>
                <a:ea typeface="Microsoft YaHei" panose="020B0503020204020204" pitchFamily="34" charset="-122"/>
              </a:rPr>
              <a:t>凡在旱地上</a:t>
            </a:r>
            <a:r>
              <a:rPr kumimoji="1" lang="zh-CN" altLang="en-US" sz="3200" dirty="0">
                <a:latin typeface="Microsoft YaHei" panose="020B0503020204020204" pitchFamily="34" charset="-122"/>
                <a:ea typeface="Microsoft YaHei" panose="020B0503020204020204" pitchFamily="34" charset="-122"/>
              </a:rPr>
              <a:t>、鼻孔有气息的生灵</a:t>
            </a:r>
            <a:r>
              <a:rPr kumimoji="1" lang="zh-CN" altLang="en-US" sz="3200" b="1" dirty="0">
                <a:solidFill>
                  <a:srgbClr val="FF0000"/>
                </a:solidFill>
                <a:latin typeface="Microsoft YaHei" panose="020B0503020204020204" pitchFamily="34" charset="-122"/>
                <a:ea typeface="Microsoft YaHei" panose="020B0503020204020204" pitchFamily="34" charset="-122"/>
              </a:rPr>
              <a:t>都死了</a:t>
            </a:r>
            <a:r>
              <a:rPr kumimoji="1" lang="zh-CN" altLang="en-US" sz="3200" dirty="0">
                <a:latin typeface="Microsoft YaHei" panose="020B0503020204020204" pitchFamily="34" charset="-122"/>
                <a:ea typeface="Microsoft YaHei" panose="020B0503020204020204" pitchFamily="34" charset="-122"/>
              </a:rPr>
              <a:t>；</a:t>
            </a:r>
            <a:r>
              <a:rPr kumimoji="1" lang="en-US" altLang="zh-CN" sz="3200" dirty="0">
                <a:latin typeface="Microsoft YaHei" panose="020B0503020204020204" pitchFamily="34" charset="-122"/>
                <a:ea typeface="Microsoft YaHei" panose="020B0503020204020204" pitchFamily="34" charset="-122"/>
              </a:rPr>
              <a:t>23</a:t>
            </a:r>
            <a:r>
              <a:rPr kumimoji="1" lang="zh-CN" altLang="en-US" sz="3200" b="1" dirty="0">
                <a:solidFill>
                  <a:srgbClr val="FF0000"/>
                </a:solidFill>
                <a:latin typeface="Microsoft YaHei" panose="020B0503020204020204" pitchFamily="34" charset="-122"/>
                <a:ea typeface="Microsoft YaHei" panose="020B0503020204020204" pitchFamily="34" charset="-122"/>
              </a:rPr>
              <a:t>凡地上</a:t>
            </a:r>
            <a:r>
              <a:rPr kumimoji="1" lang="zh-CN" altLang="en-US" sz="3200" dirty="0">
                <a:latin typeface="Microsoft YaHei" panose="020B0503020204020204" pitchFamily="34" charset="-122"/>
                <a:ea typeface="Microsoft YaHei" panose="020B0503020204020204" pitchFamily="34" charset="-122"/>
              </a:rPr>
              <a:t>各类的活物，连人带牲畜、昆虫</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爬行动物</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，以及空中的飞鸟，</a:t>
            </a:r>
            <a:r>
              <a:rPr kumimoji="1" lang="zh-CN" altLang="en-US" sz="3200" b="1" dirty="0">
                <a:solidFill>
                  <a:srgbClr val="FF0000"/>
                </a:solidFill>
                <a:latin typeface="Microsoft YaHei" panose="020B0503020204020204" pitchFamily="34" charset="-122"/>
                <a:ea typeface="Microsoft YaHei" panose="020B0503020204020204" pitchFamily="34" charset="-122"/>
              </a:rPr>
              <a:t>都</a:t>
            </a:r>
            <a:r>
              <a:rPr kumimoji="1" lang="zh-CN" altLang="en-US" sz="3200" dirty="0">
                <a:latin typeface="Microsoft YaHei" panose="020B0503020204020204" pitchFamily="34" charset="-122"/>
                <a:ea typeface="Microsoft YaHei" panose="020B0503020204020204" pitchFamily="34" charset="-122"/>
              </a:rPr>
              <a:t>从地上</a:t>
            </a:r>
            <a:r>
              <a:rPr kumimoji="1" lang="zh-CN" altLang="en-US" sz="3200" b="1" dirty="0">
                <a:solidFill>
                  <a:srgbClr val="FF0000"/>
                </a:solidFill>
                <a:latin typeface="Microsoft YaHei" panose="020B0503020204020204" pitchFamily="34" charset="-122"/>
                <a:ea typeface="Microsoft YaHei" panose="020B0503020204020204" pitchFamily="34" charset="-122"/>
              </a:rPr>
              <a:t>除灭了</a:t>
            </a:r>
            <a:r>
              <a:rPr kumimoji="1" lang="zh-CN" altLang="en-US" sz="3200" dirty="0">
                <a:latin typeface="Microsoft YaHei" panose="020B0503020204020204" pitchFamily="34" charset="-122"/>
                <a:ea typeface="Microsoft YaHei" panose="020B0503020204020204" pitchFamily="34" charset="-122"/>
              </a:rPr>
              <a:t>，只留下挪亚和那些与他同在方舟里的。</a:t>
            </a:r>
            <a:r>
              <a:rPr kumimoji="1" lang="en-US" altLang="zh-CN" sz="3200" dirty="0">
                <a:latin typeface="Microsoft YaHei" panose="020B0503020204020204" pitchFamily="34" charset="-122"/>
                <a:ea typeface="Microsoft YaHei" panose="020B0503020204020204" pitchFamily="34" charset="-122"/>
              </a:rPr>
              <a:t>24</a:t>
            </a:r>
            <a:r>
              <a:rPr kumimoji="1" lang="zh-CN" altLang="en-US" sz="3200" dirty="0">
                <a:latin typeface="Microsoft YaHei" panose="020B0503020204020204" pitchFamily="34" charset="-122"/>
                <a:ea typeface="Microsoft YaHei" panose="020B0503020204020204" pitchFamily="34" charset="-122"/>
              </a:rPr>
              <a:t>水势浩大，在地上共一百五十天。</a:t>
            </a:r>
            <a:endParaRPr kumimoji="1" lang="zh-CN" altLang="en-US" sz="3200" b="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45724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6445B17-1FFD-3A49-889A-B920A9C426EF}"/>
              </a:ext>
            </a:extLst>
          </p:cNvPr>
          <p:cNvPicPr>
            <a:picLocks noChangeAspect="1"/>
          </p:cNvPicPr>
          <p:nvPr/>
        </p:nvPicPr>
        <p:blipFill>
          <a:blip r:embed="rId3"/>
          <a:stretch>
            <a:fillRect/>
          </a:stretch>
        </p:blipFill>
        <p:spPr>
          <a:xfrm>
            <a:off x="677062" y="1891759"/>
            <a:ext cx="7789876" cy="43975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标题 8">
            <a:extLst>
              <a:ext uri="{FF2B5EF4-FFF2-40B4-BE49-F238E27FC236}">
                <a16:creationId xmlns:a16="http://schemas.microsoft.com/office/drawing/2014/main" id="{631ED573-AFDD-6D40-8402-4EAAA10B89E3}"/>
              </a:ext>
            </a:extLst>
          </p:cNvPr>
          <p:cNvSpPr>
            <a:spLocks noGrp="1"/>
          </p:cNvSpPr>
          <p:nvPr>
            <p:ph type="title"/>
          </p:nvPr>
        </p:nvSpPr>
        <p:spPr/>
        <p:txBody>
          <a:bodyPr/>
          <a:lstStyle/>
          <a:p>
            <a:r>
              <a:rPr lang="zh-CN" altLang="en-US" dirty="0"/>
              <a:t>洪水造成的死亡比例证明：</a:t>
            </a:r>
            <a:br>
              <a:rPr lang="zh-CN" altLang="en-US" dirty="0"/>
            </a:br>
            <a:r>
              <a:rPr lang="zh-CN" altLang="en-US" dirty="0"/>
              <a:t>挪亚洪水是全球性的</a:t>
            </a:r>
          </a:p>
        </p:txBody>
      </p:sp>
    </p:spTree>
    <p:extLst>
      <p:ext uri="{BB962C8B-B14F-4D97-AF65-F5344CB8AC3E}">
        <p14:creationId xmlns:p14="http://schemas.microsoft.com/office/powerpoint/2010/main" val="258240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61498564-95F2-7545-A320-AA3D75974149}"/>
              </a:ext>
            </a:extLst>
          </p:cNvPr>
          <p:cNvSpPr/>
          <p:nvPr/>
        </p:nvSpPr>
        <p:spPr>
          <a:xfrm flipH="1">
            <a:off x="454531" y="1508090"/>
            <a:ext cx="0" cy="487508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490BF44D-8C17-B04D-9E41-6A2D41A0FC7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C0A9EACA-F6DB-7F4D-8EE9-B6FCF5F3DD33}"/>
              </a:ext>
            </a:extLst>
          </p:cNvPr>
          <p:cNvSpPr/>
          <p:nvPr/>
        </p:nvSpPr>
        <p:spPr>
          <a:xfrm flipH="1" flipV="1">
            <a:off x="971601" y="1508089"/>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F9DFB807-B213-A042-85DE-EF15E3B32682}"/>
              </a:ext>
            </a:extLst>
          </p:cNvPr>
          <p:cNvSpPr/>
          <p:nvPr/>
        </p:nvSpPr>
        <p:spPr>
          <a:xfrm flipH="1">
            <a:off x="8714268" y="1531534"/>
            <a:ext cx="0" cy="4713346"/>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BBF33783-1E39-BB47-8176-FA744784848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32A62C8E-48D9-1544-90D6-B239B1283011}"/>
              </a:ext>
            </a:extLst>
          </p:cNvPr>
          <p:cNvPicPr>
            <a:picLocks noChangeAspect="1"/>
          </p:cNvPicPr>
          <p:nvPr/>
        </p:nvPicPr>
        <p:blipFill>
          <a:blip r:embed="rId3"/>
          <a:stretch>
            <a:fillRect/>
          </a:stretch>
        </p:blipFill>
        <p:spPr>
          <a:xfrm rot="10800000">
            <a:off x="222738" y="1248988"/>
            <a:ext cx="921637" cy="565092"/>
          </a:xfrm>
          <a:prstGeom prst="rect">
            <a:avLst/>
          </a:prstGeom>
          <a:ln w="12700">
            <a:miter lim="400000"/>
          </a:ln>
        </p:spPr>
      </p:pic>
      <p:sp>
        <p:nvSpPr>
          <p:cNvPr id="3" name="标题 2">
            <a:extLst>
              <a:ext uri="{FF2B5EF4-FFF2-40B4-BE49-F238E27FC236}">
                <a16:creationId xmlns:a16="http://schemas.microsoft.com/office/drawing/2014/main" id="{3381B4FD-E416-1447-97F6-D690600F7EFC}"/>
              </a:ext>
            </a:extLst>
          </p:cNvPr>
          <p:cNvSpPr>
            <a:spLocks noGrp="1"/>
          </p:cNvSpPr>
          <p:nvPr>
            <p:ph type="title"/>
          </p:nvPr>
        </p:nvSpPr>
        <p:spPr/>
        <p:txBody>
          <a:bodyPr/>
          <a:lstStyle/>
          <a:p>
            <a:r>
              <a:rPr lang="zh-CN" altLang="en-US" dirty="0"/>
              <a:t>挪亚洪水的圣经记录</a:t>
            </a:r>
          </a:p>
        </p:txBody>
      </p:sp>
      <p:sp>
        <p:nvSpPr>
          <p:cNvPr id="11" name="文本框 13">
            <a:extLst>
              <a:ext uri="{FF2B5EF4-FFF2-40B4-BE49-F238E27FC236}">
                <a16:creationId xmlns:a16="http://schemas.microsoft.com/office/drawing/2014/main" id="{34FBC5AA-0CF3-B34D-8BFF-51040BAD8EAF}"/>
              </a:ext>
            </a:extLst>
          </p:cNvPr>
          <p:cNvSpPr txBox="1"/>
          <p:nvPr/>
        </p:nvSpPr>
        <p:spPr>
          <a:xfrm>
            <a:off x="636664" y="1743435"/>
            <a:ext cx="8005909" cy="4463594"/>
          </a:xfrm>
          <a:prstGeom prst="rect">
            <a:avLst/>
          </a:prstGeom>
          <a:noFill/>
        </p:spPr>
        <p:txBody>
          <a:bodyPr wrap="square" rtlCol="0">
            <a:spAutoFit/>
          </a:bodyPr>
          <a:lstStyle/>
          <a:p>
            <a:pPr>
              <a:lnSpc>
                <a:spcPts val="4260"/>
              </a:lnSpc>
            </a:pPr>
            <a:r>
              <a:rPr kumimoji="1" lang="zh-CN" altLang="en-US" sz="3200" dirty="0">
                <a:latin typeface="Microsoft YaHei" panose="020B0503020204020204" pitchFamily="34" charset="-122"/>
                <a:ea typeface="Microsoft YaHei" panose="020B0503020204020204" pitchFamily="34" charset="-122"/>
              </a:rPr>
              <a:t>创世记</a:t>
            </a:r>
            <a:r>
              <a:rPr kumimoji="1" lang="en-US" altLang="zh-CN" sz="3200" dirty="0">
                <a:latin typeface="Microsoft YaHei" panose="020B0503020204020204" pitchFamily="34" charset="-122"/>
                <a:ea typeface="Microsoft YaHei" panose="020B0503020204020204" pitchFamily="34" charset="-122"/>
              </a:rPr>
              <a:t>8:1 </a:t>
            </a:r>
            <a:r>
              <a:rPr kumimoji="1" lang="zh-CN" altLang="en-US" sz="3200" dirty="0">
                <a:latin typeface="Microsoft YaHei" panose="020B0503020204020204" pitchFamily="34" charset="-122"/>
                <a:ea typeface="Microsoft YaHei" panose="020B0503020204020204" pitchFamily="34" charset="-122"/>
              </a:rPr>
              <a:t>神记念挪亚和挪亚方舟里的一切走兽牲畜。神叫风吹地，水势渐落。</a:t>
            </a:r>
            <a:r>
              <a:rPr kumimoji="1" lang="en-US" altLang="zh-CN" sz="3200" dirty="0">
                <a:latin typeface="Microsoft YaHei" panose="020B0503020204020204" pitchFamily="34" charset="-122"/>
                <a:ea typeface="Microsoft YaHei" panose="020B0503020204020204" pitchFamily="34" charset="-122"/>
              </a:rPr>
              <a:t>2 </a:t>
            </a:r>
            <a:r>
              <a:rPr kumimoji="1" lang="zh-CN" altLang="en-US" sz="3200" dirty="0">
                <a:latin typeface="Microsoft YaHei" panose="020B0503020204020204" pitchFamily="34" charset="-122"/>
                <a:ea typeface="Microsoft YaHei" panose="020B0503020204020204" pitchFamily="34" charset="-122"/>
              </a:rPr>
              <a:t>渊源和天上的窗户都闭塞了，天上的大雨也止住了。</a:t>
            </a:r>
            <a:r>
              <a:rPr kumimoji="1" lang="en-US" altLang="zh-CN" sz="3200" dirty="0">
                <a:latin typeface="Microsoft YaHei" panose="020B0503020204020204" pitchFamily="34" charset="-122"/>
                <a:ea typeface="Microsoft YaHei" panose="020B0503020204020204" pitchFamily="34" charset="-122"/>
              </a:rPr>
              <a:t>3 </a:t>
            </a:r>
            <a:r>
              <a:rPr kumimoji="1" lang="zh-CN" altLang="en-US" sz="3200" dirty="0">
                <a:latin typeface="Microsoft YaHei" panose="020B0503020204020204" pitchFamily="34" charset="-122"/>
                <a:ea typeface="Microsoft YaHei" panose="020B0503020204020204" pitchFamily="34" charset="-122"/>
              </a:rPr>
              <a:t>水从地上渐退。过了一百五十天，水就渐消。</a:t>
            </a:r>
            <a:r>
              <a:rPr kumimoji="1" lang="en-US" altLang="zh-CN" sz="3200" dirty="0">
                <a:latin typeface="Microsoft YaHei" panose="020B0503020204020204" pitchFamily="34" charset="-122"/>
                <a:ea typeface="Microsoft YaHei" panose="020B0503020204020204" pitchFamily="34" charset="-122"/>
              </a:rPr>
              <a:t>4 </a:t>
            </a:r>
            <a:r>
              <a:rPr kumimoji="1" lang="zh-CN" altLang="en-US" sz="3200" dirty="0">
                <a:latin typeface="Microsoft YaHei" panose="020B0503020204020204" pitchFamily="34" charset="-122"/>
                <a:ea typeface="Microsoft YaHei" panose="020B0503020204020204" pitchFamily="34" charset="-122"/>
              </a:rPr>
              <a:t>七月十七日，方舟停在亚拉腊山上。</a:t>
            </a:r>
            <a:r>
              <a:rPr kumimoji="1" lang="en-US" altLang="zh-CN" sz="3200" dirty="0">
                <a:latin typeface="Microsoft YaHei" panose="020B0503020204020204" pitchFamily="34" charset="-122"/>
                <a:ea typeface="Microsoft YaHei" panose="020B0503020204020204" pitchFamily="34" charset="-122"/>
              </a:rPr>
              <a:t>5 </a:t>
            </a:r>
            <a:r>
              <a:rPr kumimoji="1" lang="zh-CN" altLang="en-US" sz="3200" dirty="0">
                <a:latin typeface="Microsoft YaHei" panose="020B0503020204020204" pitchFamily="34" charset="-122"/>
                <a:ea typeface="Microsoft YaHei" panose="020B0503020204020204" pitchFamily="34" charset="-122"/>
              </a:rPr>
              <a:t>水又渐消，到十月初一日，山顶都现出来了</a:t>
            </a:r>
            <a:r>
              <a:rPr kumimoji="1" lang="en-US" altLang="zh-CN" sz="3200" dirty="0">
                <a:latin typeface="Microsoft YaHei" panose="020B0503020204020204" pitchFamily="34" charset="-122"/>
                <a:ea typeface="Microsoft YaHei" panose="020B0503020204020204" pitchFamily="34" charset="-122"/>
              </a:rPr>
              <a:t>…… 13 </a:t>
            </a:r>
            <a:r>
              <a:rPr kumimoji="1" lang="zh-CN" altLang="en-US" sz="3200" dirty="0">
                <a:latin typeface="Microsoft YaHei" panose="020B0503020204020204" pitchFamily="34" charset="-122"/>
                <a:ea typeface="Microsoft YaHei" panose="020B0503020204020204" pitchFamily="34" charset="-122"/>
              </a:rPr>
              <a:t>到挪亚六百零一岁</a:t>
            </a:r>
            <a:r>
              <a:rPr kumimoji="1" lang="en-US" altLang="zh-CN" sz="3200" dirty="0">
                <a:latin typeface="Microsoft YaHei" panose="020B0503020204020204" pitchFamily="34" charset="-122"/>
                <a:ea typeface="Microsoft YaHei" panose="020B0503020204020204" pitchFamily="34" charset="-122"/>
              </a:rPr>
              <a:t>...... 14 </a:t>
            </a:r>
            <a:r>
              <a:rPr kumimoji="1" lang="zh-CN" altLang="en-US" sz="3200" dirty="0">
                <a:latin typeface="Microsoft YaHei" panose="020B0503020204020204" pitchFamily="34" charset="-122"/>
                <a:ea typeface="Microsoft YaHei" panose="020B0503020204020204" pitchFamily="34" charset="-122"/>
              </a:rPr>
              <a:t>到了二月二十七日，地就都干了。</a:t>
            </a:r>
            <a:endParaRPr kumimoji="1" lang="zh-CN" altLang="en-US" sz="3200" b="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7835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45E6A411-FDFA-3D43-A85E-19B80111E894}"/>
              </a:ext>
            </a:extLst>
          </p:cNvPr>
          <p:cNvSpPr/>
          <p:nvPr/>
        </p:nvSpPr>
        <p:spPr>
          <a:xfrm flipH="1">
            <a:off x="454531" y="1840849"/>
            <a:ext cx="0" cy="454232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25C5029F-9912-FB45-8D4E-142F39494DD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FC457CEC-5FFE-AF4F-B310-85F5FEA83329}"/>
              </a:ext>
            </a:extLst>
          </p:cNvPr>
          <p:cNvSpPr/>
          <p:nvPr/>
        </p:nvSpPr>
        <p:spPr>
          <a:xfrm flipH="1" flipV="1">
            <a:off x="971601" y="1840848"/>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958F0189-A89C-4546-AE48-1DE6AC1DA3E9}"/>
              </a:ext>
            </a:extLst>
          </p:cNvPr>
          <p:cNvSpPr/>
          <p:nvPr/>
        </p:nvSpPr>
        <p:spPr>
          <a:xfrm flipH="1">
            <a:off x="8714268" y="1840848"/>
            <a:ext cx="0" cy="440403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E39A466A-CB79-7C4E-BB37-F3196CA8674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AD3C5DEE-5849-664B-82C4-57097DA0B46D}"/>
              </a:ext>
            </a:extLst>
          </p:cNvPr>
          <p:cNvPicPr>
            <a:picLocks noChangeAspect="1"/>
          </p:cNvPicPr>
          <p:nvPr/>
        </p:nvPicPr>
        <p:blipFill>
          <a:blip r:embed="rId3"/>
          <a:stretch>
            <a:fillRect/>
          </a:stretch>
        </p:blipFill>
        <p:spPr>
          <a:xfrm rot="10800000">
            <a:off x="222738" y="1581747"/>
            <a:ext cx="921637" cy="565092"/>
          </a:xfrm>
          <a:prstGeom prst="rect">
            <a:avLst/>
          </a:prstGeom>
          <a:ln w="12700">
            <a:miter lim="400000"/>
          </a:ln>
        </p:spPr>
      </p:pic>
      <p:sp>
        <p:nvSpPr>
          <p:cNvPr id="4" name="文本框 3">
            <a:extLst>
              <a:ext uri="{FF2B5EF4-FFF2-40B4-BE49-F238E27FC236}">
                <a16:creationId xmlns:a16="http://schemas.microsoft.com/office/drawing/2014/main" id="{2D36D061-9577-4E03-9165-109B2845B6E6}"/>
              </a:ext>
            </a:extLst>
          </p:cNvPr>
          <p:cNvSpPr txBox="1"/>
          <p:nvPr/>
        </p:nvSpPr>
        <p:spPr>
          <a:xfrm>
            <a:off x="750277" y="1962414"/>
            <a:ext cx="7807569" cy="3361305"/>
          </a:xfrm>
          <a:prstGeom prst="rect">
            <a:avLst/>
          </a:prstGeom>
          <a:noFill/>
        </p:spPr>
        <p:txBody>
          <a:bodyPr wrap="square" rtlCol="0">
            <a:spAutoFit/>
          </a:bodyPr>
          <a:lstStyle>
            <a:defPPr>
              <a:defRPr lang="zh-CN"/>
            </a:defPPr>
            <a:lvl1pPr>
              <a:lnSpc>
                <a:spcPts val="3860"/>
              </a:lnSpc>
              <a:defRPr kumimoji="1" sz="2800" b="0">
                <a:latin typeface="Microsoft YaHei" panose="020B0503020204020204" pitchFamily="34" charset="-122"/>
                <a:ea typeface="Microsoft YaHei" panose="020B0503020204020204" pitchFamily="34" charset="-122"/>
              </a:defRPr>
            </a:lvl1pPr>
          </a:lstStyle>
          <a:p>
            <a:r>
              <a:rPr lang="zh-CN" altLang="en-US" b="1" dirty="0"/>
              <a:t>洪水开始：</a:t>
            </a:r>
            <a:endParaRPr lang="en-US" altLang="zh-CN" b="1" dirty="0"/>
          </a:p>
          <a:p>
            <a:r>
              <a:rPr lang="zh-CN" altLang="en-US" dirty="0"/>
              <a:t>创世记</a:t>
            </a:r>
            <a:r>
              <a:rPr lang="en-US" altLang="zh-CN" dirty="0"/>
              <a:t>7:11 </a:t>
            </a:r>
            <a:r>
              <a:rPr lang="zh-CN" altLang="en-US" dirty="0"/>
              <a:t>当挪亚</a:t>
            </a:r>
            <a:r>
              <a:rPr lang="zh-CN" altLang="en-US" b="1" dirty="0">
                <a:solidFill>
                  <a:srgbClr val="FF0000"/>
                </a:solidFill>
              </a:rPr>
              <a:t>六百岁，二月十七日</a:t>
            </a:r>
            <a:r>
              <a:rPr lang="zh-CN" altLang="en-US" dirty="0"/>
              <a:t>那一天，大渊的泉源都裂开了</a:t>
            </a:r>
            <a:r>
              <a:rPr lang="en-US" altLang="zh-CN" dirty="0"/>
              <a:t>……</a:t>
            </a:r>
          </a:p>
          <a:p>
            <a:pPr>
              <a:lnSpc>
                <a:spcPct val="100000"/>
              </a:lnSpc>
            </a:pPr>
            <a:endParaRPr lang="en-US" altLang="zh-CN" sz="1600" b="1" dirty="0"/>
          </a:p>
          <a:p>
            <a:r>
              <a:rPr lang="zh-CN" altLang="en-US" b="1" dirty="0"/>
              <a:t>洪水结束：</a:t>
            </a:r>
            <a:endParaRPr lang="en-US" altLang="zh-CN" b="1" dirty="0"/>
          </a:p>
          <a:p>
            <a:r>
              <a:rPr kumimoji="1" lang="zh-CN" altLang="en-US" dirty="0">
                <a:latin typeface="Microsoft YaHei" panose="020B0503020204020204" pitchFamily="34" charset="-122"/>
                <a:ea typeface="Microsoft YaHei" panose="020B0503020204020204" pitchFamily="34" charset="-122"/>
              </a:rPr>
              <a:t>创世记</a:t>
            </a:r>
            <a:r>
              <a:rPr kumimoji="1" lang="en-US" altLang="zh-CN" dirty="0">
                <a:latin typeface="Microsoft YaHei" panose="020B0503020204020204" pitchFamily="34" charset="-122"/>
                <a:ea typeface="Microsoft YaHei" panose="020B0503020204020204" pitchFamily="34" charset="-122"/>
              </a:rPr>
              <a:t>8:13 </a:t>
            </a:r>
            <a:r>
              <a:rPr kumimoji="1" lang="zh-CN" altLang="en-US" dirty="0">
                <a:latin typeface="Microsoft YaHei" panose="020B0503020204020204" pitchFamily="34" charset="-122"/>
                <a:ea typeface="Microsoft YaHei" panose="020B0503020204020204" pitchFamily="34" charset="-122"/>
              </a:rPr>
              <a:t>到挪亚</a:t>
            </a:r>
            <a:r>
              <a:rPr kumimoji="1" lang="zh-CN" altLang="en-US" b="1" dirty="0">
                <a:solidFill>
                  <a:srgbClr val="FF0000"/>
                </a:solidFill>
                <a:latin typeface="Microsoft YaHei" panose="020B0503020204020204" pitchFamily="34" charset="-122"/>
                <a:ea typeface="Microsoft YaHei" panose="020B0503020204020204" pitchFamily="34" charset="-122"/>
              </a:rPr>
              <a:t>六百零一岁</a:t>
            </a:r>
            <a:r>
              <a:rPr kumimoji="1" lang="en-US" altLang="zh-CN" dirty="0">
                <a:latin typeface="Microsoft YaHei" panose="020B0503020204020204" pitchFamily="34" charset="-122"/>
                <a:ea typeface="Microsoft YaHei" panose="020B0503020204020204" pitchFamily="34" charset="-122"/>
              </a:rPr>
              <a:t>......</a:t>
            </a:r>
            <a:r>
              <a:rPr kumimoji="1" lang="zh-CN" altLang="en-US" dirty="0">
                <a:latin typeface="Microsoft YaHei" panose="020B0503020204020204" pitchFamily="34" charset="-122"/>
                <a:ea typeface="Microsoft YaHei" panose="020B0503020204020204" pitchFamily="34" charset="-122"/>
              </a:rPr>
              <a:t> </a:t>
            </a:r>
            <a:r>
              <a:rPr kumimoji="1" lang="en-US" altLang="zh-CN" dirty="0">
                <a:latin typeface="Microsoft YaHei" panose="020B0503020204020204" pitchFamily="34" charset="-122"/>
                <a:ea typeface="Microsoft YaHei" panose="020B0503020204020204" pitchFamily="34" charset="-122"/>
              </a:rPr>
              <a:t>14 </a:t>
            </a:r>
            <a:r>
              <a:rPr kumimoji="1" lang="zh-CN" altLang="en-US" dirty="0">
                <a:latin typeface="Microsoft YaHei" panose="020B0503020204020204" pitchFamily="34" charset="-122"/>
                <a:ea typeface="Microsoft YaHei" panose="020B0503020204020204" pitchFamily="34" charset="-122"/>
              </a:rPr>
              <a:t>到了</a:t>
            </a:r>
            <a:r>
              <a:rPr kumimoji="1" lang="zh-CN" altLang="en-US" b="1" dirty="0">
                <a:solidFill>
                  <a:srgbClr val="FF0000"/>
                </a:solidFill>
                <a:latin typeface="Microsoft YaHei" panose="020B0503020204020204" pitchFamily="34" charset="-122"/>
                <a:ea typeface="Microsoft YaHei" panose="020B0503020204020204" pitchFamily="34" charset="-122"/>
              </a:rPr>
              <a:t>二月二十七日</a:t>
            </a:r>
            <a:r>
              <a:rPr kumimoji="1" lang="zh-CN" altLang="en-US" dirty="0">
                <a:latin typeface="Microsoft YaHei" panose="020B0503020204020204" pitchFamily="34" charset="-122"/>
                <a:ea typeface="Microsoft YaHei" panose="020B0503020204020204" pitchFamily="34" charset="-122"/>
              </a:rPr>
              <a:t>，地就都干了。</a:t>
            </a:r>
            <a:endParaRPr lang="zh-CN" altLang="en-US" dirty="0"/>
          </a:p>
        </p:txBody>
      </p:sp>
      <p:sp>
        <p:nvSpPr>
          <p:cNvPr id="5" name="矩形 4">
            <a:extLst>
              <a:ext uri="{FF2B5EF4-FFF2-40B4-BE49-F238E27FC236}">
                <a16:creationId xmlns:a16="http://schemas.microsoft.com/office/drawing/2014/main" id="{88CAE6EB-A3F7-44FD-B98F-8B6D3FE79D58}"/>
              </a:ext>
            </a:extLst>
          </p:cNvPr>
          <p:cNvSpPr/>
          <p:nvPr/>
        </p:nvSpPr>
        <p:spPr>
          <a:xfrm>
            <a:off x="0" y="5289436"/>
            <a:ext cx="9144000" cy="901081"/>
          </a:xfrm>
          <a:prstGeom prst="rect">
            <a:avLst/>
          </a:prstGeom>
          <a:solidFill>
            <a:srgbClr val="2C3E2A"/>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kumimoji="1" lang="zh-CN" altLang="en-US" sz="4000" b="1" dirty="0">
                <a:solidFill>
                  <a:schemeClr val="bg1"/>
                </a:solidFill>
                <a:latin typeface="Microsoft YaHei" panose="020B0503020204020204" pitchFamily="34" charset="-122"/>
                <a:ea typeface="Microsoft YaHei" panose="020B0503020204020204" pitchFamily="34" charset="-122"/>
              </a:rPr>
              <a:t>一年零十日</a:t>
            </a:r>
          </a:p>
        </p:txBody>
      </p:sp>
      <p:sp>
        <p:nvSpPr>
          <p:cNvPr id="2" name="标题 1">
            <a:extLst>
              <a:ext uri="{FF2B5EF4-FFF2-40B4-BE49-F238E27FC236}">
                <a16:creationId xmlns:a16="http://schemas.microsoft.com/office/drawing/2014/main" id="{48025990-3E5F-F146-AC19-2DE38EEFE005}"/>
              </a:ext>
            </a:extLst>
          </p:cNvPr>
          <p:cNvSpPr>
            <a:spLocks noGrp="1"/>
          </p:cNvSpPr>
          <p:nvPr>
            <p:ph type="title"/>
          </p:nvPr>
        </p:nvSpPr>
        <p:spPr/>
        <p:txBody>
          <a:bodyPr/>
          <a:lstStyle/>
          <a:p>
            <a:r>
              <a:rPr lang="zh-CN" altLang="en-US" dirty="0"/>
              <a:t>洪水持续的时间证明：</a:t>
            </a:r>
            <a:br>
              <a:rPr lang="zh-CN" altLang="en-US" dirty="0"/>
            </a:br>
            <a:r>
              <a:rPr lang="zh-CN" altLang="en-US" dirty="0"/>
              <a:t>挪亚洪水是全球性的</a:t>
            </a:r>
          </a:p>
        </p:txBody>
      </p:sp>
    </p:spTree>
    <p:extLst>
      <p:ext uri="{BB962C8B-B14F-4D97-AF65-F5344CB8AC3E}">
        <p14:creationId xmlns:p14="http://schemas.microsoft.com/office/powerpoint/2010/main" val="202887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19EE648-F793-418A-812B-F8E52EC2A775}"/>
              </a:ext>
            </a:extLst>
          </p:cNvPr>
          <p:cNvPicPr>
            <a:picLocks noChangeAspect="1"/>
          </p:cNvPicPr>
          <p:nvPr/>
        </p:nvPicPr>
        <p:blipFill>
          <a:blip r:embed="rId3"/>
          <a:stretch>
            <a:fillRect/>
          </a:stretch>
        </p:blipFill>
        <p:spPr>
          <a:xfrm>
            <a:off x="0" y="1428419"/>
            <a:ext cx="9144000" cy="51441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0ED30EC3-81C1-C84D-8619-68B1C4988697}"/>
              </a:ext>
            </a:extLst>
          </p:cNvPr>
          <p:cNvSpPr>
            <a:spLocks noGrp="1"/>
          </p:cNvSpPr>
          <p:nvPr>
            <p:ph type="title"/>
          </p:nvPr>
        </p:nvSpPr>
        <p:spPr/>
        <p:txBody>
          <a:bodyPr/>
          <a:lstStyle/>
          <a:p>
            <a:r>
              <a:rPr lang="zh-CN" altLang="en-US" dirty="0"/>
              <a:t>彩虹之约证明洪水不可能是局部性</a:t>
            </a:r>
          </a:p>
        </p:txBody>
      </p:sp>
    </p:spTree>
    <p:extLst>
      <p:ext uri="{BB962C8B-B14F-4D97-AF65-F5344CB8AC3E}">
        <p14:creationId xmlns:p14="http://schemas.microsoft.com/office/powerpoint/2010/main" val="2841260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61498564-95F2-7545-A320-AA3D75974149}"/>
              </a:ext>
            </a:extLst>
          </p:cNvPr>
          <p:cNvSpPr/>
          <p:nvPr/>
        </p:nvSpPr>
        <p:spPr>
          <a:xfrm flipH="1">
            <a:off x="454531" y="1508090"/>
            <a:ext cx="0" cy="487508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490BF44D-8C17-B04D-9E41-6A2D41A0FC7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C0A9EACA-F6DB-7F4D-8EE9-B6FCF5F3DD33}"/>
              </a:ext>
            </a:extLst>
          </p:cNvPr>
          <p:cNvSpPr/>
          <p:nvPr/>
        </p:nvSpPr>
        <p:spPr>
          <a:xfrm flipH="1" flipV="1">
            <a:off x="971601" y="1508089"/>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F9DFB807-B213-A042-85DE-EF15E3B32682}"/>
              </a:ext>
            </a:extLst>
          </p:cNvPr>
          <p:cNvSpPr/>
          <p:nvPr/>
        </p:nvSpPr>
        <p:spPr>
          <a:xfrm flipH="1">
            <a:off x="8714268" y="1531534"/>
            <a:ext cx="0" cy="4713346"/>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BBF33783-1E39-BB47-8176-FA744784848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32A62C8E-48D9-1544-90D6-B239B1283011}"/>
              </a:ext>
            </a:extLst>
          </p:cNvPr>
          <p:cNvPicPr>
            <a:picLocks noChangeAspect="1"/>
          </p:cNvPicPr>
          <p:nvPr/>
        </p:nvPicPr>
        <p:blipFill>
          <a:blip r:embed="rId3"/>
          <a:stretch>
            <a:fillRect/>
          </a:stretch>
        </p:blipFill>
        <p:spPr>
          <a:xfrm rot="10800000">
            <a:off x="222738" y="1248988"/>
            <a:ext cx="921637" cy="565092"/>
          </a:xfrm>
          <a:prstGeom prst="rect">
            <a:avLst/>
          </a:prstGeom>
          <a:ln w="12700">
            <a:miter lim="400000"/>
          </a:ln>
        </p:spPr>
      </p:pic>
      <p:sp>
        <p:nvSpPr>
          <p:cNvPr id="3" name="标题 2">
            <a:extLst>
              <a:ext uri="{FF2B5EF4-FFF2-40B4-BE49-F238E27FC236}">
                <a16:creationId xmlns:a16="http://schemas.microsoft.com/office/drawing/2014/main" id="{3381B4FD-E416-1447-97F6-D690600F7EFC}"/>
              </a:ext>
            </a:extLst>
          </p:cNvPr>
          <p:cNvSpPr>
            <a:spLocks noGrp="1"/>
          </p:cNvSpPr>
          <p:nvPr>
            <p:ph type="title"/>
          </p:nvPr>
        </p:nvSpPr>
        <p:spPr/>
        <p:txBody>
          <a:bodyPr/>
          <a:lstStyle/>
          <a:p>
            <a:r>
              <a:rPr lang="zh-CN" altLang="en-US" dirty="0"/>
              <a:t>彩虹之约证明洪水不可能是局部性</a:t>
            </a:r>
          </a:p>
        </p:txBody>
      </p:sp>
      <p:sp>
        <p:nvSpPr>
          <p:cNvPr id="11" name="文本框 13">
            <a:extLst>
              <a:ext uri="{FF2B5EF4-FFF2-40B4-BE49-F238E27FC236}">
                <a16:creationId xmlns:a16="http://schemas.microsoft.com/office/drawing/2014/main" id="{34FBC5AA-0CF3-B34D-8BFF-51040BAD8EAF}"/>
              </a:ext>
            </a:extLst>
          </p:cNvPr>
          <p:cNvSpPr txBox="1"/>
          <p:nvPr/>
        </p:nvSpPr>
        <p:spPr>
          <a:xfrm>
            <a:off x="581445" y="2095140"/>
            <a:ext cx="8005909" cy="3912161"/>
          </a:xfrm>
          <a:prstGeom prst="rect">
            <a:avLst/>
          </a:prstGeom>
          <a:noFill/>
        </p:spPr>
        <p:txBody>
          <a:bodyPr wrap="square" rtlCol="0">
            <a:spAutoFit/>
          </a:bodyPr>
          <a:lstStyle/>
          <a:p>
            <a:pPr>
              <a:lnSpc>
                <a:spcPts val="4260"/>
              </a:lnSpc>
            </a:pPr>
            <a:r>
              <a:rPr kumimoji="1" lang="zh-CN" altLang="en-US" sz="3200" dirty="0">
                <a:latin typeface="Microsoft YaHei" panose="020B0503020204020204" pitchFamily="34" charset="-122"/>
                <a:ea typeface="Microsoft YaHei" panose="020B0503020204020204" pitchFamily="34" charset="-122"/>
              </a:rPr>
              <a:t>创世记</a:t>
            </a:r>
            <a:r>
              <a:rPr kumimoji="1" lang="en-US" altLang="zh-CN" sz="3200" dirty="0">
                <a:latin typeface="Microsoft YaHei" panose="020B0503020204020204" pitchFamily="34" charset="-122"/>
                <a:ea typeface="Microsoft YaHei" panose="020B0503020204020204" pitchFamily="34" charset="-122"/>
              </a:rPr>
              <a:t>9:8 </a:t>
            </a:r>
            <a:r>
              <a:rPr kumimoji="1" lang="zh-CN" altLang="en-US" sz="3200" dirty="0">
                <a:latin typeface="Microsoft YaHei" panose="020B0503020204020204" pitchFamily="34" charset="-122"/>
                <a:ea typeface="Microsoft YaHei" panose="020B0503020204020204" pitchFamily="34" charset="-122"/>
              </a:rPr>
              <a:t>神晓谕挪亚和他的儿子说：</a:t>
            </a:r>
            <a:r>
              <a:rPr kumimoji="1" lang="en-US" altLang="zh-CN" sz="3200" dirty="0">
                <a:latin typeface="Microsoft YaHei" panose="020B0503020204020204" pitchFamily="34" charset="-122"/>
                <a:ea typeface="Microsoft YaHei" panose="020B0503020204020204" pitchFamily="34" charset="-122"/>
              </a:rPr>
              <a:t>9“</a:t>
            </a:r>
            <a:r>
              <a:rPr kumimoji="1" lang="zh-CN" altLang="en-US" sz="3200" dirty="0">
                <a:latin typeface="Microsoft YaHei" panose="020B0503020204020204" pitchFamily="34" charset="-122"/>
                <a:ea typeface="Microsoft YaHei" panose="020B0503020204020204" pitchFamily="34" charset="-122"/>
              </a:rPr>
              <a:t>我与你们和你们的后裔立约，</a:t>
            </a:r>
            <a:r>
              <a:rPr kumimoji="1" lang="en-US" altLang="zh-CN" sz="3200" dirty="0">
                <a:latin typeface="Microsoft YaHei" panose="020B0503020204020204" pitchFamily="34" charset="-122"/>
                <a:ea typeface="Microsoft YaHei" panose="020B0503020204020204" pitchFamily="34" charset="-122"/>
              </a:rPr>
              <a:t>10</a:t>
            </a:r>
            <a:r>
              <a:rPr kumimoji="1" lang="zh-CN" altLang="en-US" sz="3200" dirty="0">
                <a:latin typeface="Microsoft YaHei" panose="020B0503020204020204" pitchFamily="34" charset="-122"/>
                <a:ea typeface="Microsoft YaHei" panose="020B0503020204020204" pitchFamily="34" charset="-122"/>
              </a:rPr>
              <a:t>并与你们这里的一切活物，就是飞鸟、牲畜、走兽，凡从方舟里出来的活物立约。</a:t>
            </a:r>
            <a:r>
              <a:rPr kumimoji="1" lang="en-US" altLang="zh-CN" sz="3200" dirty="0">
                <a:latin typeface="Microsoft YaHei" panose="020B0503020204020204" pitchFamily="34" charset="-122"/>
                <a:ea typeface="Microsoft YaHei" panose="020B0503020204020204" pitchFamily="34" charset="-122"/>
              </a:rPr>
              <a:t>11……</a:t>
            </a:r>
            <a:r>
              <a:rPr kumimoji="1" lang="zh-CN" altLang="en-US" sz="3200" dirty="0">
                <a:latin typeface="Microsoft YaHei" panose="020B0503020204020204" pitchFamily="34" charset="-122"/>
                <a:ea typeface="Microsoft YaHei" panose="020B0503020204020204" pitchFamily="34" charset="-122"/>
              </a:rPr>
              <a:t>凡有血肉的，不再被洪水灭绝，也不再有洪水毁坏地了。”</a:t>
            </a:r>
            <a:r>
              <a:rPr kumimoji="1" lang="en-US" altLang="zh-CN" sz="3200" dirty="0">
                <a:latin typeface="Microsoft YaHei" panose="020B0503020204020204" pitchFamily="34" charset="-122"/>
                <a:ea typeface="Microsoft YaHei" panose="020B0503020204020204" pitchFamily="34" charset="-122"/>
              </a:rPr>
              <a:t>…… 13 </a:t>
            </a:r>
            <a:r>
              <a:rPr kumimoji="1" lang="zh-CN" altLang="en-US" sz="3200" dirty="0">
                <a:latin typeface="Microsoft YaHei" panose="020B0503020204020204" pitchFamily="34" charset="-122"/>
                <a:ea typeface="Microsoft YaHei" panose="020B0503020204020204" pitchFamily="34" charset="-122"/>
              </a:rPr>
              <a:t>我把虹放在云彩中，这就可作我与地立约的记号了</a:t>
            </a:r>
            <a:r>
              <a:rPr kumimoji="1" lang="en-US" altLang="zh-CN" sz="3200" dirty="0">
                <a:latin typeface="Microsoft YaHei" panose="020B0503020204020204" pitchFamily="34" charset="-122"/>
                <a:ea typeface="Microsoft YaHei" panose="020B0503020204020204" pitchFamily="34" charset="-122"/>
              </a:rPr>
              <a:t>……</a:t>
            </a:r>
            <a:endParaRPr kumimoji="1" lang="zh-CN" altLang="en-US" sz="3200" b="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32108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32A8DA9D-F387-4721-8083-5B30B71D7F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2"/>
            <a:ext cx="9144000" cy="514349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6FEA4CE2-5BFE-D44B-A037-72474436C18B}"/>
              </a:ext>
            </a:extLst>
          </p:cNvPr>
          <p:cNvSpPr>
            <a:spLocks noGrp="1"/>
          </p:cNvSpPr>
          <p:nvPr>
            <p:ph type="title"/>
          </p:nvPr>
        </p:nvSpPr>
        <p:spPr>
          <a:xfrm>
            <a:off x="0" y="233796"/>
            <a:ext cx="9144000" cy="1325563"/>
          </a:xfrm>
        </p:spPr>
        <p:txBody>
          <a:bodyPr/>
          <a:lstStyle/>
          <a:p>
            <a:r>
              <a:rPr lang="zh-CN" altLang="en-US" dirty="0"/>
              <a:t>你知道这个世界曾经有过</a:t>
            </a:r>
            <a:br>
              <a:rPr lang="zh-CN" altLang="en-US" dirty="0"/>
            </a:br>
            <a:r>
              <a:rPr lang="zh-CN" altLang="en-US" dirty="0"/>
              <a:t>一场全球性的大洪水吗？</a:t>
            </a:r>
          </a:p>
        </p:txBody>
      </p:sp>
    </p:spTree>
    <p:extLst>
      <p:ext uri="{BB962C8B-B14F-4D97-AF65-F5344CB8AC3E}">
        <p14:creationId xmlns:p14="http://schemas.microsoft.com/office/powerpoint/2010/main" val="3667054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1">
            <a:extLst>
              <a:ext uri="{FF2B5EF4-FFF2-40B4-BE49-F238E27FC236}">
                <a16:creationId xmlns:a16="http://schemas.microsoft.com/office/drawing/2014/main" id="{25C5029F-9912-FB45-8D4E-142F39494DD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0">
            <a:extLst>
              <a:ext uri="{FF2B5EF4-FFF2-40B4-BE49-F238E27FC236}">
                <a16:creationId xmlns:a16="http://schemas.microsoft.com/office/drawing/2014/main" id="{45E6A411-FDFA-3D43-A85E-19B80111E894}"/>
              </a:ext>
            </a:extLst>
          </p:cNvPr>
          <p:cNvSpPr/>
          <p:nvPr/>
        </p:nvSpPr>
        <p:spPr>
          <a:xfrm flipH="1">
            <a:off x="454531" y="1840849"/>
            <a:ext cx="0" cy="454232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FC457CEC-5FFE-AF4F-B310-85F5FEA83329}"/>
              </a:ext>
            </a:extLst>
          </p:cNvPr>
          <p:cNvSpPr/>
          <p:nvPr/>
        </p:nvSpPr>
        <p:spPr>
          <a:xfrm flipH="1" flipV="1">
            <a:off x="971601" y="1840848"/>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958F0189-A89C-4546-AE48-1DE6AC1DA3E9}"/>
              </a:ext>
            </a:extLst>
          </p:cNvPr>
          <p:cNvSpPr/>
          <p:nvPr/>
        </p:nvSpPr>
        <p:spPr>
          <a:xfrm flipH="1">
            <a:off x="8714268" y="1840848"/>
            <a:ext cx="0" cy="440403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E39A466A-CB79-7C4E-BB37-F3196CA8674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AD3C5DEE-5849-664B-82C4-57097DA0B46D}"/>
              </a:ext>
            </a:extLst>
          </p:cNvPr>
          <p:cNvPicPr>
            <a:picLocks noChangeAspect="1"/>
          </p:cNvPicPr>
          <p:nvPr/>
        </p:nvPicPr>
        <p:blipFill>
          <a:blip r:embed="rId3"/>
          <a:stretch>
            <a:fillRect/>
          </a:stretch>
        </p:blipFill>
        <p:spPr>
          <a:xfrm rot="10800000">
            <a:off x="222738" y="1581747"/>
            <a:ext cx="921637" cy="565092"/>
          </a:xfrm>
          <a:prstGeom prst="rect">
            <a:avLst/>
          </a:prstGeom>
          <a:ln w="12700">
            <a:miter lim="400000"/>
          </a:ln>
        </p:spPr>
      </p:pic>
      <p:sp>
        <p:nvSpPr>
          <p:cNvPr id="2" name="标题 1">
            <a:extLst>
              <a:ext uri="{FF2B5EF4-FFF2-40B4-BE49-F238E27FC236}">
                <a16:creationId xmlns:a16="http://schemas.microsoft.com/office/drawing/2014/main" id="{48025990-3E5F-F146-AC19-2DE38EEFE005}"/>
              </a:ext>
            </a:extLst>
          </p:cNvPr>
          <p:cNvSpPr>
            <a:spLocks noGrp="1"/>
          </p:cNvSpPr>
          <p:nvPr>
            <p:ph type="title"/>
          </p:nvPr>
        </p:nvSpPr>
        <p:spPr/>
        <p:txBody>
          <a:bodyPr/>
          <a:lstStyle/>
          <a:p>
            <a:r>
              <a:rPr lang="zh-CN" altLang="en-US" dirty="0"/>
              <a:t>彩虹之约证明洪水不可能是局部性</a:t>
            </a:r>
          </a:p>
        </p:txBody>
      </p:sp>
      <p:sp>
        <p:nvSpPr>
          <p:cNvPr id="13" name="文本框 12">
            <a:extLst>
              <a:ext uri="{FF2B5EF4-FFF2-40B4-BE49-F238E27FC236}">
                <a16:creationId xmlns:a16="http://schemas.microsoft.com/office/drawing/2014/main" id="{02FF5F57-9946-3E45-908C-A9087353712B}"/>
              </a:ext>
            </a:extLst>
          </p:cNvPr>
          <p:cNvSpPr txBox="1"/>
          <p:nvPr/>
        </p:nvSpPr>
        <p:spPr>
          <a:xfrm>
            <a:off x="1269584" y="4529950"/>
            <a:ext cx="6604832" cy="1671163"/>
          </a:xfrm>
          <a:prstGeom prst="rect">
            <a:avLst/>
          </a:prstGeom>
          <a:noFill/>
        </p:spPr>
        <p:txBody>
          <a:bodyPr wrap="square" rtlCol="0">
            <a:spAutoFit/>
          </a:bodyPr>
          <a:lstStyle>
            <a:defPPr>
              <a:defRPr lang="zh-CN"/>
            </a:defPPr>
            <a:lvl1pPr algn="ctr">
              <a:defRPr kumimoji="1" sz="3200">
                <a:latin typeface="Microsoft YaHei" panose="020B0503020204020204" pitchFamily="34" charset="-122"/>
                <a:ea typeface="Microsoft YaHei" panose="020B0503020204020204" pitchFamily="34" charset="-122"/>
              </a:defRPr>
            </a:lvl1pPr>
          </a:lstStyle>
          <a:p>
            <a:pPr>
              <a:lnSpc>
                <a:spcPts val="4240"/>
              </a:lnSpc>
            </a:pPr>
            <a:r>
              <a:rPr lang="zh-CN" altLang="en-US" b="1" dirty="0"/>
              <a:t>彩虹之约</a:t>
            </a:r>
            <a:endParaRPr lang="en-US" altLang="zh-CN" b="1" dirty="0"/>
          </a:p>
          <a:p>
            <a:pPr marL="457200" indent="-457200" algn="l">
              <a:lnSpc>
                <a:spcPts val="4240"/>
              </a:lnSpc>
              <a:buFontTx/>
              <a:buChar char="-"/>
            </a:pPr>
            <a:r>
              <a:rPr lang="zh-CN" altLang="en-US" dirty="0"/>
              <a:t>凡有血肉的，不再被洪水灭绝</a:t>
            </a:r>
            <a:endParaRPr lang="en-US" altLang="zh-CN" dirty="0"/>
          </a:p>
          <a:p>
            <a:pPr marL="457200" indent="-457200" algn="l">
              <a:lnSpc>
                <a:spcPts val="4240"/>
              </a:lnSpc>
              <a:buFontTx/>
              <a:buChar char="-"/>
            </a:pPr>
            <a:r>
              <a:rPr lang="zh-CN" altLang="en-US" dirty="0"/>
              <a:t>也不再有洪水毁坏地了</a:t>
            </a:r>
            <a:endParaRPr lang="en-US" altLang="zh-CN" dirty="0"/>
          </a:p>
        </p:txBody>
      </p:sp>
      <p:pic>
        <p:nvPicPr>
          <p:cNvPr id="14" name="图片 13">
            <a:extLst>
              <a:ext uri="{FF2B5EF4-FFF2-40B4-BE49-F238E27FC236}">
                <a16:creationId xmlns:a16="http://schemas.microsoft.com/office/drawing/2014/main" id="{EB7C23AB-83B9-6241-94D7-C3577EBA66B6}"/>
              </a:ext>
            </a:extLst>
          </p:cNvPr>
          <p:cNvPicPr>
            <a:picLocks noChangeAspect="1"/>
          </p:cNvPicPr>
          <p:nvPr/>
        </p:nvPicPr>
        <p:blipFill>
          <a:blip r:embed="rId4"/>
          <a:stretch>
            <a:fillRect/>
          </a:stretch>
        </p:blipFill>
        <p:spPr>
          <a:xfrm>
            <a:off x="2052812" y="1489149"/>
            <a:ext cx="5038376" cy="28344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3586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61498564-95F2-7545-A320-AA3D75974149}"/>
              </a:ext>
            </a:extLst>
          </p:cNvPr>
          <p:cNvSpPr/>
          <p:nvPr/>
        </p:nvSpPr>
        <p:spPr>
          <a:xfrm flipH="1">
            <a:off x="454531" y="1730443"/>
            <a:ext cx="0" cy="465272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490BF44D-8C17-B04D-9E41-6A2D41A0FC7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C0A9EACA-F6DB-7F4D-8EE9-B6FCF5F3DD33}"/>
              </a:ext>
            </a:extLst>
          </p:cNvPr>
          <p:cNvSpPr/>
          <p:nvPr/>
        </p:nvSpPr>
        <p:spPr>
          <a:xfrm flipH="1" flipV="1">
            <a:off x="971601" y="1730442"/>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F9DFB807-B213-A042-85DE-EF15E3B32682}"/>
              </a:ext>
            </a:extLst>
          </p:cNvPr>
          <p:cNvSpPr/>
          <p:nvPr/>
        </p:nvSpPr>
        <p:spPr>
          <a:xfrm flipH="1">
            <a:off x="8714268" y="1730442"/>
            <a:ext cx="0" cy="4514438"/>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BBF33783-1E39-BB47-8176-FA744784848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32A62C8E-48D9-1544-90D6-B239B1283011}"/>
              </a:ext>
            </a:extLst>
          </p:cNvPr>
          <p:cNvPicPr>
            <a:picLocks noChangeAspect="1"/>
          </p:cNvPicPr>
          <p:nvPr/>
        </p:nvPicPr>
        <p:blipFill>
          <a:blip r:embed="rId3"/>
          <a:stretch>
            <a:fillRect/>
          </a:stretch>
        </p:blipFill>
        <p:spPr>
          <a:xfrm rot="10800000">
            <a:off x="222738" y="1471341"/>
            <a:ext cx="921637" cy="565092"/>
          </a:xfrm>
          <a:prstGeom prst="rect">
            <a:avLst/>
          </a:prstGeom>
          <a:ln w="12700">
            <a:miter lim="400000"/>
          </a:ln>
        </p:spPr>
      </p:pic>
      <p:sp>
        <p:nvSpPr>
          <p:cNvPr id="3" name="标题 2">
            <a:extLst>
              <a:ext uri="{FF2B5EF4-FFF2-40B4-BE49-F238E27FC236}">
                <a16:creationId xmlns:a16="http://schemas.microsoft.com/office/drawing/2014/main" id="{3381B4FD-E416-1447-97F6-D690600F7EFC}"/>
              </a:ext>
            </a:extLst>
          </p:cNvPr>
          <p:cNvSpPr>
            <a:spLocks noGrp="1"/>
          </p:cNvSpPr>
          <p:nvPr>
            <p:ph type="title"/>
          </p:nvPr>
        </p:nvSpPr>
        <p:spPr/>
        <p:txBody>
          <a:bodyPr/>
          <a:lstStyle/>
          <a:p>
            <a:r>
              <a:rPr lang="zh-CN" altLang="en-US" dirty="0"/>
              <a:t>彩虹之约证明洪水不可能是局部性</a:t>
            </a:r>
          </a:p>
        </p:txBody>
      </p:sp>
      <p:sp>
        <p:nvSpPr>
          <p:cNvPr id="10" name="文本框 9">
            <a:extLst>
              <a:ext uri="{FF2B5EF4-FFF2-40B4-BE49-F238E27FC236}">
                <a16:creationId xmlns:a16="http://schemas.microsoft.com/office/drawing/2014/main" id="{0D59522E-FA92-1E4F-85D8-AEE4AB178CFA}"/>
              </a:ext>
            </a:extLst>
          </p:cNvPr>
          <p:cNvSpPr txBox="1"/>
          <p:nvPr/>
        </p:nvSpPr>
        <p:spPr>
          <a:xfrm>
            <a:off x="690698" y="2142377"/>
            <a:ext cx="7823875" cy="3668505"/>
          </a:xfrm>
          <a:prstGeom prst="rect">
            <a:avLst/>
          </a:prstGeom>
          <a:noFill/>
        </p:spPr>
        <p:txBody>
          <a:bodyPr wrap="square" rtlCol="0">
            <a:spAutoFit/>
          </a:bodyPr>
          <a:lstStyle/>
          <a:p>
            <a:pPr marL="457200" indent="-457200">
              <a:lnSpc>
                <a:spcPts val="4260"/>
              </a:lnSpc>
              <a:spcBef>
                <a:spcPts val="1200"/>
              </a:spcBef>
              <a:buFont typeface="Arial" panose="020B0604020202020204" pitchFamily="34" charset="0"/>
              <a:buChar char="•"/>
            </a:pPr>
            <a:r>
              <a:rPr kumimoji="1" lang="zh-CN" altLang="en-US" sz="3200" b="0" dirty="0">
                <a:latin typeface="Microsoft YaHei" panose="020B0503020204020204" pitchFamily="34" charset="-122"/>
                <a:ea typeface="Microsoft YaHei" panose="020B0503020204020204" pitchFamily="34" charset="-122"/>
              </a:rPr>
              <a:t>如果洪水是局部的，上帝就是骗子！因为直到今天的世界，每年都有洪水灾害。</a:t>
            </a:r>
          </a:p>
          <a:p>
            <a:pPr marL="457200" indent="-457200">
              <a:lnSpc>
                <a:spcPts val="4260"/>
              </a:lnSpc>
              <a:spcBef>
                <a:spcPts val="1200"/>
              </a:spcBef>
              <a:buFont typeface="Arial" panose="020B0604020202020204" pitchFamily="34" charset="0"/>
              <a:buChar char="•"/>
            </a:pPr>
            <a:r>
              <a:rPr kumimoji="1" lang="zh-CN" altLang="en-US" sz="3200" b="0" dirty="0">
                <a:latin typeface="Microsoft YaHei" panose="020B0503020204020204" pitchFamily="34" charset="-122"/>
                <a:ea typeface="Microsoft YaHei" panose="020B0503020204020204" pitchFamily="34" charset="-122"/>
              </a:rPr>
              <a:t>上帝不是骗子！人会撒谎，神却从来都不会！</a:t>
            </a:r>
          </a:p>
          <a:p>
            <a:pPr marL="457200" indent="-457200">
              <a:lnSpc>
                <a:spcPts val="4260"/>
              </a:lnSpc>
              <a:spcBef>
                <a:spcPts val="1200"/>
              </a:spcBef>
              <a:buFont typeface="Arial" panose="020B0604020202020204" pitchFamily="34" charset="0"/>
              <a:buChar char="•"/>
            </a:pPr>
            <a:r>
              <a:rPr kumimoji="1" lang="zh-CN" altLang="en-US" sz="3200" b="0" dirty="0">
                <a:latin typeface="Microsoft YaHei" panose="020B0503020204020204" pitchFamily="34" charset="-122"/>
                <a:ea typeface="Microsoft YaHei" panose="020B0503020204020204" pitchFamily="34" charset="-122"/>
              </a:rPr>
              <a:t>挪亚洪水是一场全球洪水，之前没有，以后也不会发生任何类似的洪水。</a:t>
            </a:r>
          </a:p>
        </p:txBody>
      </p:sp>
    </p:spTree>
    <p:extLst>
      <p:ext uri="{BB962C8B-B14F-4D97-AF65-F5344CB8AC3E}">
        <p14:creationId xmlns:p14="http://schemas.microsoft.com/office/powerpoint/2010/main" val="849806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E4826418-4C6A-DA4A-8122-D60AED3E0040}"/>
              </a:ext>
            </a:extLst>
          </p:cNvPr>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F7529F14-0B7D-7944-A42E-778B517A9FF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E9867C10-A338-8344-AD8B-BD84952A56A0}"/>
              </a:ext>
            </a:extLst>
          </p:cNvPr>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2" name="直线连接符 23">
            <a:extLst>
              <a:ext uri="{FF2B5EF4-FFF2-40B4-BE49-F238E27FC236}">
                <a16:creationId xmlns:a16="http://schemas.microsoft.com/office/drawing/2014/main" id="{F8948BEC-4961-4749-A40B-9F7BAA50DEDD}"/>
              </a:ext>
            </a:extLst>
          </p:cNvPr>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3" name="图片 24" descr="图片 24">
            <a:extLst>
              <a:ext uri="{FF2B5EF4-FFF2-40B4-BE49-F238E27FC236}">
                <a16:creationId xmlns:a16="http://schemas.microsoft.com/office/drawing/2014/main" id="{04C6A82E-06DD-834F-B5C0-0DBAE656048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4" name="图片 25" descr="图片 25">
            <a:extLst>
              <a:ext uri="{FF2B5EF4-FFF2-40B4-BE49-F238E27FC236}">
                <a16:creationId xmlns:a16="http://schemas.microsoft.com/office/drawing/2014/main" id="{4AE4410F-2427-2E4B-B00E-14CD366A019E}"/>
              </a:ext>
            </a:extLst>
          </p:cNvPr>
          <p:cNvPicPr>
            <a:picLocks noChangeAspect="1"/>
          </p:cNvPicPr>
          <p:nvPr/>
        </p:nvPicPr>
        <p:blipFill>
          <a:blip r:embed="rId3"/>
          <a:stretch>
            <a:fillRect/>
          </a:stretch>
        </p:blipFill>
        <p:spPr>
          <a:xfrm rot="10800000">
            <a:off x="222738" y="1505947"/>
            <a:ext cx="921637" cy="565092"/>
          </a:xfrm>
          <a:prstGeom prst="rect">
            <a:avLst/>
          </a:prstGeom>
          <a:ln w="12700">
            <a:miter lim="400000"/>
          </a:ln>
        </p:spPr>
      </p:pic>
      <p:sp>
        <p:nvSpPr>
          <p:cNvPr id="11" name="内容占位符 2">
            <a:extLst>
              <a:ext uri="{FF2B5EF4-FFF2-40B4-BE49-F238E27FC236}">
                <a16:creationId xmlns:a16="http://schemas.microsoft.com/office/drawing/2014/main" id="{F08A85CA-F6FD-4438-85D5-7A532B7E806F}"/>
              </a:ext>
            </a:extLst>
          </p:cNvPr>
          <p:cNvSpPr txBox="1">
            <a:spLocks/>
          </p:cNvSpPr>
          <p:nvPr/>
        </p:nvSpPr>
        <p:spPr>
          <a:xfrm>
            <a:off x="564072" y="1891789"/>
            <a:ext cx="8115465" cy="4742955"/>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4260"/>
              </a:lnSpc>
              <a:spcBef>
                <a:spcPts val="0"/>
              </a:spcBef>
              <a:buNone/>
            </a:pPr>
            <a:r>
              <a:rPr lang="zh-CN" altLang="en-US" sz="2800" dirty="0">
                <a:latin typeface="Microsoft YaHei" panose="020B0503020204020204" pitchFamily="34" charset="-122"/>
                <a:ea typeface="Microsoft YaHei" panose="020B0503020204020204" pitchFamily="34" charset="-122"/>
              </a:rPr>
              <a:t>二、判断题</a:t>
            </a:r>
          </a:p>
          <a:p>
            <a:pPr marL="0" indent="0">
              <a:lnSpc>
                <a:spcPts val="4260"/>
              </a:lnSpc>
              <a:spcBef>
                <a:spcPts val="0"/>
              </a:spcBef>
              <a:buNone/>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 挪亚洪水只是一次常见的自然灾害。（    ） </a:t>
            </a:r>
          </a:p>
          <a:p>
            <a:pPr marL="0" indent="0">
              <a:lnSpc>
                <a:spcPts val="4260"/>
              </a:lnSpc>
              <a:spcBef>
                <a:spcPts val="0"/>
              </a:spcBef>
              <a:buNone/>
            </a:pP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挪亚洪水持续了一年多的时间。 （     ）</a:t>
            </a:r>
          </a:p>
          <a:p>
            <a:pPr marL="0" indent="0">
              <a:lnSpc>
                <a:spcPts val="4260"/>
              </a:lnSpc>
              <a:spcBef>
                <a:spcPts val="0"/>
              </a:spcBef>
              <a:buNone/>
            </a:pP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 挪亚洪水淹没了整个地球，不留一点陆地。</a:t>
            </a:r>
            <a:endParaRPr lang="en-US" altLang="zh-CN" sz="2800" dirty="0">
              <a:latin typeface="Microsoft YaHei" panose="020B0503020204020204" pitchFamily="34" charset="-122"/>
              <a:ea typeface="Microsoft YaHei" panose="020B0503020204020204" pitchFamily="34" charset="-122"/>
            </a:endParaRPr>
          </a:p>
          <a:p>
            <a:pPr marL="0" indent="0">
              <a:lnSpc>
                <a:spcPts val="4260"/>
              </a:lnSpc>
              <a:spcBef>
                <a:spcPts val="0"/>
              </a:spcBef>
              <a:buNone/>
            </a:pPr>
            <a:r>
              <a:rPr lang="zh-CN" altLang="en-US" sz="2800" dirty="0">
                <a:latin typeface="Microsoft YaHei" panose="020B0503020204020204" pitchFamily="34" charset="-122"/>
                <a:ea typeface="Microsoft YaHei" panose="020B0503020204020204" pitchFamily="34" charset="-122"/>
              </a:rPr>
              <a:t>  （     ）</a:t>
            </a:r>
          </a:p>
          <a:p>
            <a:pPr marL="0" indent="0">
              <a:lnSpc>
                <a:spcPts val="4260"/>
              </a:lnSpc>
              <a:spcBef>
                <a:spcPts val="0"/>
              </a:spcBef>
              <a:buNone/>
            </a:pP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 挪亚洪水造成了全世界的生物都死了，包括鱼、飞鸟、牲畜、爬行动物、以及人都死了。（    ）</a:t>
            </a:r>
          </a:p>
          <a:p>
            <a:pPr marL="0" indent="0">
              <a:lnSpc>
                <a:spcPts val="4260"/>
              </a:lnSpc>
              <a:spcBef>
                <a:spcPts val="0"/>
              </a:spcBef>
              <a:buNone/>
            </a:pPr>
            <a:r>
              <a:rPr lang="en-US" altLang="zh-CN" sz="2800" dirty="0">
                <a:latin typeface="Microsoft YaHei" panose="020B0503020204020204" pitchFamily="34" charset="-122"/>
                <a:ea typeface="Microsoft YaHei" panose="020B0503020204020204" pitchFamily="34" charset="-122"/>
              </a:rPr>
              <a:t>5.</a:t>
            </a:r>
            <a:r>
              <a:rPr lang="zh-CN" altLang="en-US" sz="2800" dirty="0">
                <a:latin typeface="Microsoft YaHei" panose="020B0503020204020204" pitchFamily="34" charset="-122"/>
                <a:ea typeface="Microsoft YaHei" panose="020B0503020204020204" pitchFamily="34" charset="-122"/>
              </a:rPr>
              <a:t> 挪亚洪水绝不可能是局部性的水灾。（    ）</a:t>
            </a:r>
          </a:p>
        </p:txBody>
      </p:sp>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p:txBody>
          <a:bodyPr/>
          <a:lstStyle/>
          <a:p>
            <a:r>
              <a:rPr lang="zh-CN" altLang="en-US" dirty="0"/>
              <a:t>任务二</a:t>
            </a:r>
            <a:br>
              <a:rPr lang="en-US" altLang="zh-CN" dirty="0"/>
            </a:br>
            <a:r>
              <a:rPr lang="zh-CN" altLang="en-US" sz="3200" b="0" dirty="0">
                <a:latin typeface="Microsoft YaHei" panose="020B0503020204020204" pitchFamily="34" charset="-122"/>
                <a:ea typeface="Microsoft YaHei" panose="020B0503020204020204" pitchFamily="34" charset="-122"/>
              </a:rPr>
              <a:t>（限时</a:t>
            </a:r>
            <a:r>
              <a:rPr lang="en-US" altLang="zh-CN" sz="3200" b="0" dirty="0">
                <a:latin typeface="Microsoft YaHei" panose="020B0503020204020204" pitchFamily="34" charset="-122"/>
                <a:ea typeface="Microsoft YaHei" panose="020B0503020204020204" pitchFamily="34" charset="-122"/>
              </a:rPr>
              <a:t>1</a:t>
            </a:r>
            <a:r>
              <a:rPr lang="zh-CN" altLang="en-US" sz="3200" b="0" dirty="0">
                <a:latin typeface="Microsoft YaHei" panose="020B0503020204020204" pitchFamily="34" charset="-122"/>
                <a:ea typeface="Microsoft YaHei" panose="020B0503020204020204" pitchFamily="34" charset="-122"/>
              </a:rPr>
              <a:t>分钟）</a:t>
            </a:r>
            <a:endParaRPr lang="zh-CN" altLang="en-US" sz="3200" b="0" dirty="0"/>
          </a:p>
        </p:txBody>
      </p:sp>
      <p:pic>
        <p:nvPicPr>
          <p:cNvPr id="4" name="图片 3">
            <a:extLst>
              <a:ext uri="{FF2B5EF4-FFF2-40B4-BE49-F238E27FC236}">
                <a16:creationId xmlns:a16="http://schemas.microsoft.com/office/drawing/2014/main" id="{01DABFBC-1374-9048-8314-A8BEC97184BD}"/>
              </a:ext>
            </a:extLst>
          </p:cNvPr>
          <p:cNvPicPr>
            <a:picLocks noChangeAspect="1"/>
          </p:cNvPicPr>
          <p:nvPr/>
        </p:nvPicPr>
        <p:blipFill>
          <a:blip r:embed="rId4"/>
          <a:stretch>
            <a:fillRect/>
          </a:stretch>
        </p:blipFill>
        <p:spPr>
          <a:xfrm>
            <a:off x="7063952" y="2510270"/>
            <a:ext cx="459477" cy="525117"/>
          </a:xfrm>
          <a:prstGeom prst="rect">
            <a:avLst/>
          </a:prstGeom>
        </p:spPr>
      </p:pic>
      <p:pic>
        <p:nvPicPr>
          <p:cNvPr id="6" name="图片 5">
            <a:extLst>
              <a:ext uri="{FF2B5EF4-FFF2-40B4-BE49-F238E27FC236}">
                <a16:creationId xmlns:a16="http://schemas.microsoft.com/office/drawing/2014/main" id="{41D13CD2-0D52-2448-9CC0-399905711B53}"/>
              </a:ext>
            </a:extLst>
          </p:cNvPr>
          <p:cNvPicPr>
            <a:picLocks noChangeAspect="1"/>
          </p:cNvPicPr>
          <p:nvPr/>
        </p:nvPicPr>
        <p:blipFill>
          <a:blip r:embed="rId5"/>
          <a:stretch>
            <a:fillRect/>
          </a:stretch>
        </p:blipFill>
        <p:spPr>
          <a:xfrm>
            <a:off x="6520523" y="3031989"/>
            <a:ext cx="503462" cy="525117"/>
          </a:xfrm>
          <a:prstGeom prst="rect">
            <a:avLst/>
          </a:prstGeom>
        </p:spPr>
      </p:pic>
      <p:pic>
        <p:nvPicPr>
          <p:cNvPr id="17" name="图片 16">
            <a:extLst>
              <a:ext uri="{FF2B5EF4-FFF2-40B4-BE49-F238E27FC236}">
                <a16:creationId xmlns:a16="http://schemas.microsoft.com/office/drawing/2014/main" id="{83033334-BCE1-B948-9CEB-67F0947990E7}"/>
              </a:ext>
            </a:extLst>
          </p:cNvPr>
          <p:cNvPicPr>
            <a:picLocks noChangeAspect="1"/>
          </p:cNvPicPr>
          <p:nvPr/>
        </p:nvPicPr>
        <p:blipFill>
          <a:blip r:embed="rId5"/>
          <a:stretch>
            <a:fillRect/>
          </a:stretch>
        </p:blipFill>
        <p:spPr>
          <a:xfrm>
            <a:off x="1218768" y="4084491"/>
            <a:ext cx="503462" cy="525117"/>
          </a:xfrm>
          <a:prstGeom prst="rect">
            <a:avLst/>
          </a:prstGeom>
        </p:spPr>
      </p:pic>
      <p:pic>
        <p:nvPicPr>
          <p:cNvPr id="15" name="图片 14">
            <a:extLst>
              <a:ext uri="{FF2B5EF4-FFF2-40B4-BE49-F238E27FC236}">
                <a16:creationId xmlns:a16="http://schemas.microsoft.com/office/drawing/2014/main" id="{72D3EBBB-AF03-F444-93C5-C2329AE1136D}"/>
              </a:ext>
            </a:extLst>
          </p:cNvPr>
          <p:cNvPicPr>
            <a:picLocks noChangeAspect="1"/>
          </p:cNvPicPr>
          <p:nvPr/>
        </p:nvPicPr>
        <p:blipFill>
          <a:blip r:embed="rId4"/>
          <a:stretch>
            <a:fillRect/>
          </a:stretch>
        </p:blipFill>
        <p:spPr>
          <a:xfrm>
            <a:off x="7433978" y="5191452"/>
            <a:ext cx="459477" cy="525117"/>
          </a:xfrm>
          <a:prstGeom prst="rect">
            <a:avLst/>
          </a:prstGeom>
        </p:spPr>
      </p:pic>
      <p:pic>
        <p:nvPicPr>
          <p:cNvPr id="16" name="图片 15">
            <a:extLst>
              <a:ext uri="{FF2B5EF4-FFF2-40B4-BE49-F238E27FC236}">
                <a16:creationId xmlns:a16="http://schemas.microsoft.com/office/drawing/2014/main" id="{CFD7F54C-03D9-9949-81AD-8288514BFB0F}"/>
              </a:ext>
            </a:extLst>
          </p:cNvPr>
          <p:cNvPicPr>
            <a:picLocks noChangeAspect="1"/>
          </p:cNvPicPr>
          <p:nvPr/>
        </p:nvPicPr>
        <p:blipFill>
          <a:blip r:embed="rId5"/>
          <a:stretch>
            <a:fillRect/>
          </a:stretch>
        </p:blipFill>
        <p:spPr>
          <a:xfrm>
            <a:off x="7119802" y="5734014"/>
            <a:ext cx="503462" cy="525117"/>
          </a:xfrm>
          <a:prstGeom prst="rect">
            <a:avLst/>
          </a:prstGeom>
        </p:spPr>
      </p:pic>
    </p:spTree>
    <p:extLst>
      <p:ext uri="{BB962C8B-B14F-4D97-AF65-F5344CB8AC3E}">
        <p14:creationId xmlns:p14="http://schemas.microsoft.com/office/powerpoint/2010/main" val="190103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43A411-4361-4E40-9BA7-8A629E95918F}"/>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3A3E5231-D28E-4340-ACFF-C4791D57156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2BB7EED4-58B9-4349-B137-A72DECC14C37}"/>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9155624-AB6F-8D47-9BA0-3A35CB4E1347}"/>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AAD0E80-9862-854C-9B4F-BB91AABF6E3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CFE98F1F-D826-1841-85DE-247795FAB732}"/>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4" name="文本框 3">
            <a:extLst>
              <a:ext uri="{FF2B5EF4-FFF2-40B4-BE49-F238E27FC236}">
                <a16:creationId xmlns:a16="http://schemas.microsoft.com/office/drawing/2014/main" id="{49A2DF16-A5C6-4B35-89A9-B0225F387D67}"/>
              </a:ext>
            </a:extLst>
          </p:cNvPr>
          <p:cNvSpPr txBox="1"/>
          <p:nvPr/>
        </p:nvSpPr>
        <p:spPr>
          <a:xfrm>
            <a:off x="585124" y="2443030"/>
            <a:ext cx="4048338" cy="3201069"/>
          </a:xfrm>
          <a:prstGeom prst="rect">
            <a:avLst/>
          </a:prstGeom>
          <a:noFill/>
        </p:spPr>
        <p:txBody>
          <a:bodyPr wrap="square" rtlCol="0">
            <a:spAutoFit/>
          </a:bodyPr>
          <a:lstStyle/>
          <a:p>
            <a:pPr>
              <a:lnSpc>
                <a:spcPts val="4060"/>
              </a:lnSpc>
            </a:pPr>
            <a:r>
              <a:rPr kumimoji="1" lang="zh-CN" altLang="en-US" sz="2800" b="0" dirty="0">
                <a:latin typeface="Microsoft YaHei" panose="020B0503020204020204" pitchFamily="34" charset="-122"/>
                <a:ea typeface="Microsoft YaHei" panose="020B0503020204020204" pitchFamily="34" charset="-122"/>
              </a:rPr>
              <a:t>洪水毁灭全地的目的性、洪水持续的时间性和破坏程度，还有“彩虹之约”，都证明挪亚洪水必须是一场全球性的洪水灾难。</a:t>
            </a:r>
          </a:p>
        </p:txBody>
      </p:sp>
      <p:pic>
        <p:nvPicPr>
          <p:cNvPr id="6" name="图片 1">
            <a:extLst>
              <a:ext uri="{FF2B5EF4-FFF2-40B4-BE49-F238E27FC236}">
                <a16:creationId xmlns:a16="http://schemas.microsoft.com/office/drawing/2014/main" id="{59D5DADA-BA67-4028-B7AA-FCF7BD84D7C5}"/>
              </a:ext>
            </a:extLst>
          </p:cNvPr>
          <p:cNvPicPr>
            <a:picLocks noChangeAspect="1"/>
          </p:cNvPicPr>
          <p:nvPr/>
        </p:nvPicPr>
        <p:blipFill>
          <a:blip r:embed="rId4">
            <a:extLst>
              <a:ext uri="{28A0092B-C50C-407E-A947-70E740481C1C}">
                <a14:useLocalDpi xmlns:a14="http://schemas.microsoft.com/office/drawing/2010/main" val="0"/>
              </a:ext>
            </a:extLst>
          </a:blip>
          <a:srcRect b="16135"/>
          <a:stretch>
            <a:fillRect/>
          </a:stretch>
        </p:blipFill>
        <p:spPr bwMode="auto">
          <a:xfrm>
            <a:off x="4510538" y="1394446"/>
            <a:ext cx="4048338" cy="467521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66D6A0A8-EDA9-9C41-9DA3-D2AC1083415C}"/>
              </a:ext>
            </a:extLst>
          </p:cNvPr>
          <p:cNvSpPr>
            <a:spLocks noGrp="1"/>
          </p:cNvSpPr>
          <p:nvPr>
            <p:ph type="title"/>
          </p:nvPr>
        </p:nvSpPr>
        <p:spPr/>
        <p:txBody>
          <a:bodyPr/>
          <a:lstStyle/>
          <a:p>
            <a:r>
              <a:rPr lang="zh-CN" altLang="en-US" dirty="0"/>
              <a:t>挪亚洪水确实是全球性的洪水灾难</a:t>
            </a:r>
          </a:p>
        </p:txBody>
      </p:sp>
    </p:spTree>
    <p:extLst>
      <p:ext uri="{BB962C8B-B14F-4D97-AF65-F5344CB8AC3E}">
        <p14:creationId xmlns:p14="http://schemas.microsoft.com/office/powerpoint/2010/main" val="2073142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85CCCD1B-7481-D346-A413-467806EEFBCA}"/>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FC669DB2-75A3-1945-91AF-806F43A1687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189001B6-ADB6-9F46-86C0-4E6AA6F8D2A8}"/>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3B68AA7E-227E-DC4D-896A-7636DBBB08A3}"/>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B0952F97-41C0-824A-A377-CD88495F2B6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C969B469-B5AD-FF43-B0A7-55B0CF81761B}"/>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4" name="文本框 3">
            <a:extLst>
              <a:ext uri="{FF2B5EF4-FFF2-40B4-BE49-F238E27FC236}">
                <a16:creationId xmlns:a16="http://schemas.microsoft.com/office/drawing/2014/main" id="{8D069CF7-7EBB-49D1-BD06-D133A33487AC}"/>
              </a:ext>
            </a:extLst>
          </p:cNvPr>
          <p:cNvSpPr txBox="1"/>
          <p:nvPr/>
        </p:nvSpPr>
        <p:spPr>
          <a:xfrm>
            <a:off x="1870436" y="4653136"/>
            <a:ext cx="6544451" cy="1553117"/>
          </a:xfrm>
          <a:prstGeom prst="rect">
            <a:avLst/>
          </a:prstGeom>
          <a:noFill/>
        </p:spPr>
        <p:txBody>
          <a:bodyPr wrap="square" rtlCol="0">
            <a:spAutoFit/>
          </a:bodyPr>
          <a:lstStyle/>
          <a:p>
            <a:pPr>
              <a:lnSpc>
                <a:spcPts val="3860"/>
              </a:lnSpc>
            </a:pPr>
            <a:r>
              <a:rPr kumimoji="1" lang="zh-CN" altLang="en-US" sz="2800" b="0" dirty="0">
                <a:latin typeface="Microsoft YaHei" panose="020B0503020204020204" pitchFamily="34" charset="-122"/>
                <a:ea typeface="Microsoft YaHei" panose="020B0503020204020204" pitchFamily="34" charset="-122"/>
              </a:rPr>
              <a:t>上帝吩咐挪亚建造一只方舟</a:t>
            </a:r>
          </a:p>
          <a:p>
            <a:pPr marL="457200" indent="-457200">
              <a:lnSpc>
                <a:spcPts val="3860"/>
              </a:lnSpc>
              <a:buFont typeface="Arial"/>
              <a:buChar char="•"/>
            </a:pPr>
            <a:r>
              <a:rPr kumimoji="1" lang="zh-CN" altLang="en-US" sz="2800" b="0" dirty="0">
                <a:latin typeface="Microsoft YaHei" panose="020B0503020204020204" pitchFamily="34" charset="-122"/>
                <a:ea typeface="Microsoft YaHei" panose="020B0503020204020204" pitchFamily="34" charset="-122"/>
              </a:rPr>
              <a:t>挪亚一家八口逃生</a:t>
            </a:r>
          </a:p>
          <a:p>
            <a:pPr marL="457200" indent="-457200">
              <a:lnSpc>
                <a:spcPts val="3860"/>
              </a:lnSpc>
              <a:buFont typeface="Arial"/>
              <a:buChar char="•"/>
            </a:pPr>
            <a:r>
              <a:rPr kumimoji="1" lang="zh-CN" altLang="en-US" sz="2800" b="0" dirty="0">
                <a:latin typeface="Microsoft YaHei" panose="020B0503020204020204" pitchFamily="34" charset="-122"/>
                <a:ea typeface="Microsoft YaHei" panose="020B0503020204020204" pitchFamily="34" charset="-122"/>
              </a:rPr>
              <a:t>存留陆地生物</a:t>
            </a:r>
          </a:p>
        </p:txBody>
      </p:sp>
      <p:pic>
        <p:nvPicPr>
          <p:cNvPr id="11" name="图片 2">
            <a:extLst>
              <a:ext uri="{FF2B5EF4-FFF2-40B4-BE49-F238E27FC236}">
                <a16:creationId xmlns:a16="http://schemas.microsoft.com/office/drawing/2014/main" id="{96164BB4-2961-47BE-95DE-D5AE5D35F3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0437" y="1470645"/>
            <a:ext cx="5400675" cy="303847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36ADC5DB-9993-A240-9B3A-8719E9582E21}"/>
              </a:ext>
            </a:extLst>
          </p:cNvPr>
          <p:cNvSpPr>
            <a:spLocks noGrp="1"/>
          </p:cNvSpPr>
          <p:nvPr>
            <p:ph type="title"/>
          </p:nvPr>
        </p:nvSpPr>
        <p:spPr/>
        <p:txBody>
          <a:bodyPr/>
          <a:lstStyle/>
          <a:p>
            <a:r>
              <a:rPr lang="zh-CN" altLang="en-US" dirty="0"/>
              <a:t>挪亚建造的方舟</a:t>
            </a:r>
          </a:p>
        </p:txBody>
      </p:sp>
    </p:spTree>
    <p:extLst>
      <p:ext uri="{BB962C8B-B14F-4D97-AF65-F5344CB8AC3E}">
        <p14:creationId xmlns:p14="http://schemas.microsoft.com/office/powerpoint/2010/main" val="328275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4568AAD2-4D06-43FD-B2AA-46C7599E7285}"/>
              </a:ext>
            </a:extLst>
          </p:cNvPr>
          <p:cNvSpPr txBox="1"/>
          <p:nvPr/>
        </p:nvSpPr>
        <p:spPr>
          <a:xfrm>
            <a:off x="1032323" y="2335892"/>
            <a:ext cx="7420822" cy="3360728"/>
          </a:xfrm>
          <a:prstGeom prst="rect">
            <a:avLst/>
          </a:prstGeom>
          <a:noFill/>
        </p:spPr>
        <p:txBody>
          <a:bodyPr wrap="square" rtlCol="0">
            <a:spAutoFit/>
          </a:bodyPr>
          <a:lstStyle/>
          <a:p>
            <a:pPr>
              <a:lnSpc>
                <a:spcPts val="4260"/>
              </a:lnSpc>
            </a:pPr>
            <a:r>
              <a:rPr kumimoji="1" lang="zh-CN" altLang="en-US" sz="3200" b="0" dirty="0">
                <a:latin typeface="Microsoft YaHei" panose="020B0503020204020204" pitchFamily="34" charset="-122"/>
                <a:ea typeface="Microsoft YaHei" panose="020B0503020204020204" pitchFamily="34" charset="-122"/>
              </a:rPr>
              <a:t>创世记</a:t>
            </a:r>
            <a:r>
              <a:rPr kumimoji="1" lang="en-US" altLang="zh-CN" sz="3200" b="0" dirty="0">
                <a:latin typeface="Microsoft YaHei" panose="020B0503020204020204" pitchFamily="34" charset="-122"/>
                <a:ea typeface="Microsoft YaHei" panose="020B0503020204020204" pitchFamily="34" charset="-122"/>
              </a:rPr>
              <a:t>6:14</a:t>
            </a:r>
            <a:r>
              <a:rPr kumimoji="1" lang="en-US" altLang="zh-CN" sz="3200" dirty="0">
                <a:latin typeface="Microsoft YaHei" panose="020B0503020204020204" pitchFamily="34" charset="-122"/>
                <a:ea typeface="Microsoft YaHei" panose="020B0503020204020204" pitchFamily="34" charset="-122"/>
              </a:rPr>
              <a:t> </a:t>
            </a:r>
            <a:r>
              <a:rPr kumimoji="1" lang="zh-CN" altLang="en-US" sz="3200" b="0" dirty="0">
                <a:latin typeface="Microsoft YaHei" panose="020B0503020204020204" pitchFamily="34" charset="-122"/>
                <a:ea typeface="Microsoft YaHei" panose="020B0503020204020204" pitchFamily="34" charset="-122"/>
              </a:rPr>
              <a:t>你要用歌斐木造一只方舟，分一间一间地造，里外抹上松香。</a:t>
            </a:r>
            <a:r>
              <a:rPr kumimoji="1" lang="en-US" altLang="zh-CN" sz="3200" b="0" dirty="0">
                <a:latin typeface="Microsoft YaHei" panose="020B0503020204020204" pitchFamily="34" charset="-122"/>
                <a:ea typeface="Microsoft YaHei" panose="020B0503020204020204" pitchFamily="34" charset="-122"/>
              </a:rPr>
              <a:t>15</a:t>
            </a:r>
            <a:r>
              <a:rPr kumimoji="1" lang="zh-CN" altLang="en-US" sz="3200" b="0" dirty="0">
                <a:latin typeface="Microsoft YaHei" panose="020B0503020204020204" pitchFamily="34" charset="-122"/>
                <a:ea typeface="Microsoft YaHei" panose="020B0503020204020204" pitchFamily="34" charset="-122"/>
              </a:rPr>
              <a:t>方舟的造法乃是这样：要长三百肘，宽五十肘，高三十肘。</a:t>
            </a:r>
            <a:r>
              <a:rPr kumimoji="1" lang="en-US" altLang="zh-CN" sz="3200" b="0" dirty="0">
                <a:latin typeface="Microsoft YaHei" panose="020B0503020204020204" pitchFamily="34" charset="-122"/>
                <a:ea typeface="Microsoft YaHei" panose="020B0503020204020204" pitchFamily="34" charset="-122"/>
              </a:rPr>
              <a:t>16</a:t>
            </a:r>
            <a:r>
              <a:rPr kumimoji="1" lang="zh-CN" altLang="en-US" sz="3200" b="0" dirty="0">
                <a:latin typeface="Microsoft YaHei" panose="020B0503020204020204" pitchFamily="34" charset="-122"/>
                <a:ea typeface="Microsoft YaHei" panose="020B0503020204020204" pitchFamily="34" charset="-122"/>
              </a:rPr>
              <a:t>方舟上边要留透光处，高一肘。方舟的门要开在旁边。方舟要分上、中、下三层。</a:t>
            </a:r>
          </a:p>
        </p:txBody>
      </p:sp>
      <p:sp>
        <p:nvSpPr>
          <p:cNvPr id="5" name="直线连接符 20">
            <a:extLst>
              <a:ext uri="{FF2B5EF4-FFF2-40B4-BE49-F238E27FC236}">
                <a16:creationId xmlns:a16="http://schemas.microsoft.com/office/drawing/2014/main" id="{7758BC10-14FD-D142-A664-AA5BC53B9236}"/>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DEFEB99F-A328-F847-B731-4B1D670EDAB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E33766DB-7925-D34B-9670-416C2BC5E5DC}"/>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CF5F2FBC-94C9-C64A-A36E-AA678B3D6257}"/>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5BF96DDC-47DA-CE42-91BA-E6073D0864E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0CF87EB2-53CC-A442-B493-85492C1E3B75}"/>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11" name="标题 10">
            <a:extLst>
              <a:ext uri="{FF2B5EF4-FFF2-40B4-BE49-F238E27FC236}">
                <a16:creationId xmlns:a16="http://schemas.microsoft.com/office/drawing/2014/main" id="{F3A79A69-137A-DC45-8956-A6D18C0A47BA}"/>
              </a:ext>
            </a:extLst>
          </p:cNvPr>
          <p:cNvSpPr>
            <a:spLocks noGrp="1"/>
          </p:cNvSpPr>
          <p:nvPr>
            <p:ph type="title"/>
          </p:nvPr>
        </p:nvSpPr>
        <p:spPr/>
        <p:txBody>
          <a:bodyPr/>
          <a:lstStyle/>
          <a:p>
            <a:r>
              <a:rPr lang="zh-CN" altLang="en-US" dirty="0"/>
              <a:t>方舟的结构</a:t>
            </a:r>
          </a:p>
        </p:txBody>
      </p:sp>
    </p:spTree>
    <p:extLst>
      <p:ext uri="{BB962C8B-B14F-4D97-AF65-F5344CB8AC3E}">
        <p14:creationId xmlns:p14="http://schemas.microsoft.com/office/powerpoint/2010/main" val="2788265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6301C17-6F01-4951-9473-271A1684598D}"/>
              </a:ext>
            </a:extLst>
          </p:cNvPr>
          <p:cNvSpPr>
            <a:spLocks noChangeArrowheads="1"/>
          </p:cNvSpPr>
          <p:nvPr/>
        </p:nvSpPr>
        <p:spPr bwMode="auto">
          <a:xfrm>
            <a:off x="2382" y="580252"/>
            <a:ext cx="18473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endParaRPr lang="en-US" altLang="zh-CN" sz="3000"/>
          </a:p>
        </p:txBody>
      </p:sp>
      <p:sp>
        <p:nvSpPr>
          <p:cNvPr id="3" name="Rectangle 5">
            <a:extLst>
              <a:ext uri="{FF2B5EF4-FFF2-40B4-BE49-F238E27FC236}">
                <a16:creationId xmlns:a16="http://schemas.microsoft.com/office/drawing/2014/main" id="{3711B696-B71F-4EA7-A56E-5536FC1A9E01}"/>
              </a:ext>
            </a:extLst>
          </p:cNvPr>
          <p:cNvSpPr>
            <a:spLocks noChangeArrowheads="1"/>
          </p:cNvSpPr>
          <p:nvPr/>
        </p:nvSpPr>
        <p:spPr bwMode="auto">
          <a:xfrm>
            <a:off x="2382" y="580252"/>
            <a:ext cx="18473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endParaRPr lang="en-US" altLang="zh-CN" sz="3000"/>
          </a:p>
        </p:txBody>
      </p:sp>
      <p:pic>
        <p:nvPicPr>
          <p:cNvPr id="4" name="图片 6">
            <a:extLst>
              <a:ext uri="{FF2B5EF4-FFF2-40B4-BE49-F238E27FC236}">
                <a16:creationId xmlns:a16="http://schemas.microsoft.com/office/drawing/2014/main" id="{304F5E7C-C54A-4615-8F8B-1A970CDAF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4282"/>
            <a:ext cx="9151048" cy="426697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a:extLst>
              <a:ext uri="{FF2B5EF4-FFF2-40B4-BE49-F238E27FC236}">
                <a16:creationId xmlns:a16="http://schemas.microsoft.com/office/drawing/2014/main" id="{087544A2-6578-4AD3-8650-55CD7B6BFA09}"/>
              </a:ext>
            </a:extLst>
          </p:cNvPr>
          <p:cNvSpPr>
            <a:spLocks noChangeArrowheads="1"/>
          </p:cNvSpPr>
          <p:nvPr/>
        </p:nvSpPr>
        <p:spPr bwMode="auto">
          <a:xfrm>
            <a:off x="5320145" y="1813038"/>
            <a:ext cx="3808537" cy="4258221"/>
          </a:xfrm>
          <a:prstGeom prst="rect">
            <a:avLst/>
          </a:prstGeom>
          <a:noFill/>
          <a:ln>
            <a:noFill/>
          </a:ln>
          <a:effectLst>
            <a:outerShdw blurRad="50800" dist="38100" dir="2700000" algn="tl" rotWithShape="0">
              <a:srgbClr val="808080">
                <a:alpha val="39998"/>
              </a:srgbClr>
            </a:outerShdw>
          </a:effectLst>
        </p:spPr>
        <p:txBody>
          <a:bodyPr wrap="square" tIns="251999" bIns="216000" anchor="ctr">
            <a:spAutoFit/>
          </a:bodyPr>
          <a:lstStyle/>
          <a:p>
            <a:pPr>
              <a:defRPr/>
            </a:pPr>
            <a:r>
              <a:rPr lang="zh-CN" altLang="en-US" sz="2800" dirty="0">
                <a:solidFill>
                  <a:schemeClr val="bg1"/>
                </a:solidFill>
                <a:latin typeface="Arial" charset="0"/>
                <a:ea typeface="汉仪大宋简" charset="0"/>
                <a:cs typeface="汉仪大宋简" charset="0"/>
              </a:rPr>
              <a:t>长：</a:t>
            </a:r>
            <a:r>
              <a:rPr lang="en-US" altLang="zh-CN" sz="2800" dirty="0">
                <a:solidFill>
                  <a:schemeClr val="bg1"/>
                </a:solidFill>
                <a:latin typeface="Arial" charset="0"/>
                <a:ea typeface="微软雅黑" charset="0"/>
                <a:cs typeface="Arial" charset="0"/>
              </a:rPr>
              <a:t>137</a:t>
            </a:r>
            <a:r>
              <a:rPr lang="zh-CN" altLang="en-US" sz="2800" dirty="0">
                <a:solidFill>
                  <a:schemeClr val="bg1"/>
                </a:solidFill>
                <a:latin typeface="Arial" charset="0"/>
                <a:ea typeface="汉仪大宋简" charset="0"/>
                <a:cs typeface="汉仪大宋简" charset="0"/>
              </a:rPr>
              <a:t>米 </a:t>
            </a:r>
            <a:r>
              <a:rPr lang="en-US" altLang="zh-CN" sz="2800" dirty="0">
                <a:solidFill>
                  <a:schemeClr val="bg1"/>
                </a:solidFill>
                <a:latin typeface="Arial" charset="0"/>
                <a:ea typeface="微软雅黑" charset="0"/>
                <a:cs typeface="Arial" charset="0"/>
              </a:rPr>
              <a:t> </a:t>
            </a:r>
          </a:p>
          <a:p>
            <a:pPr>
              <a:defRPr/>
            </a:pPr>
            <a:r>
              <a:rPr lang="zh-CN" altLang="en-US" sz="2800" dirty="0">
                <a:solidFill>
                  <a:schemeClr val="bg1"/>
                </a:solidFill>
                <a:latin typeface="Arial" charset="0"/>
                <a:ea typeface="汉仪大宋简" charset="0"/>
                <a:cs typeface="汉仪大宋简" charset="0"/>
              </a:rPr>
              <a:t>宽：</a:t>
            </a:r>
            <a:r>
              <a:rPr lang="en-US" altLang="zh-CN" sz="2800" dirty="0">
                <a:solidFill>
                  <a:schemeClr val="bg1"/>
                </a:solidFill>
                <a:latin typeface="Arial" charset="0"/>
                <a:ea typeface="微软雅黑" charset="0"/>
                <a:cs typeface="Arial" charset="0"/>
              </a:rPr>
              <a:t>23</a:t>
            </a:r>
            <a:r>
              <a:rPr lang="zh-CN" altLang="en-US" sz="2800" dirty="0">
                <a:solidFill>
                  <a:schemeClr val="bg1"/>
                </a:solidFill>
                <a:latin typeface="Arial" charset="0"/>
                <a:ea typeface="汉仪大宋简" charset="0"/>
                <a:cs typeface="汉仪大宋简" charset="0"/>
              </a:rPr>
              <a:t>米 </a:t>
            </a:r>
            <a:r>
              <a:rPr lang="en-US" altLang="zh-CN" sz="2800" dirty="0">
                <a:solidFill>
                  <a:schemeClr val="bg1"/>
                </a:solidFill>
                <a:latin typeface="Arial" charset="0"/>
                <a:ea typeface="微软雅黑" charset="0"/>
                <a:cs typeface="Arial" charset="0"/>
              </a:rPr>
              <a:t> </a:t>
            </a:r>
          </a:p>
          <a:p>
            <a:pPr>
              <a:defRPr/>
            </a:pPr>
            <a:r>
              <a:rPr lang="zh-CN" altLang="en-US" sz="2800" dirty="0">
                <a:solidFill>
                  <a:schemeClr val="bg1"/>
                </a:solidFill>
                <a:latin typeface="Arial" charset="0"/>
                <a:ea typeface="汉仪大宋简" charset="0"/>
                <a:cs typeface="汉仪大宋简" charset="0"/>
              </a:rPr>
              <a:t>高：</a:t>
            </a:r>
            <a:r>
              <a:rPr lang="en-US" altLang="zh-CN" sz="2800" dirty="0">
                <a:solidFill>
                  <a:schemeClr val="bg1"/>
                </a:solidFill>
                <a:latin typeface="Arial" charset="0"/>
                <a:ea typeface="微软雅黑" charset="0"/>
                <a:cs typeface="Arial" charset="0"/>
              </a:rPr>
              <a:t>14</a:t>
            </a:r>
            <a:r>
              <a:rPr lang="zh-CN" altLang="en-US" sz="2800" dirty="0">
                <a:solidFill>
                  <a:schemeClr val="bg1"/>
                </a:solidFill>
                <a:latin typeface="Arial" charset="0"/>
                <a:ea typeface="汉仪大宋简" charset="0"/>
                <a:cs typeface="汉仪大宋简" charset="0"/>
              </a:rPr>
              <a:t>米</a:t>
            </a:r>
            <a:endParaRPr lang="en-US" altLang="zh-CN" sz="2800" dirty="0">
              <a:solidFill>
                <a:schemeClr val="bg1"/>
              </a:solidFill>
              <a:latin typeface="Arial" charset="0"/>
              <a:ea typeface="微软雅黑" charset="0"/>
              <a:cs typeface="Arial" charset="0"/>
            </a:endParaRPr>
          </a:p>
          <a:p>
            <a:pPr>
              <a:defRPr/>
            </a:pPr>
            <a:r>
              <a:rPr lang="zh-CN" altLang="en-US" sz="2800" dirty="0">
                <a:solidFill>
                  <a:schemeClr val="bg1"/>
                </a:solidFill>
                <a:latin typeface="Arial" charset="0"/>
                <a:ea typeface="汉仪大宋简" charset="0"/>
                <a:cs typeface="汉仪大宋简" charset="0"/>
              </a:rPr>
              <a:t>体积：</a:t>
            </a:r>
            <a:r>
              <a:rPr lang="en-US" altLang="zh-CN" sz="2800" dirty="0">
                <a:solidFill>
                  <a:schemeClr val="bg1"/>
                </a:solidFill>
                <a:latin typeface="Arial" charset="0"/>
                <a:ea typeface="微软雅黑" charset="0"/>
                <a:cs typeface="Arial" charset="0"/>
              </a:rPr>
              <a:t>40000</a:t>
            </a:r>
            <a:r>
              <a:rPr lang="zh-CN" altLang="en-US" sz="2800" dirty="0">
                <a:solidFill>
                  <a:schemeClr val="bg1"/>
                </a:solidFill>
                <a:latin typeface="Arial" charset="0"/>
                <a:ea typeface="汉仪大宋简" charset="0"/>
                <a:cs typeface="汉仪大宋简" charset="0"/>
              </a:rPr>
              <a:t>立方米</a:t>
            </a:r>
            <a:endParaRPr lang="en-US" altLang="zh-CN" sz="2800" dirty="0">
              <a:solidFill>
                <a:schemeClr val="bg1"/>
              </a:solidFill>
              <a:latin typeface="Arial" charset="0"/>
              <a:ea typeface="微软雅黑" charset="0"/>
              <a:cs typeface="Arial" charset="0"/>
            </a:endParaRPr>
          </a:p>
          <a:p>
            <a:pPr>
              <a:defRPr/>
            </a:pPr>
            <a:endParaRPr lang="en-US" altLang="zh-CN" sz="1100" dirty="0">
              <a:solidFill>
                <a:schemeClr val="bg1"/>
              </a:solidFill>
              <a:latin typeface="Arial" charset="0"/>
              <a:ea typeface="微软雅黑" charset="0"/>
              <a:cs typeface="Arial" charset="0"/>
            </a:endParaRPr>
          </a:p>
          <a:p>
            <a:pPr>
              <a:defRPr/>
            </a:pPr>
            <a:endParaRPr lang="en-US" altLang="zh-CN" sz="1100" dirty="0">
              <a:solidFill>
                <a:schemeClr val="bg1"/>
              </a:solidFill>
              <a:latin typeface="Arial" charset="0"/>
              <a:ea typeface="微软雅黑" charset="0"/>
              <a:cs typeface="Arial" charset="0"/>
            </a:endParaRPr>
          </a:p>
          <a:p>
            <a:pPr>
              <a:defRPr/>
            </a:pPr>
            <a:r>
              <a:rPr lang="zh-CN" altLang="en-US" sz="2800" dirty="0">
                <a:solidFill>
                  <a:schemeClr val="bg1"/>
                </a:solidFill>
                <a:latin typeface="Arial" charset="0"/>
                <a:ea typeface="汉仪大宋简" charset="0"/>
                <a:cs typeface="汉仪大宋简" charset="0"/>
              </a:rPr>
              <a:t>运货能力</a:t>
            </a:r>
            <a:r>
              <a:rPr lang="en-US" altLang="zh-CN" sz="2800" dirty="0">
                <a:solidFill>
                  <a:schemeClr val="bg1"/>
                </a:solidFill>
                <a:latin typeface="Arial" charset="0"/>
                <a:ea typeface="微软雅黑" charset="0"/>
                <a:cs typeface="Arial" charset="0"/>
              </a:rPr>
              <a:t>=522</a:t>
            </a:r>
            <a:r>
              <a:rPr lang="zh-CN" altLang="en-US" sz="2800" dirty="0">
                <a:solidFill>
                  <a:schemeClr val="bg1"/>
                </a:solidFill>
                <a:latin typeface="Arial" charset="0"/>
                <a:ea typeface="汉仪大宋简" charset="0"/>
                <a:cs typeface="汉仪大宋简" charset="0"/>
              </a:rPr>
              <a:t>节铁路运货车厢，能装</a:t>
            </a:r>
            <a:r>
              <a:rPr lang="en-US" altLang="zh-CN" sz="2800" dirty="0">
                <a:solidFill>
                  <a:schemeClr val="bg1"/>
                </a:solidFill>
                <a:latin typeface="Arial" charset="0"/>
                <a:ea typeface="微软雅黑" charset="0"/>
                <a:cs typeface="Arial" charset="0"/>
              </a:rPr>
              <a:t>125280</a:t>
            </a:r>
            <a:r>
              <a:rPr lang="zh-CN" altLang="en-US" sz="2800" dirty="0">
                <a:solidFill>
                  <a:schemeClr val="bg1"/>
                </a:solidFill>
                <a:latin typeface="Arial" charset="0"/>
                <a:ea typeface="汉仪大宋简" charset="0"/>
                <a:cs typeface="汉仪大宋简" charset="0"/>
              </a:rPr>
              <a:t>只绵羊大小的动物</a:t>
            </a:r>
            <a:endParaRPr lang="en-US" altLang="zh-CN" sz="2800" dirty="0">
              <a:solidFill>
                <a:schemeClr val="bg1"/>
              </a:solidFill>
              <a:latin typeface="Arial" charset="0"/>
              <a:ea typeface="汉仪大宋简" charset="0"/>
              <a:cs typeface="汉仪大宋简" charset="0"/>
            </a:endParaRPr>
          </a:p>
        </p:txBody>
      </p:sp>
      <p:sp>
        <p:nvSpPr>
          <p:cNvPr id="7" name="标题 6">
            <a:extLst>
              <a:ext uri="{FF2B5EF4-FFF2-40B4-BE49-F238E27FC236}">
                <a16:creationId xmlns:a16="http://schemas.microsoft.com/office/drawing/2014/main" id="{B787CC9F-7339-B746-901E-3E8ADAE415E4}"/>
              </a:ext>
            </a:extLst>
          </p:cNvPr>
          <p:cNvSpPr>
            <a:spLocks noGrp="1"/>
          </p:cNvSpPr>
          <p:nvPr>
            <p:ph type="title"/>
          </p:nvPr>
        </p:nvSpPr>
        <p:spPr/>
        <p:txBody>
          <a:bodyPr/>
          <a:lstStyle/>
          <a:p>
            <a:r>
              <a:rPr lang="zh-CN" altLang="en-US" dirty="0"/>
              <a:t>挪亚方舟的大小</a:t>
            </a:r>
          </a:p>
        </p:txBody>
      </p:sp>
    </p:spTree>
    <p:extLst>
      <p:ext uri="{BB962C8B-B14F-4D97-AF65-F5344CB8AC3E}">
        <p14:creationId xmlns:p14="http://schemas.microsoft.com/office/powerpoint/2010/main" val="4055181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6301C17-6F01-4951-9473-271A1684598D}"/>
              </a:ext>
            </a:extLst>
          </p:cNvPr>
          <p:cNvSpPr>
            <a:spLocks noChangeArrowheads="1"/>
          </p:cNvSpPr>
          <p:nvPr/>
        </p:nvSpPr>
        <p:spPr bwMode="auto">
          <a:xfrm>
            <a:off x="2382" y="580252"/>
            <a:ext cx="18473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endParaRPr lang="en-US" altLang="zh-CN" sz="3000"/>
          </a:p>
        </p:txBody>
      </p:sp>
      <p:sp>
        <p:nvSpPr>
          <p:cNvPr id="3" name="Rectangle 5">
            <a:extLst>
              <a:ext uri="{FF2B5EF4-FFF2-40B4-BE49-F238E27FC236}">
                <a16:creationId xmlns:a16="http://schemas.microsoft.com/office/drawing/2014/main" id="{3711B696-B71F-4EA7-A56E-5536FC1A9E01}"/>
              </a:ext>
            </a:extLst>
          </p:cNvPr>
          <p:cNvSpPr>
            <a:spLocks noChangeArrowheads="1"/>
          </p:cNvSpPr>
          <p:nvPr/>
        </p:nvSpPr>
        <p:spPr bwMode="auto">
          <a:xfrm>
            <a:off x="2382" y="580252"/>
            <a:ext cx="18473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endParaRPr lang="en-US" altLang="zh-CN" sz="3000"/>
          </a:p>
        </p:txBody>
      </p:sp>
      <p:pic>
        <p:nvPicPr>
          <p:cNvPr id="21" name="图片 1">
            <a:extLst>
              <a:ext uri="{FF2B5EF4-FFF2-40B4-BE49-F238E27FC236}">
                <a16:creationId xmlns:a16="http://schemas.microsoft.com/office/drawing/2014/main" id="{AAA1F91D-C99E-449C-B66A-E4F8F6E90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815"/>
            <a:ext cx="9144000" cy="4246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图片 21">
            <a:extLst>
              <a:ext uri="{FF2B5EF4-FFF2-40B4-BE49-F238E27FC236}">
                <a16:creationId xmlns:a16="http://schemas.microsoft.com/office/drawing/2014/main" id="{5A350D2E-70B7-497A-93FD-F7C992652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815"/>
            <a:ext cx="9144000" cy="4246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图片 22">
            <a:extLst>
              <a:ext uri="{FF2B5EF4-FFF2-40B4-BE49-F238E27FC236}">
                <a16:creationId xmlns:a16="http://schemas.microsoft.com/office/drawing/2014/main" id="{885400F5-1144-42DE-9959-4958365065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815"/>
            <a:ext cx="9144000" cy="4246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图片 23">
            <a:extLst>
              <a:ext uri="{FF2B5EF4-FFF2-40B4-BE49-F238E27FC236}">
                <a16:creationId xmlns:a16="http://schemas.microsoft.com/office/drawing/2014/main" id="{F4C29D2E-46C4-4DFC-8273-595C673D67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962" t="14889" r="10626" b="70203"/>
          <a:stretch/>
        </p:blipFill>
        <p:spPr bwMode="auto">
          <a:xfrm>
            <a:off x="5940154" y="2538114"/>
            <a:ext cx="2232246" cy="633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矩形 25">
            <a:extLst>
              <a:ext uri="{FF2B5EF4-FFF2-40B4-BE49-F238E27FC236}">
                <a16:creationId xmlns:a16="http://schemas.microsoft.com/office/drawing/2014/main" id="{D797357A-3A87-41A2-9B2F-C9D082943464}"/>
              </a:ext>
            </a:extLst>
          </p:cNvPr>
          <p:cNvSpPr/>
          <p:nvPr/>
        </p:nvSpPr>
        <p:spPr>
          <a:xfrm>
            <a:off x="0" y="1905815"/>
            <a:ext cx="9144000" cy="4246816"/>
          </a:xfrm>
          <a:prstGeom prst="rect">
            <a:avLst/>
          </a:prstGeom>
          <a:ln w="28575">
            <a:solidFill>
              <a:schemeClr val="bg1"/>
            </a:solidFill>
          </a:ln>
        </p:spPr>
        <p:txBody>
          <a:bodyPr wrap="square" rtlCol="0" anchor="ctr">
            <a:spAutoFit/>
          </a:bodyPr>
          <a:lstStyle/>
          <a:p>
            <a:pPr algn="ctr"/>
            <a:endParaRPr kumimoji="1" lang="zh-CN" altLang="en-US" sz="2000"/>
          </a:p>
        </p:txBody>
      </p:sp>
      <p:sp>
        <p:nvSpPr>
          <p:cNvPr id="27" name="矩形 26">
            <a:extLst>
              <a:ext uri="{FF2B5EF4-FFF2-40B4-BE49-F238E27FC236}">
                <a16:creationId xmlns:a16="http://schemas.microsoft.com/office/drawing/2014/main" id="{20E86DDD-871A-4B6F-8443-3C6DB44A11DC}"/>
              </a:ext>
            </a:extLst>
          </p:cNvPr>
          <p:cNvSpPr/>
          <p:nvPr/>
        </p:nvSpPr>
        <p:spPr>
          <a:xfrm>
            <a:off x="1072634" y="2610122"/>
            <a:ext cx="2131214" cy="576000"/>
          </a:xfrm>
          <a:prstGeom prst="rect">
            <a:avLst/>
          </a:prstGeom>
          <a:ln w="38100">
            <a:solidFill>
              <a:srgbClr val="FF0000"/>
            </a:solidFill>
          </a:ln>
        </p:spPr>
        <p:txBody>
          <a:bodyPr wrap="square" rtlCol="0" anchor="ctr">
            <a:spAutoFit/>
          </a:bodyPr>
          <a:lstStyle/>
          <a:p>
            <a:pPr algn="ctr"/>
            <a:endParaRPr kumimoji="1" lang="zh-CN" altLang="en-US" sz="2000"/>
          </a:p>
        </p:txBody>
      </p:sp>
      <p:sp>
        <p:nvSpPr>
          <p:cNvPr id="28" name="文本框 27">
            <a:extLst>
              <a:ext uri="{FF2B5EF4-FFF2-40B4-BE49-F238E27FC236}">
                <a16:creationId xmlns:a16="http://schemas.microsoft.com/office/drawing/2014/main" id="{9781B52F-2E4D-4BEA-8B6A-0C07C9A49F1A}"/>
              </a:ext>
            </a:extLst>
          </p:cNvPr>
          <p:cNvSpPr txBox="1"/>
          <p:nvPr/>
        </p:nvSpPr>
        <p:spPr>
          <a:xfrm>
            <a:off x="1072634" y="3171252"/>
            <a:ext cx="2131214" cy="400110"/>
          </a:xfrm>
          <a:prstGeom prst="rect">
            <a:avLst/>
          </a:prstGeom>
          <a:noFill/>
        </p:spPr>
        <p:txBody>
          <a:bodyPr wrap="square" rtlCol="0">
            <a:spAutoFit/>
          </a:bodyPr>
          <a:lstStyle/>
          <a:p>
            <a:pPr algn="ctr"/>
            <a:r>
              <a:rPr kumimoji="1" lang="zh-CN" altLang="en-US" sz="2000" dirty="0"/>
              <a:t>人，动物</a:t>
            </a:r>
          </a:p>
        </p:txBody>
      </p:sp>
      <p:sp>
        <p:nvSpPr>
          <p:cNvPr id="29" name="文本框 28">
            <a:extLst>
              <a:ext uri="{FF2B5EF4-FFF2-40B4-BE49-F238E27FC236}">
                <a16:creationId xmlns:a16="http://schemas.microsoft.com/office/drawing/2014/main" id="{279554E8-4732-4C4A-B478-51DAE831ED67}"/>
              </a:ext>
            </a:extLst>
          </p:cNvPr>
          <p:cNvSpPr txBox="1"/>
          <p:nvPr/>
        </p:nvSpPr>
        <p:spPr>
          <a:xfrm>
            <a:off x="6113194" y="3171252"/>
            <a:ext cx="2131214" cy="400110"/>
          </a:xfrm>
          <a:prstGeom prst="rect">
            <a:avLst/>
          </a:prstGeom>
          <a:noFill/>
        </p:spPr>
        <p:txBody>
          <a:bodyPr wrap="square" rtlCol="0">
            <a:spAutoFit/>
          </a:bodyPr>
          <a:lstStyle/>
          <a:p>
            <a:pPr algn="ctr"/>
            <a:r>
              <a:rPr kumimoji="1" lang="zh-CN" altLang="en-US" sz="2000" dirty="0"/>
              <a:t>大型货车：</a:t>
            </a:r>
            <a:r>
              <a:rPr kumimoji="1" lang="en-US" altLang="zh-CN" sz="2000" dirty="0">
                <a:latin typeface="Microsoft YaHei" panose="020B0503020204020204" pitchFamily="34" charset="-122"/>
                <a:ea typeface="Microsoft YaHei" panose="020B0503020204020204" pitchFamily="34" charset="-122"/>
              </a:rPr>
              <a:t>40</a:t>
            </a:r>
            <a:r>
              <a:rPr kumimoji="1" lang="zh-CN" altLang="en-US" sz="2000" dirty="0"/>
              <a:t>米</a:t>
            </a:r>
          </a:p>
        </p:txBody>
      </p:sp>
      <p:sp>
        <p:nvSpPr>
          <p:cNvPr id="30" name="矩形 29">
            <a:extLst>
              <a:ext uri="{FF2B5EF4-FFF2-40B4-BE49-F238E27FC236}">
                <a16:creationId xmlns:a16="http://schemas.microsoft.com/office/drawing/2014/main" id="{05FF1FC8-9F4F-4C2A-B1DA-3B8797EE2354}"/>
              </a:ext>
            </a:extLst>
          </p:cNvPr>
          <p:cNvSpPr/>
          <p:nvPr/>
        </p:nvSpPr>
        <p:spPr>
          <a:xfrm>
            <a:off x="6119196" y="2610122"/>
            <a:ext cx="2131214" cy="576000"/>
          </a:xfrm>
          <a:prstGeom prst="rect">
            <a:avLst/>
          </a:prstGeom>
          <a:ln w="38100">
            <a:solidFill>
              <a:srgbClr val="FF0000"/>
            </a:solidFill>
          </a:ln>
        </p:spPr>
        <p:txBody>
          <a:bodyPr wrap="square" rtlCol="0" anchor="ctr">
            <a:spAutoFit/>
          </a:bodyPr>
          <a:lstStyle/>
          <a:p>
            <a:pPr algn="ctr"/>
            <a:endParaRPr kumimoji="1" lang="zh-CN" altLang="en-US" sz="2000"/>
          </a:p>
        </p:txBody>
      </p:sp>
      <p:sp>
        <p:nvSpPr>
          <p:cNvPr id="15" name="标题 6">
            <a:extLst>
              <a:ext uri="{FF2B5EF4-FFF2-40B4-BE49-F238E27FC236}">
                <a16:creationId xmlns:a16="http://schemas.microsoft.com/office/drawing/2014/main" id="{C6A64550-C7F3-D140-A129-A031ACE54E1D}"/>
              </a:ext>
            </a:extLst>
          </p:cNvPr>
          <p:cNvSpPr>
            <a:spLocks noGrp="1"/>
          </p:cNvSpPr>
          <p:nvPr>
            <p:ph type="title"/>
          </p:nvPr>
        </p:nvSpPr>
        <p:spPr>
          <a:xfrm>
            <a:off x="0" y="365125"/>
            <a:ext cx="9144000" cy="1325563"/>
          </a:xfrm>
        </p:spPr>
        <p:txBody>
          <a:bodyPr/>
          <a:lstStyle/>
          <a:p>
            <a:r>
              <a:rPr lang="zh-CN" altLang="en-US" dirty="0"/>
              <a:t>挪亚方舟的大小</a:t>
            </a:r>
          </a:p>
        </p:txBody>
      </p:sp>
    </p:spTree>
    <p:extLst>
      <p:ext uri="{BB962C8B-B14F-4D97-AF65-F5344CB8AC3E}">
        <p14:creationId xmlns:p14="http://schemas.microsoft.com/office/powerpoint/2010/main" val="208607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6301C17-6F01-4951-9473-271A1684598D}"/>
              </a:ext>
            </a:extLst>
          </p:cNvPr>
          <p:cNvSpPr>
            <a:spLocks noChangeArrowheads="1"/>
          </p:cNvSpPr>
          <p:nvPr/>
        </p:nvSpPr>
        <p:spPr bwMode="auto">
          <a:xfrm>
            <a:off x="2382" y="580252"/>
            <a:ext cx="18473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endParaRPr lang="en-US" altLang="zh-CN" sz="3000"/>
          </a:p>
        </p:txBody>
      </p:sp>
      <p:sp>
        <p:nvSpPr>
          <p:cNvPr id="3" name="Rectangle 5">
            <a:extLst>
              <a:ext uri="{FF2B5EF4-FFF2-40B4-BE49-F238E27FC236}">
                <a16:creationId xmlns:a16="http://schemas.microsoft.com/office/drawing/2014/main" id="{3711B696-B71F-4EA7-A56E-5536FC1A9E01}"/>
              </a:ext>
            </a:extLst>
          </p:cNvPr>
          <p:cNvSpPr>
            <a:spLocks noChangeArrowheads="1"/>
          </p:cNvSpPr>
          <p:nvPr/>
        </p:nvSpPr>
        <p:spPr bwMode="auto">
          <a:xfrm>
            <a:off x="2382" y="580252"/>
            <a:ext cx="18473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endParaRPr lang="en-US" altLang="zh-CN" sz="3000"/>
          </a:p>
        </p:txBody>
      </p:sp>
      <p:pic>
        <p:nvPicPr>
          <p:cNvPr id="14" name="Picture 2" descr="http://media.salemwebnetwork.com/saleminteractivemedia/ap/data/photos/2016%5C190%5Ccd2f76bb-c9bc-41eb-8caa-e5e83f0c70d8.jpg">
            <a:extLst>
              <a:ext uri="{FF2B5EF4-FFF2-40B4-BE49-F238E27FC236}">
                <a16:creationId xmlns:a16="http://schemas.microsoft.com/office/drawing/2014/main" id="{C3F79461-5C7C-4B7D-9F29-6B74720F6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33" y="1690688"/>
            <a:ext cx="7929934" cy="503835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矩形 14">
            <a:extLst>
              <a:ext uri="{FF2B5EF4-FFF2-40B4-BE49-F238E27FC236}">
                <a16:creationId xmlns:a16="http://schemas.microsoft.com/office/drawing/2014/main" id="{535F3675-DD3A-4CBE-BBBE-15A7B7F47DD3}"/>
              </a:ext>
            </a:extLst>
          </p:cNvPr>
          <p:cNvSpPr/>
          <p:nvPr/>
        </p:nvSpPr>
        <p:spPr>
          <a:xfrm>
            <a:off x="7524328" y="4293096"/>
            <a:ext cx="792088" cy="360040"/>
          </a:xfrm>
          <a:prstGeom prst="rect">
            <a:avLst/>
          </a:prstGeom>
          <a:ln w="38100">
            <a:solidFill>
              <a:srgbClr val="FF0000"/>
            </a:solidFill>
          </a:ln>
        </p:spPr>
        <p:txBody>
          <a:bodyPr wrap="square" rtlCol="0" anchor="ctr">
            <a:spAutoFit/>
          </a:bodyPr>
          <a:lstStyle/>
          <a:p>
            <a:pPr algn="ctr"/>
            <a:endParaRPr kumimoji="1" lang="zh-CN" altLang="en-US" sz="2000"/>
          </a:p>
        </p:txBody>
      </p:sp>
      <p:sp>
        <p:nvSpPr>
          <p:cNvPr id="4" name="标题 3">
            <a:extLst>
              <a:ext uri="{FF2B5EF4-FFF2-40B4-BE49-F238E27FC236}">
                <a16:creationId xmlns:a16="http://schemas.microsoft.com/office/drawing/2014/main" id="{B8219EAC-BD14-424D-872F-EFBE9C93F8EB}"/>
              </a:ext>
            </a:extLst>
          </p:cNvPr>
          <p:cNvSpPr>
            <a:spLocks noGrp="1"/>
          </p:cNvSpPr>
          <p:nvPr>
            <p:ph type="title"/>
          </p:nvPr>
        </p:nvSpPr>
        <p:spPr/>
        <p:txBody>
          <a:bodyPr/>
          <a:lstStyle/>
          <a:p>
            <a:r>
              <a:rPr lang="zh-CN" altLang="en-US" dirty="0"/>
              <a:t>美国“答案在创世记”机构</a:t>
            </a:r>
            <a:br>
              <a:rPr lang="zh-CN" altLang="en-US" dirty="0"/>
            </a:br>
            <a:r>
              <a:rPr lang="zh-CN" altLang="en-US" dirty="0"/>
              <a:t>的真实大小的方舟模型</a:t>
            </a:r>
          </a:p>
        </p:txBody>
      </p:sp>
    </p:spTree>
    <p:extLst>
      <p:ext uri="{BB962C8B-B14F-4D97-AF65-F5344CB8AC3E}">
        <p14:creationId xmlns:p14="http://schemas.microsoft.com/office/powerpoint/2010/main" val="361904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43321D9-447E-4124-9732-BAF5924F4C1A}"/>
              </a:ext>
            </a:extLst>
          </p:cNvPr>
          <p:cNvSpPr txBox="1"/>
          <p:nvPr/>
        </p:nvSpPr>
        <p:spPr>
          <a:xfrm>
            <a:off x="624941" y="1880672"/>
            <a:ext cx="8175323" cy="4364208"/>
          </a:xfrm>
          <a:prstGeom prst="rect">
            <a:avLst/>
          </a:prstGeom>
          <a:noFill/>
        </p:spPr>
        <p:txBody>
          <a:bodyPr wrap="square" rtlCol="0">
            <a:spAutoFit/>
          </a:bodyPr>
          <a:lstStyle/>
          <a:p>
            <a:pPr>
              <a:lnSpc>
                <a:spcPts val="4240"/>
              </a:lnSpc>
            </a:pPr>
            <a:r>
              <a:rPr lang="zh-CN" altLang="en-US" sz="3200" dirty="0">
                <a:latin typeface="微软雅黑" panose="020B0503020204020204" pitchFamily="34" charset="-122"/>
                <a:ea typeface="微软雅黑" panose="020B0503020204020204" pitchFamily="34" charset="-122"/>
              </a:rPr>
              <a:t>创世记</a:t>
            </a:r>
            <a:r>
              <a:rPr lang="en-US" altLang="zh-CN" sz="3200" dirty="0">
                <a:latin typeface="微软雅黑" panose="020B0503020204020204" pitchFamily="34" charset="-122"/>
                <a:ea typeface="微软雅黑" panose="020B0503020204020204" pitchFamily="34" charset="-122"/>
              </a:rPr>
              <a:t>6:19</a:t>
            </a:r>
            <a:r>
              <a:rPr lang="zh-CN" altLang="en-US" sz="3200" dirty="0">
                <a:latin typeface="微软雅黑" panose="020B0503020204020204" pitchFamily="34" charset="-122"/>
                <a:ea typeface="微软雅黑" panose="020B0503020204020204" pitchFamily="34" charset="-122"/>
              </a:rPr>
              <a:t> 凡有血肉的活物，每样两个，一公一母，你要带进方舟，好在你那里保全生命。</a:t>
            </a:r>
            <a:r>
              <a:rPr lang="en-US" altLang="zh-CN" sz="3200" dirty="0">
                <a:latin typeface="微软雅黑" panose="020B0503020204020204" pitchFamily="34" charset="-122"/>
                <a:ea typeface="微软雅黑" panose="020B0503020204020204" pitchFamily="34" charset="-122"/>
              </a:rPr>
              <a:t>20</a:t>
            </a:r>
            <a:r>
              <a:rPr lang="zh-CN" altLang="en-US" sz="3200" dirty="0">
                <a:latin typeface="微软雅黑" panose="020B0503020204020204" pitchFamily="34" charset="-122"/>
                <a:ea typeface="微软雅黑" panose="020B0503020204020204" pitchFamily="34" charset="-122"/>
              </a:rPr>
              <a:t>飞鸟各从其类，牲畜各从其类，地上的昆虫</a:t>
            </a:r>
            <a:r>
              <a:rPr lang="en-US" altLang="zh-CN" sz="3200" b="1" dirty="0">
                <a:solidFill>
                  <a:srgbClr val="FF0000"/>
                </a:solidFill>
                <a:latin typeface="微软雅黑" panose="020B0503020204020204" pitchFamily="34" charset="-122"/>
                <a:ea typeface="微软雅黑" panose="020B0503020204020204" pitchFamily="34" charset="-122"/>
              </a:rPr>
              <a:t>【</a:t>
            </a:r>
            <a:r>
              <a:rPr lang="zh-CN" altLang="en-US" sz="3200" b="1" dirty="0">
                <a:solidFill>
                  <a:srgbClr val="FF0000"/>
                </a:solidFill>
                <a:latin typeface="微软雅黑" panose="020B0503020204020204" pitchFamily="34" charset="-122"/>
                <a:ea typeface="微软雅黑" panose="020B0503020204020204" pitchFamily="34" charset="-122"/>
              </a:rPr>
              <a:t>爬行动物</a:t>
            </a:r>
            <a:r>
              <a:rPr lang="en-US" altLang="zh-CN" sz="3200" b="1" dirty="0">
                <a:solidFill>
                  <a:srgbClr val="FF0000"/>
                </a:solidFill>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各从其类，每样两个，要到你那里，好保全生命。</a:t>
            </a:r>
            <a:r>
              <a:rPr lang="en-US" altLang="zh-CN" sz="3200" dirty="0">
                <a:latin typeface="微软雅黑" panose="020B0503020204020204" pitchFamily="34" charset="-122"/>
                <a:ea typeface="微软雅黑" panose="020B0503020204020204" pitchFamily="34" charset="-122"/>
              </a:rPr>
              <a:t>21</a:t>
            </a:r>
            <a:r>
              <a:rPr lang="zh-CN" altLang="en-US" sz="3200" dirty="0">
                <a:latin typeface="微软雅黑" panose="020B0503020204020204" pitchFamily="34" charset="-122"/>
                <a:ea typeface="微软雅黑" panose="020B0503020204020204" pitchFamily="34" charset="-122"/>
              </a:rPr>
              <a:t>你要拿各样食物积蓄起来，好作你和它们的食物。</a:t>
            </a:r>
            <a:r>
              <a:rPr lang="en-US" altLang="zh-CN" sz="3200" dirty="0">
                <a:latin typeface="微软雅黑" panose="020B0503020204020204" pitchFamily="34" charset="-122"/>
                <a:ea typeface="微软雅黑" panose="020B0503020204020204" pitchFamily="34" charset="-122"/>
              </a:rPr>
              <a:t>……</a:t>
            </a:r>
          </a:p>
          <a:p>
            <a:pPr>
              <a:lnSpc>
                <a:spcPts val="4240"/>
              </a:lnSpc>
            </a:pPr>
            <a:r>
              <a:rPr lang="en-US" altLang="zh-CN" sz="3200" dirty="0">
                <a:latin typeface="微软雅黑" panose="020B0503020204020204" pitchFamily="34" charset="-122"/>
                <a:ea typeface="微软雅黑" panose="020B0503020204020204" pitchFamily="34" charset="-122"/>
              </a:rPr>
              <a:t>7:15</a:t>
            </a:r>
            <a:r>
              <a:rPr lang="zh-CN" altLang="en-US" sz="3200" dirty="0">
                <a:latin typeface="微软雅黑" panose="020B0503020204020204" pitchFamily="34" charset="-122"/>
                <a:ea typeface="微软雅黑" panose="020B0503020204020204" pitchFamily="34" charset="-122"/>
              </a:rPr>
              <a:t>凡有血肉、有气息的活物，都一对一对地到挪亚那里，进入方舟。</a:t>
            </a:r>
          </a:p>
        </p:txBody>
      </p:sp>
      <p:sp>
        <p:nvSpPr>
          <p:cNvPr id="5" name="直线连接符 20">
            <a:extLst>
              <a:ext uri="{FF2B5EF4-FFF2-40B4-BE49-F238E27FC236}">
                <a16:creationId xmlns:a16="http://schemas.microsoft.com/office/drawing/2014/main" id="{4C3963C3-DE23-DD4F-8444-4DA334D91F05}"/>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D6230516-867C-B249-8692-4305F0E934D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5C479A9E-197B-EE40-B57D-BBC82469680A}"/>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559373AB-0161-3947-911F-824BF6CD354E}"/>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9D070B1E-3F82-6E47-ABFC-D5D7527473C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A57CFF4F-EAA8-124E-BA2C-2D0426ABFEBD}"/>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2" name="标题 1">
            <a:extLst>
              <a:ext uri="{FF2B5EF4-FFF2-40B4-BE49-F238E27FC236}">
                <a16:creationId xmlns:a16="http://schemas.microsoft.com/office/drawing/2014/main" id="{9CDBC2CB-BD12-C940-85B9-FE539610F058}"/>
              </a:ext>
            </a:extLst>
          </p:cNvPr>
          <p:cNvSpPr>
            <a:spLocks noGrp="1"/>
          </p:cNvSpPr>
          <p:nvPr>
            <p:ph type="title"/>
          </p:nvPr>
        </p:nvSpPr>
        <p:spPr/>
        <p:txBody>
          <a:bodyPr/>
          <a:lstStyle/>
          <a:p>
            <a:r>
              <a:rPr lang="zh-CN" altLang="en-US" dirty="0"/>
              <a:t>挪亚带什么上方舟？</a:t>
            </a:r>
          </a:p>
        </p:txBody>
      </p:sp>
    </p:spTree>
    <p:extLst>
      <p:ext uri="{BB962C8B-B14F-4D97-AF65-F5344CB8AC3E}">
        <p14:creationId xmlns:p14="http://schemas.microsoft.com/office/powerpoint/2010/main" val="3035898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1116CFC-BBCE-EF43-99BD-B070FB9EF6DD}"/>
              </a:ext>
            </a:extLst>
          </p:cNvPr>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61DE1BB-D787-DA4C-B420-702BE9975DB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07CEBFAE-00BA-674B-B224-2E66AE623A80}"/>
              </a:ext>
            </a:extLst>
          </p:cNvPr>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E24451D-1912-F545-A5BA-4F703A950BD0}"/>
              </a:ext>
            </a:extLst>
          </p:cNvPr>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DCBA1DFE-F87F-2142-A343-FC073CDC3B8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950C1A01-27D8-D84F-BA60-F6F1A2A984A1}"/>
              </a:ext>
            </a:extLst>
          </p:cNvPr>
          <p:cNvPicPr>
            <a:picLocks noChangeAspect="1"/>
          </p:cNvPicPr>
          <p:nvPr/>
        </p:nvPicPr>
        <p:blipFill>
          <a:blip r:embed="rId3"/>
          <a:stretch>
            <a:fillRect/>
          </a:stretch>
        </p:blipFill>
        <p:spPr>
          <a:xfrm rot="10800000">
            <a:off x="222738" y="1505947"/>
            <a:ext cx="921637" cy="565092"/>
          </a:xfrm>
          <a:prstGeom prst="rect">
            <a:avLst/>
          </a:prstGeom>
          <a:ln w="12700">
            <a:miter lim="400000"/>
          </a:ln>
        </p:spPr>
      </p:pic>
      <p:pic>
        <p:nvPicPr>
          <p:cNvPr id="12" name="图片 1">
            <a:extLst>
              <a:ext uri="{FF2B5EF4-FFF2-40B4-BE49-F238E27FC236}">
                <a16:creationId xmlns:a16="http://schemas.microsoft.com/office/drawing/2014/main" id="{915BEB8C-5D55-4950-977A-7A118169F8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6056" y="3766081"/>
            <a:ext cx="5071888" cy="285293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12">
            <a:extLst>
              <a:ext uri="{FF2B5EF4-FFF2-40B4-BE49-F238E27FC236}">
                <a16:creationId xmlns:a16="http://schemas.microsoft.com/office/drawing/2014/main" id="{7DCDDA2C-79D7-4A1F-8B8E-B6AABCA664D0}"/>
              </a:ext>
            </a:extLst>
          </p:cNvPr>
          <p:cNvSpPr txBox="1"/>
          <p:nvPr/>
        </p:nvSpPr>
        <p:spPr>
          <a:xfrm>
            <a:off x="858424" y="2004200"/>
            <a:ext cx="8259451" cy="1553182"/>
          </a:xfrm>
          <a:prstGeom prst="rect">
            <a:avLst/>
          </a:prstGeom>
          <a:noFill/>
        </p:spPr>
        <p:txBody>
          <a:bodyPr wrap="square" rtlCol="0">
            <a:spAutoFit/>
          </a:bodyPr>
          <a:lstStyle/>
          <a:p>
            <a:pPr>
              <a:lnSpc>
                <a:spcPts val="3860"/>
              </a:lnSpc>
            </a:pPr>
            <a:r>
              <a:rPr kumimoji="1" lang="zh-CN" altLang="en-US" sz="2800" dirty="0">
                <a:latin typeface="Microsoft YaHei" panose="020B0503020204020204" pitchFamily="34" charset="-122"/>
                <a:ea typeface="Microsoft YaHei" panose="020B0503020204020204" pitchFamily="34" charset="-122"/>
              </a:rPr>
              <a:t>挪亚洪水曾将整个地球浸泡在水中，</a:t>
            </a:r>
            <a:br>
              <a:rPr kumimoji="1" lang="zh-CN" altLang="en-US" sz="2800" dirty="0">
                <a:latin typeface="Microsoft YaHei" panose="020B0503020204020204" pitchFamily="34" charset="-122"/>
                <a:ea typeface="Microsoft YaHei" panose="020B0503020204020204" pitchFamily="34" charset="-122"/>
              </a:rPr>
            </a:br>
            <a:r>
              <a:rPr kumimoji="1" lang="zh-CN" altLang="en-US" sz="2800" dirty="0">
                <a:latin typeface="Microsoft YaHei" panose="020B0503020204020204" pitchFamily="34" charset="-122"/>
                <a:ea typeface="Microsoft YaHei" panose="020B0503020204020204" pitchFamily="34" charset="-122"/>
              </a:rPr>
              <a:t>一切高山都曾处于海平面以下，除了方舟上的人</a:t>
            </a:r>
            <a:endParaRPr kumimoji="1" lang="en-US" altLang="zh-CN" sz="2800" dirty="0">
              <a:latin typeface="Microsoft YaHei" panose="020B0503020204020204" pitchFamily="34" charset="-122"/>
              <a:ea typeface="Microsoft YaHei" panose="020B0503020204020204" pitchFamily="34" charset="-122"/>
            </a:endParaRPr>
          </a:p>
          <a:p>
            <a:pPr>
              <a:lnSpc>
                <a:spcPts val="3860"/>
              </a:lnSpc>
            </a:pPr>
            <a:r>
              <a:rPr kumimoji="1" lang="zh-CN" altLang="en-US" sz="2800" dirty="0">
                <a:latin typeface="Microsoft YaHei" panose="020B0503020204020204" pitchFamily="34" charset="-122"/>
                <a:ea typeface="Microsoft YaHei" panose="020B0503020204020204" pitchFamily="34" charset="-122"/>
              </a:rPr>
              <a:t>与动物外，其他陆地上的人和动物都因此被淹死。</a:t>
            </a:r>
          </a:p>
        </p:txBody>
      </p:sp>
      <p:sp>
        <p:nvSpPr>
          <p:cNvPr id="2" name="标题 1">
            <a:extLst>
              <a:ext uri="{FF2B5EF4-FFF2-40B4-BE49-F238E27FC236}">
                <a16:creationId xmlns:a16="http://schemas.microsoft.com/office/drawing/2014/main" id="{6E8DA98A-DD10-274A-A487-5D6FDA808309}"/>
              </a:ext>
            </a:extLst>
          </p:cNvPr>
          <p:cNvSpPr>
            <a:spLocks noGrp="1"/>
          </p:cNvSpPr>
          <p:nvPr>
            <p:ph type="title"/>
          </p:nvPr>
        </p:nvSpPr>
        <p:spPr/>
        <p:txBody>
          <a:bodyPr/>
          <a:lstStyle/>
          <a:p>
            <a:r>
              <a:rPr lang="zh-CN" altLang="en-US" dirty="0"/>
              <a:t> 圣经告诉我们：</a:t>
            </a:r>
          </a:p>
        </p:txBody>
      </p:sp>
    </p:spTree>
    <p:extLst>
      <p:ext uri="{BB962C8B-B14F-4D97-AF65-F5344CB8AC3E}">
        <p14:creationId xmlns:p14="http://schemas.microsoft.com/office/powerpoint/2010/main" val="2415474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线连接符 20">
            <a:extLst>
              <a:ext uri="{FF2B5EF4-FFF2-40B4-BE49-F238E27FC236}">
                <a16:creationId xmlns:a16="http://schemas.microsoft.com/office/drawing/2014/main" id="{585CFE7C-4834-944F-A1FF-3374DF953BC1}"/>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1">
            <a:extLst>
              <a:ext uri="{FF2B5EF4-FFF2-40B4-BE49-F238E27FC236}">
                <a16:creationId xmlns:a16="http://schemas.microsoft.com/office/drawing/2014/main" id="{FFC4C4F3-62FF-CB4C-8FA0-55C1E0F1A27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2">
            <a:extLst>
              <a:ext uri="{FF2B5EF4-FFF2-40B4-BE49-F238E27FC236}">
                <a16:creationId xmlns:a16="http://schemas.microsoft.com/office/drawing/2014/main" id="{EB4A0C53-2BDC-D342-8159-84D1AC7205EA}"/>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20" name="直线连接符 23">
            <a:extLst>
              <a:ext uri="{FF2B5EF4-FFF2-40B4-BE49-F238E27FC236}">
                <a16:creationId xmlns:a16="http://schemas.microsoft.com/office/drawing/2014/main" id="{A0F3067F-7850-EA44-911D-DE3D08823667}"/>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21" name="图片 24" descr="图片 24">
            <a:extLst>
              <a:ext uri="{FF2B5EF4-FFF2-40B4-BE49-F238E27FC236}">
                <a16:creationId xmlns:a16="http://schemas.microsoft.com/office/drawing/2014/main" id="{06DF7CA2-0B33-E440-9E3F-A974B4CE8B8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2" name="图片 25" descr="图片 25">
            <a:extLst>
              <a:ext uri="{FF2B5EF4-FFF2-40B4-BE49-F238E27FC236}">
                <a16:creationId xmlns:a16="http://schemas.microsoft.com/office/drawing/2014/main" id="{9F74FC2E-7DCD-B94E-B0A2-816FA713CC17}"/>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2" name="文本框 1">
            <a:extLst>
              <a:ext uri="{FF2B5EF4-FFF2-40B4-BE49-F238E27FC236}">
                <a16:creationId xmlns:a16="http://schemas.microsoft.com/office/drawing/2014/main" id="{8AC51584-CA82-48E0-BC5D-AFA0252BD5DF}"/>
              </a:ext>
            </a:extLst>
          </p:cNvPr>
          <p:cNvSpPr txBox="1"/>
          <p:nvPr/>
        </p:nvSpPr>
        <p:spPr>
          <a:xfrm>
            <a:off x="909062" y="1754304"/>
            <a:ext cx="7805203" cy="1635897"/>
          </a:xfrm>
          <a:prstGeom prst="rect">
            <a:avLst/>
          </a:prstGeom>
          <a:noFill/>
        </p:spPr>
        <p:txBody>
          <a:bodyPr wrap="square" rtlCol="0">
            <a:spAutoFit/>
          </a:bodyPr>
          <a:lstStyle/>
          <a:p>
            <a:pPr marL="457200" indent="-457200">
              <a:lnSpc>
                <a:spcPts val="4060"/>
              </a:lnSpc>
              <a:buFont typeface="Arial"/>
              <a:buChar char="•"/>
            </a:pPr>
            <a:r>
              <a:rPr kumimoji="1" lang="zh-CN" altLang="en-US" sz="3200" b="0" dirty="0">
                <a:latin typeface="Microsoft YaHei" panose="020B0503020204020204" pitchFamily="34" charset="-122"/>
                <a:ea typeface="Microsoft YaHei" panose="020B0503020204020204" pitchFamily="34" charset="-122"/>
              </a:rPr>
              <a:t>陆地上会呼吸的动物：鸟类、哺乳动物、爬行动物（包括恐龙）等</a:t>
            </a:r>
          </a:p>
          <a:p>
            <a:pPr marL="457200" indent="-457200">
              <a:lnSpc>
                <a:spcPts val="4060"/>
              </a:lnSpc>
              <a:buFont typeface="Arial"/>
              <a:buChar char="•"/>
            </a:pPr>
            <a:r>
              <a:rPr kumimoji="1" lang="zh-CN" altLang="en-US" sz="3200" b="0" dirty="0">
                <a:latin typeface="Microsoft YaHei" panose="020B0503020204020204" pitchFamily="34" charset="-122"/>
                <a:ea typeface="Microsoft YaHei" panose="020B0503020204020204" pitchFamily="34" charset="-122"/>
              </a:rPr>
              <a:t>两栖动物</a:t>
            </a:r>
          </a:p>
        </p:txBody>
      </p:sp>
      <p:grpSp>
        <p:nvGrpSpPr>
          <p:cNvPr id="10" name="组合 9">
            <a:extLst>
              <a:ext uri="{FF2B5EF4-FFF2-40B4-BE49-F238E27FC236}">
                <a16:creationId xmlns:a16="http://schemas.microsoft.com/office/drawing/2014/main" id="{478D90F9-8622-47FF-BAF0-702A3F2B132E}"/>
              </a:ext>
            </a:extLst>
          </p:cNvPr>
          <p:cNvGrpSpPr/>
          <p:nvPr/>
        </p:nvGrpSpPr>
        <p:grpSpPr>
          <a:xfrm>
            <a:off x="0" y="3453818"/>
            <a:ext cx="9144000" cy="2677773"/>
            <a:chOff x="0" y="3487531"/>
            <a:chExt cx="9144000" cy="2677773"/>
          </a:xfrm>
        </p:grpSpPr>
        <p:grpSp>
          <p:nvGrpSpPr>
            <p:cNvPr id="11" name="组合 10">
              <a:extLst>
                <a:ext uri="{FF2B5EF4-FFF2-40B4-BE49-F238E27FC236}">
                  <a16:creationId xmlns:a16="http://schemas.microsoft.com/office/drawing/2014/main" id="{C2CBD62F-B097-4DBC-84B1-486289BD8E23}"/>
                </a:ext>
              </a:extLst>
            </p:cNvPr>
            <p:cNvGrpSpPr/>
            <p:nvPr/>
          </p:nvGrpSpPr>
          <p:grpSpPr>
            <a:xfrm>
              <a:off x="0" y="3498825"/>
              <a:ext cx="9144000" cy="2666479"/>
              <a:chOff x="197644" y="3564305"/>
              <a:chExt cx="8521097" cy="2484834"/>
            </a:xfrm>
          </p:grpSpPr>
          <p:pic>
            <p:nvPicPr>
              <p:cNvPr id="13" name="图片 15">
                <a:extLst>
                  <a:ext uri="{FF2B5EF4-FFF2-40B4-BE49-F238E27FC236}">
                    <a16:creationId xmlns:a16="http://schemas.microsoft.com/office/drawing/2014/main" id="{334FB112-5576-4E54-BD10-6E4EC14144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644" y="3564305"/>
                <a:ext cx="2089547" cy="2484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图片 16">
                <a:extLst>
                  <a:ext uri="{FF2B5EF4-FFF2-40B4-BE49-F238E27FC236}">
                    <a16:creationId xmlns:a16="http://schemas.microsoft.com/office/drawing/2014/main" id="{4875FD72-2F83-4814-99A7-238619146C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86138" y="3564305"/>
                <a:ext cx="2089547" cy="2484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图片 17">
                <a:extLst>
                  <a:ext uri="{FF2B5EF4-FFF2-40B4-BE49-F238E27FC236}">
                    <a16:creationId xmlns:a16="http://schemas.microsoft.com/office/drawing/2014/main" id="{73FEDADB-ADB4-41C4-BE46-B2B591DCBD1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41891" y="3564305"/>
                <a:ext cx="2089547" cy="2484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图片 18">
                <a:extLst>
                  <a:ext uri="{FF2B5EF4-FFF2-40B4-BE49-F238E27FC236}">
                    <a16:creationId xmlns:a16="http://schemas.microsoft.com/office/drawing/2014/main" id="{EFDF6920-3893-4F67-8B98-C4D139AB7D6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30385" y="3564305"/>
                <a:ext cx="2088356" cy="2484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矩形 11">
              <a:extLst>
                <a:ext uri="{FF2B5EF4-FFF2-40B4-BE49-F238E27FC236}">
                  <a16:creationId xmlns:a16="http://schemas.microsoft.com/office/drawing/2014/main" id="{930F81C0-3AE9-44B6-9695-BDFAC2D5849F}"/>
                </a:ext>
              </a:extLst>
            </p:cNvPr>
            <p:cNvSpPr/>
            <p:nvPr/>
          </p:nvSpPr>
          <p:spPr>
            <a:xfrm>
              <a:off x="0" y="3487531"/>
              <a:ext cx="9144000" cy="2677773"/>
            </a:xfrm>
            <a:prstGeom prst="rect">
              <a:avLst/>
            </a:prstGeom>
            <a:ln w="28575">
              <a:solidFill>
                <a:schemeClr val="bg1"/>
              </a:solidFill>
            </a:ln>
          </p:spPr>
          <p:txBody>
            <a:bodyPr wrap="square" rtlCol="0" anchor="ctr">
              <a:spAutoFit/>
            </a:bodyPr>
            <a:lstStyle/>
            <a:p>
              <a:pPr algn="ctr"/>
              <a:endParaRPr kumimoji="1" lang="zh-CN" altLang="en-US" sz="2000"/>
            </a:p>
          </p:txBody>
        </p:sp>
      </p:grpSp>
      <p:sp>
        <p:nvSpPr>
          <p:cNvPr id="23" name="标题 22">
            <a:extLst>
              <a:ext uri="{FF2B5EF4-FFF2-40B4-BE49-F238E27FC236}">
                <a16:creationId xmlns:a16="http://schemas.microsoft.com/office/drawing/2014/main" id="{AABA365B-A728-0545-B559-E3D68EEC3B1F}"/>
              </a:ext>
            </a:extLst>
          </p:cNvPr>
          <p:cNvSpPr>
            <a:spLocks noGrp="1"/>
          </p:cNvSpPr>
          <p:nvPr>
            <p:ph type="title"/>
          </p:nvPr>
        </p:nvSpPr>
        <p:spPr/>
        <p:txBody>
          <a:bodyPr/>
          <a:lstStyle/>
          <a:p>
            <a:r>
              <a:rPr lang="zh-CN" altLang="en-US" dirty="0"/>
              <a:t> 挪亚携带了：</a:t>
            </a:r>
          </a:p>
        </p:txBody>
      </p:sp>
    </p:spTree>
    <p:extLst>
      <p:ext uri="{BB962C8B-B14F-4D97-AF65-F5344CB8AC3E}">
        <p14:creationId xmlns:p14="http://schemas.microsoft.com/office/powerpoint/2010/main" val="1559988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8EB2922-5767-46C1-83E4-CB618465F7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265" y="1428264"/>
            <a:ext cx="7719471" cy="5133846"/>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C29657ED-4DD1-EC4D-83F2-5656B6039FC3}"/>
              </a:ext>
            </a:extLst>
          </p:cNvPr>
          <p:cNvSpPr>
            <a:spLocks noGrp="1"/>
          </p:cNvSpPr>
          <p:nvPr>
            <p:ph type="title"/>
          </p:nvPr>
        </p:nvSpPr>
        <p:spPr/>
        <p:txBody>
          <a:bodyPr/>
          <a:lstStyle/>
          <a:p>
            <a:r>
              <a:rPr lang="zh-CN" altLang="en-US" dirty="0"/>
              <a:t>一年份的粮食</a:t>
            </a:r>
          </a:p>
        </p:txBody>
      </p:sp>
    </p:spTree>
    <p:extLst>
      <p:ext uri="{BB962C8B-B14F-4D97-AF65-F5344CB8AC3E}">
        <p14:creationId xmlns:p14="http://schemas.microsoft.com/office/powerpoint/2010/main" val="1834954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线连接符 20">
            <a:extLst>
              <a:ext uri="{FF2B5EF4-FFF2-40B4-BE49-F238E27FC236}">
                <a16:creationId xmlns:a16="http://schemas.microsoft.com/office/drawing/2014/main" id="{585CFE7C-4834-944F-A1FF-3374DF953BC1}"/>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1">
            <a:extLst>
              <a:ext uri="{FF2B5EF4-FFF2-40B4-BE49-F238E27FC236}">
                <a16:creationId xmlns:a16="http://schemas.microsoft.com/office/drawing/2014/main" id="{FFC4C4F3-62FF-CB4C-8FA0-55C1E0F1A27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2">
            <a:extLst>
              <a:ext uri="{FF2B5EF4-FFF2-40B4-BE49-F238E27FC236}">
                <a16:creationId xmlns:a16="http://schemas.microsoft.com/office/drawing/2014/main" id="{EB4A0C53-2BDC-D342-8159-84D1AC7205EA}"/>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20" name="直线连接符 23">
            <a:extLst>
              <a:ext uri="{FF2B5EF4-FFF2-40B4-BE49-F238E27FC236}">
                <a16:creationId xmlns:a16="http://schemas.microsoft.com/office/drawing/2014/main" id="{A0F3067F-7850-EA44-911D-DE3D08823667}"/>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21" name="图片 24" descr="图片 24">
            <a:extLst>
              <a:ext uri="{FF2B5EF4-FFF2-40B4-BE49-F238E27FC236}">
                <a16:creationId xmlns:a16="http://schemas.microsoft.com/office/drawing/2014/main" id="{06DF7CA2-0B33-E440-9E3F-A974B4CE8B8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2" name="图片 25" descr="图片 25">
            <a:extLst>
              <a:ext uri="{FF2B5EF4-FFF2-40B4-BE49-F238E27FC236}">
                <a16:creationId xmlns:a16="http://schemas.microsoft.com/office/drawing/2014/main" id="{9F74FC2E-7DCD-B94E-B0A2-816FA713CC17}"/>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23" name="标题 22">
            <a:extLst>
              <a:ext uri="{FF2B5EF4-FFF2-40B4-BE49-F238E27FC236}">
                <a16:creationId xmlns:a16="http://schemas.microsoft.com/office/drawing/2014/main" id="{AABA365B-A728-0545-B559-E3D68EEC3B1F}"/>
              </a:ext>
            </a:extLst>
          </p:cNvPr>
          <p:cNvSpPr>
            <a:spLocks noGrp="1"/>
          </p:cNvSpPr>
          <p:nvPr>
            <p:ph type="title"/>
          </p:nvPr>
        </p:nvSpPr>
        <p:spPr/>
        <p:txBody>
          <a:bodyPr/>
          <a:lstStyle/>
          <a:p>
            <a:r>
              <a:rPr lang="zh-CN" altLang="en-US" dirty="0"/>
              <a:t> 挪亚不需要带：</a:t>
            </a:r>
          </a:p>
        </p:txBody>
      </p:sp>
      <p:sp>
        <p:nvSpPr>
          <p:cNvPr id="24" name="文本框 23">
            <a:extLst>
              <a:ext uri="{FF2B5EF4-FFF2-40B4-BE49-F238E27FC236}">
                <a16:creationId xmlns:a16="http://schemas.microsoft.com/office/drawing/2014/main" id="{3440F107-F40A-264C-9363-04188E78A5D3}"/>
              </a:ext>
            </a:extLst>
          </p:cNvPr>
          <p:cNvSpPr txBox="1"/>
          <p:nvPr/>
        </p:nvSpPr>
        <p:spPr>
          <a:xfrm>
            <a:off x="862690" y="1735533"/>
            <a:ext cx="7590453" cy="1635897"/>
          </a:xfrm>
          <a:prstGeom prst="rect">
            <a:avLst/>
          </a:prstGeom>
          <a:noFill/>
        </p:spPr>
        <p:txBody>
          <a:bodyPr wrap="square" rtlCol="0">
            <a:spAutoFit/>
          </a:bodyPr>
          <a:lstStyle/>
          <a:p>
            <a:pPr>
              <a:lnSpc>
                <a:spcPts val="4060"/>
              </a:lnSpc>
            </a:pPr>
            <a:r>
              <a:rPr kumimoji="1" lang="zh-CN" altLang="en-US" sz="3200" dirty="0">
                <a:latin typeface="Microsoft YaHei" panose="020B0503020204020204" pitchFamily="34" charset="-122"/>
                <a:ea typeface="Microsoft YaHei" panose="020B0503020204020204" pitchFamily="34" charset="-122"/>
              </a:rPr>
              <a:t>没有带：昆虫和植物。</a:t>
            </a:r>
          </a:p>
          <a:p>
            <a:pPr>
              <a:lnSpc>
                <a:spcPts val="4060"/>
              </a:lnSpc>
            </a:pPr>
            <a:r>
              <a:rPr kumimoji="1" lang="zh-CN" altLang="en-US" sz="3200" b="0" dirty="0">
                <a:latin typeface="Microsoft YaHei" panose="020B0503020204020204" pitchFamily="34" charset="-122"/>
                <a:ea typeface="Microsoft YaHei" panose="020B0503020204020204" pitchFamily="34" charset="-122"/>
              </a:rPr>
              <a:t>它们的卵和种子会随植被漂浮在水面上，或埋在比较上层的沉积物中。</a:t>
            </a:r>
          </a:p>
        </p:txBody>
      </p:sp>
      <p:grpSp>
        <p:nvGrpSpPr>
          <p:cNvPr id="25" name="组合 24">
            <a:extLst>
              <a:ext uri="{FF2B5EF4-FFF2-40B4-BE49-F238E27FC236}">
                <a16:creationId xmlns:a16="http://schemas.microsoft.com/office/drawing/2014/main" id="{F0A1C217-F0EF-634E-94DA-4485101D93F9}"/>
              </a:ext>
            </a:extLst>
          </p:cNvPr>
          <p:cNvGrpSpPr/>
          <p:nvPr/>
        </p:nvGrpSpPr>
        <p:grpSpPr>
          <a:xfrm>
            <a:off x="24043" y="3486571"/>
            <a:ext cx="9119950" cy="3160485"/>
            <a:chOff x="278791" y="3416649"/>
            <a:chExt cx="8049815" cy="2789634"/>
          </a:xfrm>
        </p:grpSpPr>
        <p:grpSp>
          <p:nvGrpSpPr>
            <p:cNvPr id="26" name="组合 25">
              <a:extLst>
                <a:ext uri="{FF2B5EF4-FFF2-40B4-BE49-F238E27FC236}">
                  <a16:creationId xmlns:a16="http://schemas.microsoft.com/office/drawing/2014/main" id="{50A946A5-D86C-F741-AA14-CEF55BDFE95C}"/>
                </a:ext>
              </a:extLst>
            </p:cNvPr>
            <p:cNvGrpSpPr/>
            <p:nvPr/>
          </p:nvGrpSpPr>
          <p:grpSpPr>
            <a:xfrm>
              <a:off x="298503" y="3416649"/>
              <a:ext cx="8030103" cy="2789634"/>
              <a:chOff x="592404" y="2806304"/>
              <a:chExt cx="8030103" cy="2789634"/>
            </a:xfrm>
          </p:grpSpPr>
          <p:pic>
            <p:nvPicPr>
              <p:cNvPr id="28" name="图片 1">
                <a:extLst>
                  <a:ext uri="{FF2B5EF4-FFF2-40B4-BE49-F238E27FC236}">
                    <a16:creationId xmlns:a16="http://schemas.microsoft.com/office/drawing/2014/main" id="{07F12348-D486-2F45-AA5B-05C10451C2EA}"/>
                  </a:ext>
                </a:extLst>
              </p:cNvPr>
              <p:cNvPicPr>
                <a:picLocks noChangeAspect="1"/>
              </p:cNvPicPr>
              <p:nvPr/>
            </p:nvPicPr>
            <p:blipFill>
              <a:blip r:embed="rId4">
                <a:extLst>
                  <a:ext uri="{28A0092B-C50C-407E-A947-70E740481C1C}">
                    <a14:useLocalDpi xmlns:a14="http://schemas.microsoft.com/office/drawing/2010/main" val="0"/>
                  </a:ext>
                </a:extLst>
              </a:blip>
              <a:srcRect b="8842"/>
              <a:stretch>
                <a:fillRect/>
              </a:stretch>
            </p:blipFill>
            <p:spPr bwMode="auto">
              <a:xfrm>
                <a:off x="592404" y="2808685"/>
                <a:ext cx="4250531"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图片 2">
                <a:extLst>
                  <a:ext uri="{FF2B5EF4-FFF2-40B4-BE49-F238E27FC236}">
                    <a16:creationId xmlns:a16="http://schemas.microsoft.com/office/drawing/2014/main" id="{40476535-821B-1B46-8479-72026C1621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5851" y="2806304"/>
                <a:ext cx="3726656" cy="2789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矩形 26">
              <a:extLst>
                <a:ext uri="{FF2B5EF4-FFF2-40B4-BE49-F238E27FC236}">
                  <a16:creationId xmlns:a16="http://schemas.microsoft.com/office/drawing/2014/main" id="{E76EBF45-BC15-0F4F-BA5B-B874E6266EE5}"/>
                </a:ext>
              </a:extLst>
            </p:cNvPr>
            <p:cNvSpPr/>
            <p:nvPr/>
          </p:nvSpPr>
          <p:spPr>
            <a:xfrm>
              <a:off x="278791" y="3428999"/>
              <a:ext cx="8030104" cy="2772000"/>
            </a:xfrm>
            <a:prstGeom prst="rect">
              <a:avLst/>
            </a:prstGeom>
            <a:ln w="28575">
              <a:solidFill>
                <a:schemeClr val="bg1"/>
              </a:solidFill>
            </a:ln>
          </p:spPr>
          <p:txBody>
            <a:bodyPr wrap="square" rtlCol="0" anchor="ctr">
              <a:spAutoFit/>
            </a:bodyPr>
            <a:lstStyle/>
            <a:p>
              <a:pPr algn="ctr"/>
              <a:endParaRPr kumimoji="1" lang="zh-CN" altLang="en-US" sz="2000"/>
            </a:p>
          </p:txBody>
        </p:sp>
      </p:grpSp>
    </p:spTree>
    <p:extLst>
      <p:ext uri="{BB962C8B-B14F-4D97-AF65-F5344CB8AC3E}">
        <p14:creationId xmlns:p14="http://schemas.microsoft.com/office/powerpoint/2010/main" val="1757223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8B9DCAF-98F0-42F9-B020-5B9041B5B8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139" y="1887415"/>
            <a:ext cx="8807722" cy="440386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A9381965-3080-0D40-A227-3341DCE490C0}"/>
              </a:ext>
            </a:extLst>
          </p:cNvPr>
          <p:cNvSpPr>
            <a:spLocks noGrp="1"/>
          </p:cNvSpPr>
          <p:nvPr>
            <p:ph type="title"/>
          </p:nvPr>
        </p:nvSpPr>
        <p:spPr/>
        <p:txBody>
          <a:bodyPr/>
          <a:lstStyle/>
          <a:p>
            <a:r>
              <a:rPr kumimoji="1" lang="zh-CN" altLang="en-US" dirty="0"/>
              <a:t>夏威夷是一个通过火山爆发而在海中形成的岛屿，它离大陆最少有</a:t>
            </a:r>
            <a:r>
              <a:rPr kumimoji="1" lang="en-US" altLang="zh-CN" dirty="0"/>
              <a:t>3000</a:t>
            </a:r>
            <a:r>
              <a:rPr kumimoji="1" lang="zh-CN" altLang="en-US" dirty="0"/>
              <a:t>公里的距离。</a:t>
            </a:r>
            <a:endParaRPr lang="zh-CN" altLang="en-US" dirty="0"/>
          </a:p>
        </p:txBody>
      </p:sp>
    </p:spTree>
    <p:extLst>
      <p:ext uri="{BB962C8B-B14F-4D97-AF65-F5344CB8AC3E}">
        <p14:creationId xmlns:p14="http://schemas.microsoft.com/office/powerpoint/2010/main" val="2268885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2A01E08-EC01-450D-B865-893FCA4490B9}"/>
              </a:ext>
            </a:extLst>
          </p:cNvPr>
          <p:cNvSpPr/>
          <p:nvPr/>
        </p:nvSpPr>
        <p:spPr>
          <a:xfrm>
            <a:off x="8905" y="2276872"/>
            <a:ext cx="9146701" cy="3996000"/>
          </a:xfrm>
          <a:prstGeom prst="rect">
            <a:avLst/>
          </a:prstGeom>
          <a:solidFill>
            <a:schemeClr val="bg1"/>
          </a:solidFill>
          <a:ln w="38100">
            <a:solidFill>
              <a:schemeClr val="bg1"/>
            </a:solidFill>
          </a:ln>
        </p:spPr>
        <p:txBody>
          <a:bodyPr wrap="square" rtlCol="0" anchor="ctr">
            <a:spAutoFit/>
          </a:bodyPr>
          <a:lstStyle/>
          <a:p>
            <a:pPr algn="ctr"/>
            <a:endParaRPr kumimoji="1" lang="zh-CN" altLang="en-US" sz="2000"/>
          </a:p>
        </p:txBody>
      </p:sp>
      <p:grpSp>
        <p:nvGrpSpPr>
          <p:cNvPr id="3" name="组合 2">
            <a:extLst>
              <a:ext uri="{FF2B5EF4-FFF2-40B4-BE49-F238E27FC236}">
                <a16:creationId xmlns:a16="http://schemas.microsoft.com/office/drawing/2014/main" id="{CF42DCED-0231-410A-B07B-E441FEFF04FF}"/>
              </a:ext>
            </a:extLst>
          </p:cNvPr>
          <p:cNvGrpSpPr/>
          <p:nvPr/>
        </p:nvGrpSpPr>
        <p:grpSpPr>
          <a:xfrm>
            <a:off x="68460" y="2332751"/>
            <a:ext cx="9027591" cy="3884242"/>
            <a:chOff x="8905" y="1988838"/>
            <a:chExt cx="9027591" cy="3884242"/>
          </a:xfrm>
        </p:grpSpPr>
        <p:pic>
          <p:nvPicPr>
            <p:cNvPr id="4" name="Picture 4">
              <a:extLst>
                <a:ext uri="{FF2B5EF4-FFF2-40B4-BE49-F238E27FC236}">
                  <a16:creationId xmlns:a16="http://schemas.microsoft.com/office/drawing/2014/main" id="{5CA0D4CE-B2E4-4C17-AF3A-F52730DDF9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09"/>
            <a:stretch/>
          </p:blipFill>
          <p:spPr bwMode="auto">
            <a:xfrm>
              <a:off x="5366695" y="3947490"/>
              <a:ext cx="3669801" cy="1925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图片 3">
              <a:extLst>
                <a:ext uri="{FF2B5EF4-FFF2-40B4-BE49-F238E27FC236}">
                  <a16:creationId xmlns:a16="http://schemas.microsoft.com/office/drawing/2014/main" id="{D8B534F3-A3EC-492F-988D-ADAF81A88DB1}"/>
                </a:ext>
              </a:extLst>
            </p:cNvPr>
            <p:cNvPicPr>
              <a:picLocks noChangeAspect="1"/>
            </p:cNvPicPr>
            <p:nvPr/>
          </p:nvPicPr>
          <p:blipFill>
            <a:blip r:embed="rId4">
              <a:extLst>
                <a:ext uri="{28A0092B-C50C-407E-A947-70E740481C1C}">
                  <a14:useLocalDpi xmlns:a14="http://schemas.microsoft.com/office/drawing/2010/main" val="0"/>
                </a:ext>
              </a:extLst>
            </a:blip>
            <a:srcRect l="12386" t="15791" r="12727" b="18314"/>
            <a:stretch>
              <a:fillRect/>
            </a:stretch>
          </p:blipFill>
          <p:spPr bwMode="auto">
            <a:xfrm>
              <a:off x="8905" y="1988840"/>
              <a:ext cx="5246717" cy="387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A0211E4E-B3F8-4FCF-BFF8-110BFAE224F0}"/>
                </a:ext>
              </a:extLst>
            </p:cNvPr>
            <p:cNvPicPr>
              <a:picLocks noChangeAspect="1"/>
            </p:cNvPicPr>
            <p:nvPr/>
          </p:nvPicPr>
          <p:blipFill rotWithShape="1">
            <a:blip r:embed="rId5">
              <a:extLst>
                <a:ext uri="{28A0092B-C50C-407E-A947-70E740481C1C}">
                  <a14:useLocalDpi xmlns:a14="http://schemas.microsoft.com/office/drawing/2010/main" val="0"/>
                </a:ext>
              </a:extLst>
            </a:blip>
            <a:srcRect t="12327" b="11157"/>
            <a:stretch/>
          </p:blipFill>
          <p:spPr>
            <a:xfrm>
              <a:off x="5366695" y="1988838"/>
              <a:ext cx="3669801" cy="1871999"/>
            </a:xfrm>
            <a:prstGeom prst="rect">
              <a:avLst/>
            </a:prstGeom>
          </p:spPr>
        </p:pic>
      </p:grpSp>
      <p:sp>
        <p:nvSpPr>
          <p:cNvPr id="8" name="标题 7">
            <a:extLst>
              <a:ext uri="{FF2B5EF4-FFF2-40B4-BE49-F238E27FC236}">
                <a16:creationId xmlns:a16="http://schemas.microsoft.com/office/drawing/2014/main" id="{0A63A1A0-26B4-3341-BF6F-E2096A19C599}"/>
              </a:ext>
            </a:extLst>
          </p:cNvPr>
          <p:cNvSpPr>
            <a:spLocks noGrp="1"/>
          </p:cNvSpPr>
          <p:nvPr>
            <p:ph type="title"/>
          </p:nvPr>
        </p:nvSpPr>
        <p:spPr/>
        <p:txBody>
          <a:bodyPr/>
          <a:lstStyle/>
          <a:p>
            <a:r>
              <a:rPr lang="zh-CN" altLang="en-US" dirty="0"/>
              <a:t>在没有人工提前种植和培育的情况下</a:t>
            </a:r>
            <a:br>
              <a:rPr lang="zh-CN" altLang="en-US" dirty="0"/>
            </a:br>
            <a:r>
              <a:rPr lang="zh-CN" altLang="en-US" dirty="0"/>
              <a:t>岛上依旧有很多植物和昆虫</a:t>
            </a:r>
          </a:p>
        </p:txBody>
      </p:sp>
    </p:spTree>
    <p:extLst>
      <p:ext uri="{BB962C8B-B14F-4D97-AF65-F5344CB8AC3E}">
        <p14:creationId xmlns:p14="http://schemas.microsoft.com/office/powerpoint/2010/main" val="2476395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
            <a:extLst>
              <a:ext uri="{FF2B5EF4-FFF2-40B4-BE49-F238E27FC236}">
                <a16:creationId xmlns:a16="http://schemas.microsoft.com/office/drawing/2014/main" id="{7BA2C79D-C5C1-4ADD-A944-7E389E8B0633}"/>
              </a:ext>
            </a:extLst>
          </p:cNvPr>
          <p:cNvSpPr>
            <a:spLocks noChangeArrowheads="1"/>
          </p:cNvSpPr>
          <p:nvPr/>
        </p:nvSpPr>
        <p:spPr bwMode="auto">
          <a:xfrm>
            <a:off x="796238" y="4254022"/>
            <a:ext cx="7823527" cy="155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3200" b="0" dirty="0">
                <a:latin typeface="Microsoft YaHei" panose="020B0503020204020204" pitchFamily="34" charset="-122"/>
                <a:ea typeface="Microsoft YaHei" panose="020B0503020204020204" pitchFamily="34" charset="-122"/>
              </a:rPr>
              <a:t>如果圣经说的</a:t>
            </a:r>
            <a:r>
              <a:rPr lang="zh-CN" altLang="en-US" sz="3200" dirty="0">
                <a:solidFill>
                  <a:srgbClr val="FF0000"/>
                </a:solidFill>
                <a:latin typeface="Microsoft YaHei" panose="020B0503020204020204" pitchFamily="34" charset="-122"/>
                <a:ea typeface="Microsoft YaHei" panose="020B0503020204020204" pitchFamily="34" charset="-122"/>
              </a:rPr>
              <a:t>“类”</a:t>
            </a:r>
            <a:r>
              <a:rPr lang="zh-CN" altLang="en-US" sz="3200" b="0" dirty="0">
                <a:latin typeface="Microsoft YaHei" panose="020B0503020204020204" pitchFamily="34" charset="-122"/>
                <a:ea typeface="Microsoft YaHei" panose="020B0503020204020204" pitchFamily="34" charset="-122"/>
              </a:rPr>
              <a:t>对应的是分类学中的</a:t>
            </a:r>
            <a:r>
              <a:rPr lang="zh-CN" altLang="en-US" sz="3200" dirty="0">
                <a:solidFill>
                  <a:srgbClr val="FF0000"/>
                </a:solidFill>
                <a:latin typeface="Microsoft YaHei" panose="020B0503020204020204" pitchFamily="34" charset="-122"/>
                <a:ea typeface="Microsoft YaHei" panose="020B0503020204020204" pitchFamily="34" charset="-122"/>
              </a:rPr>
              <a:t>“科”</a:t>
            </a:r>
            <a:r>
              <a:rPr lang="zh-CN" altLang="en-US" sz="3200" b="0" dirty="0">
                <a:latin typeface="Microsoft YaHei" panose="020B0503020204020204" pitchFamily="34" charset="-122"/>
                <a:ea typeface="Microsoft YaHei" panose="020B0503020204020204" pitchFamily="34" charset="-122"/>
              </a:rPr>
              <a:t>，那么上方舟的就有1000对不同的动物，总共2000只。</a:t>
            </a:r>
          </a:p>
        </p:txBody>
      </p:sp>
      <p:sp>
        <p:nvSpPr>
          <p:cNvPr id="12" name="文本框 11">
            <a:extLst>
              <a:ext uri="{FF2B5EF4-FFF2-40B4-BE49-F238E27FC236}">
                <a16:creationId xmlns:a16="http://schemas.microsoft.com/office/drawing/2014/main" id="{12236039-9437-4389-AC9D-E438BF90B60A}"/>
              </a:ext>
            </a:extLst>
          </p:cNvPr>
          <p:cNvSpPr txBox="1"/>
          <p:nvPr/>
        </p:nvSpPr>
        <p:spPr>
          <a:xfrm>
            <a:off x="765617" y="5883136"/>
            <a:ext cx="7789876" cy="369332"/>
          </a:xfrm>
          <a:prstGeom prst="rect">
            <a:avLst/>
          </a:prstGeom>
          <a:noFill/>
        </p:spPr>
        <p:txBody>
          <a:bodyPr wrap="square">
            <a:spAutoFit/>
          </a:bodyPr>
          <a:lstStyle/>
          <a:p>
            <a:r>
              <a:rPr lang="zh-CN" altLang="en-US" kern="0" dirty="0">
                <a:latin typeface="微软雅黑" panose="020B0503020204020204" pitchFamily="34" charset="-122"/>
                <a:ea typeface="微软雅黑" panose="020B0503020204020204" pitchFamily="34" charset="-122"/>
                <a:cs typeface="Times New Roman" panose="02020603050405020304" pitchFamily="18" charset="0"/>
              </a:rPr>
              <a:t>参：</a:t>
            </a:r>
            <a:r>
              <a:rPr lang="zh-CN" altLang="zh-CN" sz="1800" kern="0" dirty="0">
                <a:effectLst/>
                <a:latin typeface="微软雅黑" panose="020B0503020204020204" pitchFamily="34" charset="-122"/>
                <a:ea typeface="微软雅黑" panose="020B0503020204020204" pitchFamily="34" charset="-122"/>
                <a:cs typeface="Times New Roman" panose="02020603050405020304" pitchFamily="18" charset="0"/>
              </a:rPr>
              <a:t>创造论生物学家约翰·伍德墨尔普的《挪亚方舟</a:t>
            </a:r>
            <a:r>
              <a:rPr lang="zh-CN" altLang="en-US" sz="1800" kern="0" dirty="0">
                <a:effectLst/>
                <a:latin typeface="微软雅黑" panose="020B0503020204020204" pitchFamily="34" charset="-122"/>
                <a:ea typeface="微软雅黑" panose="020B0503020204020204" pitchFamily="34" charset="-122"/>
                <a:cs typeface="Times New Roman" panose="02020603050405020304" pitchFamily="18" charset="0"/>
              </a:rPr>
              <a:t>的</a:t>
            </a:r>
            <a:r>
              <a:rPr lang="zh-CN" altLang="en-US" kern="0" dirty="0">
                <a:latin typeface="微软雅黑" panose="020B0503020204020204" pitchFamily="34" charset="-122"/>
                <a:ea typeface="微软雅黑" panose="020B0503020204020204" pitchFamily="34" charset="-122"/>
                <a:cs typeface="Times New Roman" panose="02020603050405020304" pitchFamily="18" charset="0"/>
              </a:rPr>
              <a:t>可行性研究</a:t>
            </a:r>
            <a:r>
              <a:rPr lang="zh-CN" altLang="zh-CN" kern="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dirty="0">
              <a:latin typeface="微软雅黑" panose="020B0503020204020204" pitchFamily="34" charset="-122"/>
              <a:ea typeface="微软雅黑" panose="020B0503020204020204" pitchFamily="34" charset="-122"/>
            </a:endParaRPr>
          </a:p>
        </p:txBody>
      </p:sp>
      <p:sp>
        <p:nvSpPr>
          <p:cNvPr id="5" name="直线连接符 20">
            <a:extLst>
              <a:ext uri="{FF2B5EF4-FFF2-40B4-BE49-F238E27FC236}">
                <a16:creationId xmlns:a16="http://schemas.microsoft.com/office/drawing/2014/main" id="{5E33A7EA-7C62-AA48-840B-2E7F44E6EF83}"/>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823E61C6-EA32-254C-AB5E-EAF6A7FF0F7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D9F81E5E-6951-4E45-BA94-2402E111B49C}"/>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3EBAA8F8-4634-A74C-B80E-1C808692EDE0}"/>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72FA0B2C-838B-F14B-AD2D-A1F845361A9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208C6B0B-1F31-2B41-ACE5-2971B9380AD9}"/>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3" name="标题 2">
            <a:extLst>
              <a:ext uri="{FF2B5EF4-FFF2-40B4-BE49-F238E27FC236}">
                <a16:creationId xmlns:a16="http://schemas.microsoft.com/office/drawing/2014/main" id="{F672B878-0A90-8746-8EF1-29812E36E0DA}"/>
              </a:ext>
            </a:extLst>
          </p:cNvPr>
          <p:cNvSpPr>
            <a:spLocks noGrp="1"/>
          </p:cNvSpPr>
          <p:nvPr>
            <p:ph type="title"/>
          </p:nvPr>
        </p:nvSpPr>
        <p:spPr>
          <a:xfrm>
            <a:off x="0" y="474829"/>
            <a:ext cx="9144000" cy="1325563"/>
          </a:xfrm>
        </p:spPr>
        <p:txBody>
          <a:bodyPr/>
          <a:lstStyle/>
          <a:p>
            <a:r>
              <a:rPr lang="zh-CN" altLang="en-US" dirty="0"/>
              <a:t>挪亚带多少动物上方舟？</a:t>
            </a:r>
          </a:p>
        </p:txBody>
      </p:sp>
      <p:pic>
        <p:nvPicPr>
          <p:cNvPr id="4" name="图片 3">
            <a:extLst>
              <a:ext uri="{FF2B5EF4-FFF2-40B4-BE49-F238E27FC236}">
                <a16:creationId xmlns:a16="http://schemas.microsoft.com/office/drawing/2014/main" id="{EAFF5DD3-59E8-1941-98F9-A18B56159405}"/>
              </a:ext>
            </a:extLst>
          </p:cNvPr>
          <p:cNvPicPr>
            <a:picLocks noChangeAspect="1"/>
          </p:cNvPicPr>
          <p:nvPr/>
        </p:nvPicPr>
        <p:blipFill rotWithShape="1">
          <a:blip r:embed="rId4"/>
          <a:srcRect b="7077"/>
          <a:stretch/>
        </p:blipFill>
        <p:spPr>
          <a:xfrm>
            <a:off x="2696446" y="1483037"/>
            <a:ext cx="3751108" cy="26142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4436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89D2C3D-7909-4A1B-AA2D-B0D677BA89BC}"/>
              </a:ext>
            </a:extLst>
          </p:cNvPr>
          <p:cNvSpPr txBox="1"/>
          <p:nvPr/>
        </p:nvSpPr>
        <p:spPr>
          <a:xfrm>
            <a:off x="786251" y="1953756"/>
            <a:ext cx="7666894" cy="1065228"/>
          </a:xfrm>
          <a:prstGeom prst="rect">
            <a:avLst/>
          </a:prstGeom>
          <a:noFill/>
        </p:spPr>
        <p:txBody>
          <a:bodyPr wrap="square" rtlCol="0">
            <a:spAutoFit/>
          </a:bodyPr>
          <a:lstStyle/>
          <a:p>
            <a:pPr algn="ctr">
              <a:lnSpc>
                <a:spcPts val="3860"/>
              </a:lnSpc>
            </a:pPr>
            <a:r>
              <a:rPr kumimoji="1" lang="zh-CN" altLang="en-US" sz="3200" b="0" dirty="0">
                <a:latin typeface="Microsoft YaHei" panose="020B0503020204020204" pitchFamily="34" charset="-122"/>
                <a:ea typeface="Microsoft YaHei" panose="020B0503020204020204" pitchFamily="34" charset="-122"/>
              </a:rPr>
              <a:t>分类学：界</a:t>
            </a:r>
            <a:r>
              <a:rPr kumimoji="1" lang="en-US" altLang="zh-CN" sz="3200" b="0" dirty="0">
                <a:latin typeface="Microsoft YaHei" panose="020B0503020204020204" pitchFamily="34" charset="-122"/>
                <a:ea typeface="Microsoft YaHei" panose="020B0503020204020204" pitchFamily="34" charset="-122"/>
              </a:rPr>
              <a:t>—</a:t>
            </a:r>
            <a:r>
              <a:rPr kumimoji="1" lang="zh-CN" altLang="en-US" sz="3200" b="0" dirty="0">
                <a:latin typeface="Microsoft YaHei" panose="020B0503020204020204" pitchFamily="34" charset="-122"/>
                <a:ea typeface="Microsoft YaHei" panose="020B0503020204020204" pitchFamily="34" charset="-122"/>
              </a:rPr>
              <a:t>门</a:t>
            </a:r>
            <a:r>
              <a:rPr kumimoji="1" lang="en-US" altLang="zh-CN" sz="3200" b="0" dirty="0">
                <a:latin typeface="Microsoft YaHei" panose="020B0503020204020204" pitchFamily="34" charset="-122"/>
                <a:ea typeface="Microsoft YaHei" panose="020B0503020204020204" pitchFamily="34" charset="-122"/>
              </a:rPr>
              <a:t>—</a:t>
            </a:r>
            <a:r>
              <a:rPr kumimoji="1" lang="zh-CN" altLang="en-US" sz="3200" b="0" dirty="0">
                <a:latin typeface="Microsoft YaHei" panose="020B0503020204020204" pitchFamily="34" charset="-122"/>
                <a:ea typeface="Microsoft YaHei" panose="020B0503020204020204" pitchFamily="34" charset="-122"/>
              </a:rPr>
              <a:t>纲</a:t>
            </a:r>
            <a:r>
              <a:rPr kumimoji="1" lang="en-US" altLang="zh-CN" sz="3200" b="0" dirty="0">
                <a:latin typeface="Microsoft YaHei" panose="020B0503020204020204" pitchFamily="34" charset="-122"/>
                <a:ea typeface="Microsoft YaHei" panose="020B0503020204020204" pitchFamily="34" charset="-122"/>
              </a:rPr>
              <a:t>—</a:t>
            </a:r>
            <a:r>
              <a:rPr kumimoji="1" lang="zh-CN" altLang="en-US" sz="3200" b="0" dirty="0">
                <a:latin typeface="Microsoft YaHei" panose="020B0503020204020204" pitchFamily="34" charset="-122"/>
                <a:ea typeface="Microsoft YaHei" panose="020B0503020204020204" pitchFamily="34" charset="-122"/>
              </a:rPr>
              <a:t>目</a:t>
            </a:r>
            <a:r>
              <a:rPr kumimoji="1" lang="en-US" altLang="zh-CN" sz="3200" b="0" dirty="0">
                <a:latin typeface="Microsoft YaHei" panose="020B0503020204020204" pitchFamily="34" charset="-122"/>
                <a:ea typeface="Microsoft YaHei" panose="020B0503020204020204" pitchFamily="34" charset="-122"/>
              </a:rPr>
              <a:t>—</a:t>
            </a:r>
            <a:r>
              <a:rPr kumimoji="1" lang="zh-CN" altLang="en-US" sz="3200" b="0" dirty="0">
                <a:latin typeface="Microsoft YaHei" panose="020B0503020204020204" pitchFamily="34" charset="-122"/>
                <a:ea typeface="Microsoft YaHei" panose="020B0503020204020204" pitchFamily="34" charset="-122"/>
              </a:rPr>
              <a:t>科</a:t>
            </a:r>
            <a:r>
              <a:rPr kumimoji="1" lang="en-US" altLang="zh-CN" sz="3200" b="0" dirty="0">
                <a:latin typeface="Microsoft YaHei" panose="020B0503020204020204" pitchFamily="34" charset="-122"/>
                <a:ea typeface="Microsoft YaHei" panose="020B0503020204020204" pitchFamily="34" charset="-122"/>
              </a:rPr>
              <a:t>—</a:t>
            </a:r>
            <a:r>
              <a:rPr kumimoji="1" lang="zh-CN" altLang="en-US" sz="3200" b="0" dirty="0">
                <a:latin typeface="Microsoft YaHei" panose="020B0503020204020204" pitchFamily="34" charset="-122"/>
                <a:ea typeface="Microsoft YaHei" panose="020B0503020204020204" pitchFamily="34" charset="-122"/>
              </a:rPr>
              <a:t>属</a:t>
            </a:r>
            <a:r>
              <a:rPr kumimoji="1" lang="en-US" altLang="zh-CN" sz="3200" b="0" dirty="0">
                <a:latin typeface="Microsoft YaHei" panose="020B0503020204020204" pitchFamily="34" charset="-122"/>
                <a:ea typeface="Microsoft YaHei" panose="020B0503020204020204" pitchFamily="34" charset="-122"/>
              </a:rPr>
              <a:t>—</a:t>
            </a:r>
            <a:r>
              <a:rPr kumimoji="1" lang="zh-CN" altLang="en-US" sz="3200" b="0" dirty="0">
                <a:latin typeface="Microsoft YaHei" panose="020B0503020204020204" pitchFamily="34" charset="-122"/>
                <a:ea typeface="Microsoft YaHei" panose="020B0503020204020204" pitchFamily="34" charset="-122"/>
              </a:rPr>
              <a:t>种</a:t>
            </a:r>
          </a:p>
          <a:p>
            <a:pPr algn="ctr">
              <a:lnSpc>
                <a:spcPts val="3860"/>
              </a:lnSpc>
            </a:pPr>
            <a:r>
              <a:rPr kumimoji="1" lang="zh-CN" altLang="en-US" sz="3200" b="0" dirty="0">
                <a:latin typeface="Microsoft YaHei" panose="020B0503020204020204" pitchFamily="34" charset="-122"/>
                <a:ea typeface="Microsoft YaHei" panose="020B0503020204020204" pitchFamily="34" charset="-122"/>
              </a:rPr>
              <a:t>圣经的“</a:t>
            </a:r>
            <a:r>
              <a:rPr kumimoji="1" lang="zh-CN" altLang="en-US" sz="3200" b="1" dirty="0">
                <a:solidFill>
                  <a:srgbClr val="FF0000"/>
                </a:solidFill>
                <a:latin typeface="Microsoft YaHei" panose="020B0503020204020204" pitchFamily="34" charset="-122"/>
                <a:ea typeface="Microsoft YaHei" panose="020B0503020204020204" pitchFamily="34" charset="-122"/>
              </a:rPr>
              <a:t>类</a:t>
            </a:r>
            <a:r>
              <a:rPr kumimoji="1" lang="zh-CN" altLang="en-US" sz="3200" b="0" dirty="0">
                <a:latin typeface="Microsoft YaHei" panose="020B0503020204020204" pitchFamily="34" charset="-122"/>
                <a:ea typeface="Microsoft YaHei" panose="020B0503020204020204" pitchFamily="34" charset="-122"/>
              </a:rPr>
              <a:t>”相当于“</a:t>
            </a:r>
            <a:r>
              <a:rPr kumimoji="1" lang="zh-CN" altLang="en-US" sz="3200" b="1" dirty="0">
                <a:solidFill>
                  <a:srgbClr val="FF0000"/>
                </a:solidFill>
                <a:latin typeface="Microsoft YaHei" panose="020B0503020204020204" pitchFamily="34" charset="-122"/>
                <a:ea typeface="Microsoft YaHei" panose="020B0503020204020204" pitchFamily="34" charset="-122"/>
              </a:rPr>
              <a:t>科</a:t>
            </a:r>
            <a:r>
              <a:rPr kumimoji="1" lang="zh-CN" altLang="en-US" sz="3200" b="0" dirty="0">
                <a:latin typeface="Microsoft YaHei" panose="020B0503020204020204" pitchFamily="34" charset="-122"/>
                <a:ea typeface="Microsoft YaHei" panose="020B0503020204020204" pitchFamily="34" charset="-122"/>
              </a:rPr>
              <a:t>”</a:t>
            </a:r>
          </a:p>
        </p:txBody>
      </p:sp>
      <p:sp>
        <p:nvSpPr>
          <p:cNvPr id="10" name="TextBox 6">
            <a:extLst>
              <a:ext uri="{FF2B5EF4-FFF2-40B4-BE49-F238E27FC236}">
                <a16:creationId xmlns:a16="http://schemas.microsoft.com/office/drawing/2014/main" id="{34CB66B7-010C-4EA0-A6D2-191C3F16B100}"/>
              </a:ext>
            </a:extLst>
          </p:cNvPr>
          <p:cNvSpPr txBox="1">
            <a:spLocks noChangeArrowheads="1"/>
          </p:cNvSpPr>
          <p:nvPr/>
        </p:nvSpPr>
        <p:spPr bwMode="auto">
          <a:xfrm>
            <a:off x="4653304" y="5744758"/>
            <a:ext cx="3476777" cy="523220"/>
          </a:xfrm>
          <a:prstGeom prst="rect">
            <a:avLst/>
          </a:prstGeom>
          <a:solidFill>
            <a:srgbClr val="2C3E2A"/>
          </a:solid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2800">
                <a:solidFill>
                  <a:schemeClr val="bg1"/>
                </a:solidFill>
                <a:latin typeface="Microsoft YaHei" panose="020B0503020204020204" pitchFamily="34" charset="-122"/>
                <a:ea typeface="Microsoft YaHei" panose="020B0503020204020204" pitchFamily="34" charset="-122"/>
              </a:rPr>
              <a:t>马</a:t>
            </a:r>
            <a:r>
              <a:rPr lang="en-US" altLang="zh-CN" sz="2800">
                <a:solidFill>
                  <a:schemeClr val="bg1"/>
                </a:solidFill>
                <a:latin typeface="Microsoft YaHei" panose="020B0503020204020204" pitchFamily="34" charset="-122"/>
                <a:ea typeface="Microsoft YaHei" panose="020B0503020204020204" pitchFamily="34" charset="-122"/>
              </a:rPr>
              <a:t>  </a:t>
            </a:r>
            <a:r>
              <a:rPr lang="zh-CN" altLang="en-US" sz="2800">
                <a:solidFill>
                  <a:schemeClr val="bg1"/>
                </a:solidFill>
                <a:latin typeface="Microsoft YaHei" panose="020B0503020204020204" pitchFamily="34" charset="-122"/>
                <a:ea typeface="Microsoft YaHei" panose="020B0503020204020204" pitchFamily="34" charset="-122"/>
              </a:rPr>
              <a:t>科</a:t>
            </a:r>
            <a:endParaRPr lang="en-AU" altLang="zh-CN" sz="2800">
              <a:solidFill>
                <a:schemeClr val="bg1"/>
              </a:solidFill>
              <a:latin typeface="Microsoft YaHei" panose="020B0503020204020204" pitchFamily="34" charset="-122"/>
              <a:ea typeface="Microsoft YaHei" panose="020B0503020204020204" pitchFamily="34" charset="-122"/>
            </a:endParaRPr>
          </a:p>
        </p:txBody>
      </p:sp>
      <p:sp>
        <p:nvSpPr>
          <p:cNvPr id="11" name="TextBox 7">
            <a:extLst>
              <a:ext uri="{FF2B5EF4-FFF2-40B4-BE49-F238E27FC236}">
                <a16:creationId xmlns:a16="http://schemas.microsoft.com/office/drawing/2014/main" id="{3CC01C76-B656-425D-B6F9-6DD0147CEF2E}"/>
              </a:ext>
            </a:extLst>
          </p:cNvPr>
          <p:cNvSpPr txBox="1">
            <a:spLocks noChangeArrowheads="1"/>
          </p:cNvSpPr>
          <p:nvPr/>
        </p:nvSpPr>
        <p:spPr bwMode="auto">
          <a:xfrm rot="2385">
            <a:off x="1052344" y="5729776"/>
            <a:ext cx="3552556" cy="523220"/>
          </a:xfrm>
          <a:prstGeom prst="rect">
            <a:avLst/>
          </a:prstGeom>
          <a:solidFill>
            <a:srgbClr val="2C3E2A"/>
          </a:solid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2800" dirty="0">
                <a:solidFill>
                  <a:schemeClr val="bg1"/>
                </a:solidFill>
                <a:latin typeface="Microsoft YaHei" panose="020B0503020204020204" pitchFamily="34" charset="-122"/>
                <a:ea typeface="Microsoft YaHei" panose="020B0503020204020204" pitchFamily="34" charset="-122"/>
              </a:rPr>
              <a:t>猫</a:t>
            </a:r>
            <a:r>
              <a:rPr lang="en-US" altLang="zh-CN" sz="2800" dirty="0">
                <a:solidFill>
                  <a:schemeClr val="bg1"/>
                </a:solidFill>
                <a:latin typeface="Microsoft YaHei" panose="020B0503020204020204" pitchFamily="34" charset="-122"/>
                <a:ea typeface="Microsoft YaHei" panose="020B0503020204020204" pitchFamily="34" charset="-122"/>
              </a:rPr>
              <a:t>  </a:t>
            </a:r>
            <a:r>
              <a:rPr lang="zh-CN" altLang="en-US" sz="2800" dirty="0">
                <a:solidFill>
                  <a:schemeClr val="bg1"/>
                </a:solidFill>
                <a:latin typeface="Microsoft YaHei" panose="020B0503020204020204" pitchFamily="34" charset="-122"/>
                <a:ea typeface="Microsoft YaHei" panose="020B0503020204020204" pitchFamily="34" charset="-122"/>
              </a:rPr>
              <a:t>科</a:t>
            </a:r>
            <a:endParaRPr lang="en-AU" altLang="zh-CN" sz="2800" dirty="0">
              <a:solidFill>
                <a:schemeClr val="bg1"/>
              </a:solidFill>
              <a:latin typeface="Microsoft YaHei" panose="020B0503020204020204" pitchFamily="34" charset="-122"/>
              <a:ea typeface="Microsoft YaHei" panose="020B0503020204020204" pitchFamily="34" charset="-122"/>
            </a:endParaRPr>
          </a:p>
        </p:txBody>
      </p:sp>
      <p:pic>
        <p:nvPicPr>
          <p:cNvPr id="12" name="Picture 2" descr="Image result for image: equid family">
            <a:extLst>
              <a:ext uri="{FF2B5EF4-FFF2-40B4-BE49-F238E27FC236}">
                <a16:creationId xmlns:a16="http://schemas.microsoft.com/office/drawing/2014/main" id="{BC820B6A-BEEE-41C9-B954-B027F4D2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954" y="3134176"/>
            <a:ext cx="3474132" cy="261058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5">
            <a:extLst>
              <a:ext uri="{FF2B5EF4-FFF2-40B4-BE49-F238E27FC236}">
                <a16:creationId xmlns:a16="http://schemas.microsoft.com/office/drawing/2014/main" id="{2E54D254-851F-4281-AA79-595FA1732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524" y="3134176"/>
            <a:ext cx="3552738" cy="261058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标题 13">
            <a:extLst>
              <a:ext uri="{FF2B5EF4-FFF2-40B4-BE49-F238E27FC236}">
                <a16:creationId xmlns:a16="http://schemas.microsoft.com/office/drawing/2014/main" id="{2C8DEB76-876E-7C4F-B4AA-0740B4D32336}"/>
              </a:ext>
            </a:extLst>
          </p:cNvPr>
          <p:cNvSpPr>
            <a:spLocks noGrp="1"/>
          </p:cNvSpPr>
          <p:nvPr>
            <p:ph type="title"/>
          </p:nvPr>
        </p:nvSpPr>
        <p:spPr/>
        <p:txBody>
          <a:bodyPr/>
          <a:lstStyle/>
          <a:p>
            <a:r>
              <a:rPr lang="zh-CN" altLang="en-US" dirty="0"/>
              <a:t> 上方舟的动物数量</a:t>
            </a:r>
          </a:p>
        </p:txBody>
      </p:sp>
      <p:sp>
        <p:nvSpPr>
          <p:cNvPr id="15" name="直线连接符 20">
            <a:extLst>
              <a:ext uri="{FF2B5EF4-FFF2-40B4-BE49-F238E27FC236}">
                <a16:creationId xmlns:a16="http://schemas.microsoft.com/office/drawing/2014/main" id="{FBE027CC-4788-BF49-BFB4-13493B62A627}"/>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8AB979ED-91B2-CE46-8B11-A209A7EB16F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874E3C44-CE82-2442-9672-5057D5341156}"/>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219B98A0-0306-1C4E-A66E-B388C1C3EAD5}"/>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CA05AD9C-8167-AB4F-886A-CA6D163A16F7}"/>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1A6CE1C2-E729-9645-8723-1F479381A91D}"/>
              </a:ext>
            </a:extLst>
          </p:cNvPr>
          <p:cNvPicPr>
            <a:picLocks noChangeAspect="1"/>
          </p:cNvPicPr>
          <p:nvPr/>
        </p:nvPicPr>
        <p:blipFill>
          <a:blip r:embed="rId5"/>
          <a:stretch>
            <a:fillRect/>
          </a:stretch>
        </p:blipFill>
        <p:spPr>
          <a:xfrm rot="10800000">
            <a:off x="222738" y="1386722"/>
            <a:ext cx="921637" cy="565092"/>
          </a:xfrm>
          <a:prstGeom prst="rect">
            <a:avLst/>
          </a:prstGeom>
          <a:ln w="12700">
            <a:miter lim="400000"/>
          </a:ln>
        </p:spPr>
      </p:pic>
    </p:spTree>
    <p:extLst>
      <p:ext uri="{BB962C8B-B14F-4D97-AF65-F5344CB8AC3E}">
        <p14:creationId xmlns:p14="http://schemas.microsoft.com/office/powerpoint/2010/main" val="1913022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
            <a:extLst>
              <a:ext uri="{FF2B5EF4-FFF2-40B4-BE49-F238E27FC236}">
                <a16:creationId xmlns:a16="http://schemas.microsoft.com/office/drawing/2014/main" id="{7BA2C79D-C5C1-4ADD-A944-7E389E8B0633}"/>
              </a:ext>
            </a:extLst>
          </p:cNvPr>
          <p:cNvSpPr>
            <a:spLocks noChangeArrowheads="1"/>
          </p:cNvSpPr>
          <p:nvPr/>
        </p:nvSpPr>
        <p:spPr bwMode="auto">
          <a:xfrm>
            <a:off x="873097" y="1842743"/>
            <a:ext cx="7893565" cy="105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Microsoft YaHei" panose="020B0503020204020204" pitchFamily="34" charset="-122"/>
                <a:ea typeface="Microsoft YaHei" panose="020B0503020204020204" pitchFamily="34" charset="-122"/>
              </a:rPr>
              <a:t>如果圣经说的</a:t>
            </a:r>
            <a:r>
              <a:rPr lang="zh-CN" altLang="en-US" sz="2800" dirty="0">
                <a:solidFill>
                  <a:srgbClr val="FF0000"/>
                </a:solidFill>
                <a:latin typeface="Microsoft YaHei" panose="020B0503020204020204" pitchFamily="34" charset="-122"/>
                <a:ea typeface="Microsoft YaHei" panose="020B0503020204020204" pitchFamily="34" charset="-122"/>
              </a:rPr>
              <a:t>“类”</a:t>
            </a:r>
            <a:r>
              <a:rPr lang="zh-CN" altLang="en-US" sz="2800" b="0" dirty="0">
                <a:latin typeface="Microsoft YaHei" panose="020B0503020204020204" pitchFamily="34" charset="-122"/>
                <a:ea typeface="Microsoft YaHei" panose="020B0503020204020204" pitchFamily="34" charset="-122"/>
              </a:rPr>
              <a:t>对应的是分类学中的</a:t>
            </a:r>
            <a:r>
              <a:rPr lang="zh-CN" altLang="en-US" sz="2800" dirty="0">
                <a:solidFill>
                  <a:srgbClr val="FF0000"/>
                </a:solidFill>
                <a:latin typeface="Microsoft YaHei" panose="020B0503020204020204" pitchFamily="34" charset="-122"/>
                <a:ea typeface="Microsoft YaHei" panose="020B0503020204020204" pitchFamily="34" charset="-122"/>
              </a:rPr>
              <a:t>“科”</a:t>
            </a:r>
            <a:endParaRPr lang="en-US" altLang="zh-CN" sz="2800" b="0" dirty="0">
              <a:latin typeface="Microsoft YaHei" panose="020B0503020204020204" pitchFamily="34" charset="-122"/>
              <a:ea typeface="Microsoft YaHei" panose="020B0503020204020204" pitchFamily="34" charset="-122"/>
            </a:endParaRPr>
          </a:p>
          <a:p>
            <a:pPr>
              <a:lnSpc>
                <a:spcPts val="3860"/>
              </a:lnSpc>
            </a:pPr>
            <a:r>
              <a:rPr lang="zh-CN" altLang="en-US" sz="2800" b="0" dirty="0">
                <a:latin typeface="Microsoft YaHei" panose="020B0503020204020204" pitchFamily="34" charset="-122"/>
                <a:ea typeface="Microsoft YaHei" panose="020B0503020204020204" pitchFamily="34" charset="-122"/>
              </a:rPr>
              <a:t>上方舟有1000对不同的动物，总共2000只</a:t>
            </a:r>
          </a:p>
        </p:txBody>
      </p:sp>
      <p:grpSp>
        <p:nvGrpSpPr>
          <p:cNvPr id="3" name="组合 2">
            <a:extLst>
              <a:ext uri="{FF2B5EF4-FFF2-40B4-BE49-F238E27FC236}">
                <a16:creationId xmlns:a16="http://schemas.microsoft.com/office/drawing/2014/main" id="{71BC5B2C-FA58-4B29-98F7-64EB32B4B910}"/>
              </a:ext>
            </a:extLst>
          </p:cNvPr>
          <p:cNvGrpSpPr/>
          <p:nvPr/>
        </p:nvGrpSpPr>
        <p:grpSpPr>
          <a:xfrm>
            <a:off x="968390" y="3111077"/>
            <a:ext cx="7077742" cy="3133802"/>
            <a:chOff x="968390" y="3111077"/>
            <a:chExt cx="7077742" cy="3133802"/>
          </a:xfrm>
        </p:grpSpPr>
        <p:sp>
          <p:nvSpPr>
            <p:cNvPr id="5" name="TextBox 6">
              <a:extLst>
                <a:ext uri="{FF2B5EF4-FFF2-40B4-BE49-F238E27FC236}">
                  <a16:creationId xmlns:a16="http://schemas.microsoft.com/office/drawing/2014/main" id="{B840D5F7-2FD7-4655-8A19-CB36022C5DE0}"/>
                </a:ext>
              </a:extLst>
            </p:cNvPr>
            <p:cNvSpPr txBox="1">
              <a:spLocks noChangeArrowheads="1"/>
            </p:cNvSpPr>
            <p:nvPr/>
          </p:nvSpPr>
          <p:spPr bwMode="auto">
            <a:xfrm>
              <a:off x="4569350" y="5721659"/>
              <a:ext cx="3476777" cy="523220"/>
            </a:xfrm>
            <a:prstGeom prst="rect">
              <a:avLst/>
            </a:prstGeom>
            <a:solidFill>
              <a:srgbClr val="2C3E2A"/>
            </a:solid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2800">
                  <a:solidFill>
                    <a:schemeClr val="bg1"/>
                  </a:solidFill>
                  <a:latin typeface="Microsoft YaHei" panose="020B0503020204020204" pitchFamily="34" charset="-122"/>
                  <a:ea typeface="Microsoft YaHei" panose="020B0503020204020204" pitchFamily="34" charset="-122"/>
                </a:rPr>
                <a:t>马</a:t>
              </a:r>
              <a:r>
                <a:rPr lang="en-US" altLang="zh-CN" sz="2800">
                  <a:solidFill>
                    <a:schemeClr val="bg1"/>
                  </a:solidFill>
                  <a:latin typeface="Microsoft YaHei" panose="020B0503020204020204" pitchFamily="34" charset="-122"/>
                  <a:ea typeface="Microsoft YaHei" panose="020B0503020204020204" pitchFamily="34" charset="-122"/>
                </a:rPr>
                <a:t>  </a:t>
              </a:r>
              <a:r>
                <a:rPr lang="zh-CN" altLang="en-US" sz="2800">
                  <a:solidFill>
                    <a:schemeClr val="bg1"/>
                  </a:solidFill>
                  <a:latin typeface="Microsoft YaHei" panose="020B0503020204020204" pitchFamily="34" charset="-122"/>
                  <a:ea typeface="Microsoft YaHei" panose="020B0503020204020204" pitchFamily="34" charset="-122"/>
                </a:rPr>
                <a:t>科</a:t>
              </a:r>
              <a:endParaRPr lang="en-AU" altLang="zh-CN" sz="2800">
                <a:solidFill>
                  <a:schemeClr val="bg1"/>
                </a:solidFill>
                <a:latin typeface="Microsoft YaHei" panose="020B0503020204020204" pitchFamily="34" charset="-122"/>
                <a:ea typeface="Microsoft YaHei" panose="020B0503020204020204" pitchFamily="34" charset="-122"/>
              </a:endParaRPr>
            </a:p>
          </p:txBody>
        </p:sp>
        <p:sp>
          <p:nvSpPr>
            <p:cNvPr id="6" name="TextBox 7">
              <a:extLst>
                <a:ext uri="{FF2B5EF4-FFF2-40B4-BE49-F238E27FC236}">
                  <a16:creationId xmlns:a16="http://schemas.microsoft.com/office/drawing/2014/main" id="{48039FA7-CB1F-4426-B9BF-33ECE8EAA42B}"/>
                </a:ext>
              </a:extLst>
            </p:cNvPr>
            <p:cNvSpPr txBox="1">
              <a:spLocks noChangeArrowheads="1"/>
            </p:cNvSpPr>
            <p:nvPr/>
          </p:nvSpPr>
          <p:spPr bwMode="auto">
            <a:xfrm rot="2385">
              <a:off x="968390" y="5706677"/>
              <a:ext cx="3552556" cy="523220"/>
            </a:xfrm>
            <a:prstGeom prst="rect">
              <a:avLst/>
            </a:prstGeom>
            <a:solidFill>
              <a:srgbClr val="2C3E2A"/>
            </a:solidFill>
            <a:ln>
              <a:noFill/>
            </a:ln>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2800" dirty="0">
                  <a:solidFill>
                    <a:schemeClr val="bg1"/>
                  </a:solidFill>
                  <a:latin typeface="Microsoft YaHei" panose="020B0503020204020204" pitchFamily="34" charset="-122"/>
                  <a:ea typeface="Microsoft YaHei" panose="020B0503020204020204" pitchFamily="34" charset="-122"/>
                </a:rPr>
                <a:t>猫</a:t>
              </a:r>
              <a:r>
                <a:rPr lang="en-US" altLang="zh-CN" sz="2800" dirty="0">
                  <a:solidFill>
                    <a:schemeClr val="bg1"/>
                  </a:solidFill>
                  <a:latin typeface="Microsoft YaHei" panose="020B0503020204020204" pitchFamily="34" charset="-122"/>
                  <a:ea typeface="Microsoft YaHei" panose="020B0503020204020204" pitchFamily="34" charset="-122"/>
                </a:rPr>
                <a:t>  </a:t>
              </a:r>
              <a:r>
                <a:rPr lang="zh-CN" altLang="en-US" sz="2800" dirty="0">
                  <a:solidFill>
                    <a:schemeClr val="bg1"/>
                  </a:solidFill>
                  <a:latin typeface="Microsoft YaHei" panose="020B0503020204020204" pitchFamily="34" charset="-122"/>
                  <a:ea typeface="Microsoft YaHei" panose="020B0503020204020204" pitchFamily="34" charset="-122"/>
                </a:rPr>
                <a:t>科</a:t>
              </a:r>
              <a:endParaRPr lang="en-AU" altLang="zh-CN" sz="2800" dirty="0">
                <a:solidFill>
                  <a:schemeClr val="bg1"/>
                </a:solidFill>
                <a:latin typeface="Microsoft YaHei" panose="020B0503020204020204" pitchFamily="34" charset="-122"/>
                <a:ea typeface="Microsoft YaHei" panose="020B0503020204020204" pitchFamily="34" charset="-122"/>
              </a:endParaRPr>
            </a:p>
          </p:txBody>
        </p:sp>
        <p:pic>
          <p:nvPicPr>
            <p:cNvPr id="7" name="Picture 2" descr="Image result for image: equid family">
              <a:extLst>
                <a:ext uri="{FF2B5EF4-FFF2-40B4-BE49-F238E27FC236}">
                  <a16:creationId xmlns:a16="http://schemas.microsoft.com/office/drawing/2014/main" id="{A157F691-D74E-441D-860A-AFCF8F646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11077"/>
              <a:ext cx="3474132" cy="261058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a:extLst>
                <a:ext uri="{FF2B5EF4-FFF2-40B4-BE49-F238E27FC236}">
                  <a16:creationId xmlns:a16="http://schemas.microsoft.com/office/drawing/2014/main" id="{D0F4EF1D-862D-49CA-A8A7-453ABF67D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570" y="3111077"/>
              <a:ext cx="3552738" cy="261058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1" name="直线连接符 20">
            <a:extLst>
              <a:ext uri="{FF2B5EF4-FFF2-40B4-BE49-F238E27FC236}">
                <a16:creationId xmlns:a16="http://schemas.microsoft.com/office/drawing/2014/main" id="{4BFF567F-16ED-B24A-906A-FE91FBE4BBD7}"/>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597CBC12-A42A-F04A-8E3A-D0B39A25710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65540026-CC6E-D14B-B2D1-3E37B5ECAD39}"/>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97441B96-16B3-B34A-8AE2-C331CB684C35}"/>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67C2F51D-46D5-564B-A707-55D3C27929C0}"/>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C208B067-248D-334C-B685-A8C8047A9DA6}"/>
              </a:ext>
            </a:extLst>
          </p:cNvPr>
          <p:cNvPicPr>
            <a:picLocks noChangeAspect="1"/>
          </p:cNvPicPr>
          <p:nvPr/>
        </p:nvPicPr>
        <p:blipFill>
          <a:blip r:embed="rId5"/>
          <a:stretch>
            <a:fillRect/>
          </a:stretch>
        </p:blipFill>
        <p:spPr>
          <a:xfrm rot="10800000">
            <a:off x="222738" y="1386722"/>
            <a:ext cx="921637" cy="565092"/>
          </a:xfrm>
          <a:prstGeom prst="rect">
            <a:avLst/>
          </a:prstGeom>
          <a:ln w="12700">
            <a:miter lim="400000"/>
          </a:ln>
        </p:spPr>
      </p:pic>
      <p:sp>
        <p:nvSpPr>
          <p:cNvPr id="2" name="标题 1">
            <a:extLst>
              <a:ext uri="{FF2B5EF4-FFF2-40B4-BE49-F238E27FC236}">
                <a16:creationId xmlns:a16="http://schemas.microsoft.com/office/drawing/2014/main" id="{420FB011-92F3-D048-8271-F5BE72DBFE91}"/>
              </a:ext>
            </a:extLst>
          </p:cNvPr>
          <p:cNvSpPr>
            <a:spLocks noGrp="1"/>
          </p:cNvSpPr>
          <p:nvPr>
            <p:ph type="title"/>
          </p:nvPr>
        </p:nvSpPr>
        <p:spPr/>
        <p:txBody>
          <a:bodyPr/>
          <a:lstStyle/>
          <a:p>
            <a:r>
              <a:rPr lang="zh-CN" altLang="en-US" dirty="0"/>
              <a:t>挪亚带多少动物上方舟？</a:t>
            </a:r>
          </a:p>
        </p:txBody>
      </p:sp>
    </p:spTree>
    <p:extLst>
      <p:ext uri="{BB962C8B-B14F-4D97-AF65-F5344CB8AC3E}">
        <p14:creationId xmlns:p14="http://schemas.microsoft.com/office/powerpoint/2010/main" val="2858187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8D82C369-BEB9-44C0-A69A-F5A581B243D6}"/>
              </a:ext>
            </a:extLst>
          </p:cNvPr>
          <p:cNvSpPr>
            <a:spLocks noChangeArrowheads="1"/>
          </p:cNvSpPr>
          <p:nvPr/>
        </p:nvSpPr>
        <p:spPr bwMode="auto">
          <a:xfrm>
            <a:off x="663269" y="2196500"/>
            <a:ext cx="7789876" cy="3853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dirty="0">
                <a:latin typeface="Microsoft YaHei" panose="020B0503020204020204" pitchFamily="34" charset="-122"/>
                <a:ea typeface="Microsoft YaHei" panose="020B0503020204020204" pitchFamily="34" charset="-122"/>
              </a:rPr>
              <a:t>每个“属”各带一对 ，就</a:t>
            </a:r>
            <a:endParaRPr lang="en-US" altLang="zh-CN" sz="2800" b="0" dirty="0">
              <a:latin typeface="Microsoft YaHei" panose="020B0503020204020204" pitchFamily="34" charset="-122"/>
              <a:ea typeface="Microsoft YaHei" panose="020B0503020204020204" pitchFamily="34" charset="-122"/>
            </a:endParaRPr>
          </a:p>
          <a:p>
            <a:pPr>
              <a:lnSpc>
                <a:spcPts val="3860"/>
              </a:lnSpc>
            </a:pPr>
            <a:r>
              <a:rPr lang="zh-CN" altLang="en-US" sz="2800" b="0" dirty="0">
                <a:latin typeface="Microsoft YaHei" panose="020B0503020204020204" pitchFamily="34" charset="-122"/>
                <a:ea typeface="Microsoft YaHei" panose="020B0503020204020204" pitchFamily="34" charset="-122"/>
              </a:rPr>
              <a:t>要带 </a:t>
            </a:r>
            <a:r>
              <a:rPr lang="en-US" altLang="zh-CN" sz="2800" b="0" dirty="0">
                <a:latin typeface="Microsoft YaHei" panose="020B0503020204020204" pitchFamily="34" charset="-122"/>
                <a:ea typeface="Microsoft YaHei" panose="020B0503020204020204" pitchFamily="34" charset="-122"/>
              </a:rPr>
              <a:t>8000</a:t>
            </a:r>
            <a:r>
              <a:rPr lang="zh-CN" altLang="en-US" sz="2800" b="0" dirty="0">
                <a:latin typeface="Microsoft YaHei" panose="020B0503020204020204" pitchFamily="34" charset="-122"/>
                <a:ea typeface="Microsoft YaHei" panose="020B0503020204020204" pitchFamily="34" charset="-122"/>
              </a:rPr>
              <a:t>对（</a:t>
            </a:r>
            <a:r>
              <a:rPr lang="en-US" altLang="zh-CN" sz="2800" b="0" dirty="0">
                <a:latin typeface="Microsoft YaHei" panose="020B0503020204020204" pitchFamily="34" charset="-122"/>
                <a:ea typeface="Microsoft YaHei" panose="020B0503020204020204" pitchFamily="34" charset="-122"/>
              </a:rPr>
              <a:t>16000</a:t>
            </a:r>
            <a:r>
              <a:rPr lang="zh-CN" altLang="en-US" sz="2800" b="0" dirty="0">
                <a:latin typeface="Microsoft YaHei" panose="020B0503020204020204" pitchFamily="34" charset="-122"/>
                <a:ea typeface="Microsoft YaHei" panose="020B0503020204020204" pitchFamily="34" charset="-122"/>
              </a:rPr>
              <a:t>只）</a:t>
            </a:r>
            <a:endParaRPr lang="en-US" altLang="zh-CN" sz="2800" b="0" dirty="0">
              <a:latin typeface="Microsoft YaHei" panose="020B0503020204020204" pitchFamily="34" charset="-122"/>
              <a:ea typeface="Microsoft YaHei" panose="020B0503020204020204" pitchFamily="34" charset="-122"/>
            </a:endParaRPr>
          </a:p>
          <a:p>
            <a:pPr>
              <a:lnSpc>
                <a:spcPts val="3860"/>
              </a:lnSpc>
            </a:pPr>
            <a:r>
              <a:rPr lang="zh-CN" altLang="en-US" sz="2800" b="0" dirty="0">
                <a:latin typeface="Microsoft YaHei" panose="020B0503020204020204" pitchFamily="34" charset="-122"/>
                <a:ea typeface="Microsoft YaHei" panose="020B0503020204020204" pitchFamily="34" charset="-122"/>
              </a:rPr>
              <a:t>动物上方舟。</a:t>
            </a:r>
          </a:p>
          <a:p>
            <a:endParaRPr lang="zh-CN" altLang="en-US" sz="2400" b="0" dirty="0">
              <a:latin typeface="Microsoft YaHei" panose="020B0503020204020204" pitchFamily="34" charset="-122"/>
              <a:ea typeface="Microsoft YaHei" panose="020B0503020204020204" pitchFamily="34" charset="-122"/>
            </a:endParaRPr>
          </a:p>
          <a:p>
            <a:pPr>
              <a:lnSpc>
                <a:spcPts val="3860"/>
              </a:lnSpc>
            </a:pPr>
            <a:r>
              <a:rPr lang="zh-CN" altLang="en-US" sz="2800" b="0" dirty="0">
                <a:latin typeface="Microsoft YaHei" panose="020B0503020204020204" pitchFamily="34" charset="-122"/>
                <a:ea typeface="Microsoft YaHei" panose="020B0503020204020204" pitchFamily="34" charset="-122"/>
              </a:rPr>
              <a:t>方舟可以容纳</a:t>
            </a:r>
            <a:r>
              <a:rPr lang="en-US" altLang="zh-CN" sz="2800" b="0" dirty="0">
                <a:latin typeface="Microsoft YaHei" panose="020B0503020204020204" pitchFamily="34" charset="-122"/>
                <a:ea typeface="Microsoft YaHei" panose="020B0503020204020204" pitchFamily="34" charset="-122"/>
              </a:rPr>
              <a:t>12</a:t>
            </a:r>
            <a:r>
              <a:rPr lang="zh-CN" altLang="en-US" sz="2800" b="0" dirty="0">
                <a:latin typeface="Microsoft YaHei" panose="020B0503020204020204" pitchFamily="34" charset="-122"/>
                <a:ea typeface="Microsoft YaHei" panose="020B0503020204020204" pitchFamily="34" charset="-122"/>
              </a:rPr>
              <a:t>万</a:t>
            </a:r>
            <a:r>
              <a:rPr lang="en-US" altLang="zh-CN" sz="2800" b="0" dirty="0">
                <a:latin typeface="Microsoft YaHei" panose="020B0503020204020204" pitchFamily="34" charset="-122"/>
                <a:ea typeface="Microsoft YaHei" panose="020B0503020204020204" pitchFamily="34" charset="-122"/>
              </a:rPr>
              <a:t>5</a:t>
            </a:r>
            <a:r>
              <a:rPr lang="zh-CN" altLang="en-US" sz="2800" b="0" dirty="0">
                <a:latin typeface="Microsoft YaHei" panose="020B0503020204020204" pitchFamily="34" charset="-122"/>
                <a:ea typeface="Microsoft YaHei" panose="020B0503020204020204" pitchFamily="34" charset="-122"/>
              </a:rPr>
              <a:t>千只</a:t>
            </a:r>
            <a:endParaRPr lang="en-US" altLang="zh-CN" sz="2800" b="0" dirty="0">
              <a:latin typeface="Microsoft YaHei" panose="020B0503020204020204" pitchFamily="34" charset="-122"/>
              <a:ea typeface="Microsoft YaHei" panose="020B0503020204020204" pitchFamily="34" charset="-122"/>
            </a:endParaRPr>
          </a:p>
          <a:p>
            <a:pPr>
              <a:lnSpc>
                <a:spcPts val="3860"/>
              </a:lnSpc>
            </a:pPr>
            <a:r>
              <a:rPr lang="zh-CN" altLang="en-US" sz="2800" b="0" dirty="0">
                <a:latin typeface="Microsoft YaHei" panose="020B0503020204020204" pitchFamily="34" charset="-122"/>
                <a:ea typeface="Microsoft YaHei" panose="020B0503020204020204" pitchFamily="34" charset="-122"/>
              </a:rPr>
              <a:t>绵羊大小的动物。</a:t>
            </a:r>
          </a:p>
          <a:p>
            <a:endParaRPr lang="zh-CN" altLang="en-US" sz="2800" b="0" dirty="0">
              <a:latin typeface="Microsoft YaHei" panose="020B0503020204020204" pitchFamily="34" charset="-122"/>
              <a:ea typeface="Microsoft YaHei" panose="020B0503020204020204" pitchFamily="34" charset="-122"/>
            </a:endParaRPr>
          </a:p>
          <a:p>
            <a:pPr>
              <a:lnSpc>
                <a:spcPts val="3860"/>
              </a:lnSpc>
            </a:pPr>
            <a:r>
              <a:rPr lang="zh-CN" altLang="en-US" sz="2800" b="0" dirty="0">
                <a:latin typeface="Microsoft YaHei" panose="020B0503020204020204" pitchFamily="34" charset="-122"/>
                <a:ea typeface="Microsoft YaHei" panose="020B0503020204020204" pitchFamily="34" charset="-122"/>
              </a:rPr>
              <a:t>方舟足够大，可以装下这些动物和它们的食物。</a:t>
            </a:r>
          </a:p>
        </p:txBody>
      </p:sp>
      <p:sp>
        <p:nvSpPr>
          <p:cNvPr id="5" name="直线连接符 20">
            <a:extLst>
              <a:ext uri="{FF2B5EF4-FFF2-40B4-BE49-F238E27FC236}">
                <a16:creationId xmlns:a16="http://schemas.microsoft.com/office/drawing/2014/main" id="{4D19613D-3B74-A747-A5FB-0D861BF6ED47}"/>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1C58B604-52EF-6C4A-A45E-B2D9403A6F4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D4376898-DFC5-9C42-92DC-CBB48789E846}"/>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F49940AF-A700-8C43-9636-0B873659E823}"/>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DE378B43-C0FE-0341-9911-8C6300C99BD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25AA6C99-2BC8-DB41-B739-5FE4C6843BE2}"/>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2" name="标题 1">
            <a:extLst>
              <a:ext uri="{FF2B5EF4-FFF2-40B4-BE49-F238E27FC236}">
                <a16:creationId xmlns:a16="http://schemas.microsoft.com/office/drawing/2014/main" id="{BF400903-A488-0D41-B8C3-7A763430CED1}"/>
              </a:ext>
            </a:extLst>
          </p:cNvPr>
          <p:cNvSpPr>
            <a:spLocks noGrp="1"/>
          </p:cNvSpPr>
          <p:nvPr>
            <p:ph type="title"/>
          </p:nvPr>
        </p:nvSpPr>
        <p:spPr/>
        <p:txBody>
          <a:bodyPr/>
          <a:lstStyle/>
          <a:p>
            <a:r>
              <a:rPr lang="zh-CN" altLang="en-US" dirty="0"/>
              <a:t>挪亚带多少动物上方舟？</a:t>
            </a:r>
          </a:p>
        </p:txBody>
      </p:sp>
      <p:pic>
        <p:nvPicPr>
          <p:cNvPr id="12" name="图片 11">
            <a:extLst>
              <a:ext uri="{FF2B5EF4-FFF2-40B4-BE49-F238E27FC236}">
                <a16:creationId xmlns:a16="http://schemas.microsoft.com/office/drawing/2014/main" id="{88441463-11F3-43B1-A7A9-C36A608C5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5819" y="1887268"/>
            <a:ext cx="4028181" cy="29202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0145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9180F21-8B06-4389-9F96-81E3D5AF3651}"/>
              </a:ext>
            </a:extLst>
          </p:cNvPr>
          <p:cNvGrpSpPr/>
          <p:nvPr/>
        </p:nvGrpSpPr>
        <p:grpSpPr>
          <a:xfrm>
            <a:off x="776605" y="1529845"/>
            <a:ext cx="7590790" cy="4547072"/>
            <a:chOff x="776605" y="1884075"/>
            <a:chExt cx="7590790" cy="4547072"/>
          </a:xfrm>
        </p:grpSpPr>
        <p:pic>
          <p:nvPicPr>
            <p:cNvPr id="3" name="图片 1">
              <a:extLst>
                <a:ext uri="{FF2B5EF4-FFF2-40B4-BE49-F238E27FC236}">
                  <a16:creationId xmlns:a16="http://schemas.microsoft.com/office/drawing/2014/main" id="{DC3C8050-257A-49D1-8C18-C290F560F7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605" y="1884075"/>
              <a:ext cx="7590790" cy="454707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矩形 2">
              <a:extLst>
                <a:ext uri="{FF2B5EF4-FFF2-40B4-BE49-F238E27FC236}">
                  <a16:creationId xmlns:a16="http://schemas.microsoft.com/office/drawing/2014/main" id="{E900CDC0-E5C3-4E2C-8514-D6D50A67D3DA}"/>
                </a:ext>
              </a:extLst>
            </p:cNvPr>
            <p:cNvSpPr>
              <a:spLocks noChangeArrowheads="1"/>
            </p:cNvSpPr>
            <p:nvPr/>
          </p:nvSpPr>
          <p:spPr bwMode="auto">
            <a:xfrm>
              <a:off x="776605" y="5861682"/>
              <a:ext cx="7590790" cy="553998"/>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3000" dirty="0">
                  <a:solidFill>
                    <a:schemeClr val="bg1"/>
                  </a:solidFill>
                  <a:latin typeface="Microsoft YaHei" panose="020B0503020204020204" pitchFamily="34" charset="-122"/>
                  <a:ea typeface="Microsoft YaHei" panose="020B0503020204020204" pitchFamily="34" charset="-122"/>
                </a:rPr>
                <a:t>七八吨重的非洲象</a:t>
              </a:r>
            </a:p>
          </p:txBody>
        </p:sp>
      </p:grpSp>
      <p:grpSp>
        <p:nvGrpSpPr>
          <p:cNvPr id="5" name="组合 4">
            <a:extLst>
              <a:ext uri="{FF2B5EF4-FFF2-40B4-BE49-F238E27FC236}">
                <a16:creationId xmlns:a16="http://schemas.microsoft.com/office/drawing/2014/main" id="{D5EA8EE0-1D3E-4C62-8E7C-72AA21C5E2BC}"/>
              </a:ext>
            </a:extLst>
          </p:cNvPr>
          <p:cNvGrpSpPr/>
          <p:nvPr/>
        </p:nvGrpSpPr>
        <p:grpSpPr>
          <a:xfrm>
            <a:off x="2642825" y="1403240"/>
            <a:ext cx="3858350" cy="4992876"/>
            <a:chOff x="2642825" y="1861370"/>
            <a:chExt cx="3858350" cy="4992876"/>
          </a:xfrm>
        </p:grpSpPr>
        <p:pic>
          <p:nvPicPr>
            <p:cNvPr id="6" name="图片 5">
              <a:extLst>
                <a:ext uri="{FF2B5EF4-FFF2-40B4-BE49-F238E27FC236}">
                  <a16:creationId xmlns:a16="http://schemas.microsoft.com/office/drawing/2014/main" id="{B1539C60-3E7D-406C-9136-23FAA714C586}"/>
                </a:ext>
              </a:extLst>
            </p:cNvPr>
            <p:cNvPicPr>
              <a:picLocks noChangeAspect="1"/>
            </p:cNvPicPr>
            <p:nvPr/>
          </p:nvPicPr>
          <p:blipFill rotWithShape="1">
            <a:blip r:embed="rId4">
              <a:extLst>
                <a:ext uri="{28A0092B-C50C-407E-A947-70E740481C1C}">
                  <a14:useLocalDpi xmlns:a14="http://schemas.microsoft.com/office/drawing/2010/main" val="0"/>
                </a:ext>
              </a:extLst>
            </a:blip>
            <a:srcRect t="11993" b="15535"/>
            <a:stretch/>
          </p:blipFill>
          <p:spPr>
            <a:xfrm>
              <a:off x="2642825" y="1861370"/>
              <a:ext cx="3858350" cy="4970171"/>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矩形 6">
              <a:extLst>
                <a:ext uri="{FF2B5EF4-FFF2-40B4-BE49-F238E27FC236}">
                  <a16:creationId xmlns:a16="http://schemas.microsoft.com/office/drawing/2014/main" id="{E8D97C09-ABE5-4A2A-8162-5643043895AB}"/>
                </a:ext>
              </a:extLst>
            </p:cNvPr>
            <p:cNvSpPr>
              <a:spLocks noChangeArrowheads="1"/>
            </p:cNvSpPr>
            <p:nvPr/>
          </p:nvSpPr>
          <p:spPr bwMode="auto">
            <a:xfrm>
              <a:off x="2675319" y="6300248"/>
              <a:ext cx="3825855" cy="553998"/>
            </a:xfrm>
            <a:prstGeom prst="rect">
              <a:avLst/>
            </a:prstGeom>
            <a:noFill/>
            <a:ln w="28575">
              <a:noFill/>
              <a:miter lim="800000"/>
              <a:headEnd/>
              <a:tailEnd/>
            </a:ln>
            <a:effectLst>
              <a:outerShdw blurRad="38100" dist="25400" dir="5400000" rotWithShape="0">
                <a:srgbClr val="808080">
                  <a:alpha val="39999"/>
                </a:srgbClr>
              </a:outerShdw>
            </a:effectLst>
          </p:spPr>
          <p:txBody>
            <a:bodyPr wrap="square">
              <a:spAutoFit/>
            </a:bodyPr>
            <a:lstStyle/>
            <a:p>
              <a:pPr algn="ctr">
                <a:defRPr/>
              </a:pPr>
              <a:r>
                <a:rPr lang="zh-CN" altLang="en-US" sz="3000" b="1" dirty="0">
                  <a:latin typeface="Microsoft YaHei" panose="020B0503020204020204" pitchFamily="34" charset="-122"/>
                  <a:ea typeface="Microsoft YaHei" panose="020B0503020204020204" pitchFamily="34" charset="-122"/>
                </a:rPr>
                <a:t>长颈鹿的身高达</a:t>
              </a:r>
              <a:r>
                <a:rPr lang="en-US" altLang="zh-CN" sz="3000" b="1" dirty="0">
                  <a:latin typeface="Microsoft YaHei" panose="020B0503020204020204" pitchFamily="34" charset="-122"/>
                  <a:ea typeface="Microsoft YaHei" panose="020B0503020204020204" pitchFamily="34" charset="-122"/>
                  <a:cs typeface="Times New Roman" charset="0"/>
                </a:rPr>
                <a:t>6</a:t>
              </a:r>
              <a:r>
                <a:rPr lang="zh-CN" altLang="en-US" sz="3000" b="1" dirty="0">
                  <a:latin typeface="Microsoft YaHei" panose="020B0503020204020204" pitchFamily="34" charset="-122"/>
                  <a:ea typeface="Microsoft YaHei" panose="020B0503020204020204" pitchFamily="34" charset="-122"/>
                </a:rPr>
                <a:t>米</a:t>
              </a:r>
            </a:p>
          </p:txBody>
        </p:sp>
      </p:grpSp>
      <p:grpSp>
        <p:nvGrpSpPr>
          <p:cNvPr id="8" name="组合 7">
            <a:extLst>
              <a:ext uri="{FF2B5EF4-FFF2-40B4-BE49-F238E27FC236}">
                <a16:creationId xmlns:a16="http://schemas.microsoft.com/office/drawing/2014/main" id="{9A39DEAF-9EBB-4F3B-93FC-CD7B76A11BB6}"/>
              </a:ext>
            </a:extLst>
          </p:cNvPr>
          <p:cNvGrpSpPr/>
          <p:nvPr/>
        </p:nvGrpSpPr>
        <p:grpSpPr>
          <a:xfrm>
            <a:off x="1147339" y="1269608"/>
            <a:ext cx="6881813" cy="5143500"/>
            <a:chOff x="1131093" y="1710746"/>
            <a:chExt cx="6881813" cy="5143500"/>
          </a:xfrm>
        </p:grpSpPr>
        <p:pic>
          <p:nvPicPr>
            <p:cNvPr id="9" name="图片 1">
              <a:extLst>
                <a:ext uri="{FF2B5EF4-FFF2-40B4-BE49-F238E27FC236}">
                  <a16:creationId xmlns:a16="http://schemas.microsoft.com/office/drawing/2014/main" id="{8CF7FA2C-1E34-422B-8124-F5C9FF043EE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1093" y="1710746"/>
              <a:ext cx="6881813" cy="514350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矩形 9">
              <a:extLst>
                <a:ext uri="{FF2B5EF4-FFF2-40B4-BE49-F238E27FC236}">
                  <a16:creationId xmlns:a16="http://schemas.microsoft.com/office/drawing/2014/main" id="{DF9DC7DD-819A-407D-9DF2-A43094BD04B7}"/>
                </a:ext>
              </a:extLst>
            </p:cNvPr>
            <p:cNvSpPr>
              <a:spLocks noChangeArrowheads="1"/>
            </p:cNvSpPr>
            <p:nvPr/>
          </p:nvSpPr>
          <p:spPr bwMode="auto">
            <a:xfrm>
              <a:off x="1131093" y="6088699"/>
              <a:ext cx="6881813" cy="553998"/>
            </a:xfrm>
            <a:prstGeom prst="rect">
              <a:avLst/>
            </a:prstGeom>
            <a:noFill/>
            <a:ln w="9525">
              <a:noFill/>
              <a:miter lim="800000"/>
              <a:headEnd/>
              <a:tailEnd/>
            </a:ln>
            <a:effectLst>
              <a:outerShdw blurRad="38100" dist="25400" dir="5400000" rotWithShape="0">
                <a:srgbClr val="808080">
                  <a:alpha val="39999"/>
                </a:srgbClr>
              </a:outerShdw>
            </a:effectLst>
          </p:spPr>
          <p:txBody>
            <a:bodyPr wrap="square">
              <a:spAutoFit/>
            </a:bodyPr>
            <a:lstStyle/>
            <a:p>
              <a:pPr algn="ctr">
                <a:defRPr/>
              </a:pPr>
              <a:r>
                <a:rPr lang="zh-CN" altLang="en-US" sz="3000" b="1" dirty="0">
                  <a:latin typeface="Microsoft YaHei" panose="020B0503020204020204" pitchFamily="34" charset="-122"/>
                  <a:ea typeface="Microsoft YaHei" panose="020B0503020204020204" pitchFamily="34" charset="-122"/>
                </a:rPr>
                <a:t>体积巨大的恐龙</a:t>
              </a:r>
            </a:p>
          </p:txBody>
        </p:sp>
      </p:grpSp>
      <p:sp>
        <p:nvSpPr>
          <p:cNvPr id="12" name="标题 11">
            <a:extLst>
              <a:ext uri="{FF2B5EF4-FFF2-40B4-BE49-F238E27FC236}">
                <a16:creationId xmlns:a16="http://schemas.microsoft.com/office/drawing/2014/main" id="{93AE8427-BA99-8B45-91DB-FAB75E263418}"/>
              </a:ext>
            </a:extLst>
          </p:cNvPr>
          <p:cNvSpPr>
            <a:spLocks noGrp="1"/>
          </p:cNvSpPr>
          <p:nvPr>
            <p:ph type="title"/>
          </p:nvPr>
        </p:nvSpPr>
        <p:spPr/>
        <p:txBody>
          <a:bodyPr/>
          <a:lstStyle/>
          <a:p>
            <a:r>
              <a:rPr lang="zh-CN" altLang="en-US" dirty="0"/>
              <a:t>大型动物上方舟</a:t>
            </a:r>
          </a:p>
        </p:txBody>
      </p:sp>
    </p:spTree>
    <p:extLst>
      <p:ext uri="{BB962C8B-B14F-4D97-AF65-F5344CB8AC3E}">
        <p14:creationId xmlns:p14="http://schemas.microsoft.com/office/powerpoint/2010/main" val="408680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22" presetClass="entr" presetSubtype="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C86715A-B4AC-4C47-B22C-D5F9D5DC687C}"/>
              </a:ext>
            </a:extLst>
          </p:cNvPr>
          <p:cNvSpPr>
            <a:spLocks noGrp="1"/>
          </p:cNvSpPr>
          <p:nvPr>
            <p:ph type="title"/>
          </p:nvPr>
        </p:nvSpPr>
        <p:spPr/>
        <p:txBody>
          <a:bodyPr/>
          <a:lstStyle/>
          <a:p>
            <a:r>
              <a:rPr lang="zh-CN" altLang="en-US" dirty="0"/>
              <a:t>主流地质学家否认全球洪水</a:t>
            </a:r>
          </a:p>
        </p:txBody>
      </p:sp>
      <p:pic>
        <p:nvPicPr>
          <p:cNvPr id="2" name="图片 1">
            <a:extLst>
              <a:ext uri="{FF2B5EF4-FFF2-40B4-BE49-F238E27FC236}">
                <a16:creationId xmlns:a16="http://schemas.microsoft.com/office/drawing/2014/main" id="{0EC5755F-C959-E043-9B0F-C07C943E8005}"/>
              </a:ext>
            </a:extLst>
          </p:cNvPr>
          <p:cNvPicPr>
            <a:picLocks noChangeAspect="1"/>
          </p:cNvPicPr>
          <p:nvPr/>
        </p:nvPicPr>
        <p:blipFill>
          <a:blip r:embed="rId3"/>
          <a:stretch>
            <a:fillRect/>
          </a:stretch>
        </p:blipFill>
        <p:spPr>
          <a:xfrm>
            <a:off x="476059" y="1253267"/>
            <a:ext cx="8191882" cy="54612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6282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2D5D720-FAF9-4BDA-9176-F5D322F13A31}"/>
              </a:ext>
            </a:extLst>
          </p:cNvPr>
          <p:cNvPicPr>
            <a:picLocks noChangeAspect="1"/>
          </p:cNvPicPr>
          <p:nvPr/>
        </p:nvPicPr>
        <p:blipFill>
          <a:blip r:embed="rId3"/>
          <a:stretch>
            <a:fillRect/>
          </a:stretch>
        </p:blipFill>
        <p:spPr>
          <a:xfrm>
            <a:off x="1028406" y="1548234"/>
            <a:ext cx="7087188" cy="53097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标题 7">
            <a:extLst>
              <a:ext uri="{FF2B5EF4-FFF2-40B4-BE49-F238E27FC236}">
                <a16:creationId xmlns:a16="http://schemas.microsoft.com/office/drawing/2014/main" id="{C6810E71-DE84-DA4A-A525-D1C3677D1237}"/>
              </a:ext>
            </a:extLst>
          </p:cNvPr>
          <p:cNvSpPr>
            <a:spLocks noGrp="1"/>
          </p:cNvSpPr>
          <p:nvPr>
            <p:ph type="title"/>
          </p:nvPr>
        </p:nvSpPr>
        <p:spPr/>
        <p:txBody>
          <a:bodyPr/>
          <a:lstStyle/>
          <a:p>
            <a:r>
              <a:rPr lang="zh-CN" altLang="en-US" dirty="0"/>
              <a:t>大型动物如何上方舟？</a:t>
            </a:r>
          </a:p>
        </p:txBody>
      </p:sp>
    </p:spTree>
    <p:extLst>
      <p:ext uri="{BB962C8B-B14F-4D97-AF65-F5344CB8AC3E}">
        <p14:creationId xmlns:p14="http://schemas.microsoft.com/office/powerpoint/2010/main" val="918609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直线连接符 23">
            <a:extLst>
              <a:ext uri="{FF2B5EF4-FFF2-40B4-BE49-F238E27FC236}">
                <a16:creationId xmlns:a16="http://schemas.microsoft.com/office/drawing/2014/main" id="{6290B89A-F3D3-0746-83E8-5AC3B4AE7297}"/>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sp>
        <p:nvSpPr>
          <p:cNvPr id="16" name="直线连接符 20">
            <a:extLst>
              <a:ext uri="{FF2B5EF4-FFF2-40B4-BE49-F238E27FC236}">
                <a16:creationId xmlns:a16="http://schemas.microsoft.com/office/drawing/2014/main" id="{DCCE945E-C3B6-5147-8212-23C0B9DBD51F}"/>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496A1004-6362-2142-8D61-2C8848BE437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2">
            <a:extLst>
              <a:ext uri="{FF2B5EF4-FFF2-40B4-BE49-F238E27FC236}">
                <a16:creationId xmlns:a16="http://schemas.microsoft.com/office/drawing/2014/main" id="{979E8C2C-B70C-9845-AF85-051CEF54D4EE}"/>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pic>
        <p:nvPicPr>
          <p:cNvPr id="23" name="图片 24" descr="图片 24">
            <a:extLst>
              <a:ext uri="{FF2B5EF4-FFF2-40B4-BE49-F238E27FC236}">
                <a16:creationId xmlns:a16="http://schemas.microsoft.com/office/drawing/2014/main" id="{A35C1673-B53D-5F45-BBE7-B2DEBB9F8D5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4" name="图片 25" descr="图片 25">
            <a:extLst>
              <a:ext uri="{FF2B5EF4-FFF2-40B4-BE49-F238E27FC236}">
                <a16:creationId xmlns:a16="http://schemas.microsoft.com/office/drawing/2014/main" id="{245060E0-B333-BA40-9328-F3853D7EBAC9}"/>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9" name="矩形 2">
            <a:extLst>
              <a:ext uri="{FF2B5EF4-FFF2-40B4-BE49-F238E27FC236}">
                <a16:creationId xmlns:a16="http://schemas.microsoft.com/office/drawing/2014/main" id="{0F69B7FE-2ED9-462B-8B1D-446D4F7B3704}"/>
              </a:ext>
            </a:extLst>
          </p:cNvPr>
          <p:cNvSpPr>
            <a:spLocks noChangeArrowheads="1"/>
          </p:cNvSpPr>
          <p:nvPr/>
        </p:nvSpPr>
        <p:spPr bwMode="auto">
          <a:xfrm>
            <a:off x="958789" y="4933220"/>
            <a:ext cx="7494356" cy="1154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260"/>
              </a:lnSpc>
            </a:pPr>
            <a:r>
              <a:rPr lang="zh-CN" altLang="en-US" sz="3200" b="0" dirty="0">
                <a:latin typeface="Microsoft YaHei" panose="020B0503020204020204" pitchFamily="34" charset="-122"/>
                <a:ea typeface="Microsoft YaHei" panose="020B0503020204020204" pitchFamily="34" charset="-122"/>
              </a:rPr>
              <a:t>一只小象大概身高</a:t>
            </a:r>
            <a:r>
              <a:rPr lang="en-US" altLang="zh-CN" sz="3200" b="0" dirty="0">
                <a:latin typeface="Microsoft YaHei" panose="020B0503020204020204" pitchFamily="34" charset="-122"/>
                <a:ea typeface="Microsoft YaHei" panose="020B0503020204020204" pitchFamily="34" charset="-122"/>
              </a:rPr>
              <a:t>1</a:t>
            </a:r>
            <a:r>
              <a:rPr lang="zh-CN" altLang="en-US" sz="3200" b="0" dirty="0">
                <a:latin typeface="Microsoft YaHei" panose="020B0503020204020204" pitchFamily="34" charset="-122"/>
                <a:ea typeface="Microsoft YaHei" panose="020B0503020204020204" pitchFamily="34" charset="-122"/>
              </a:rPr>
              <a:t>米左右，长颈鹿幼崽体重</a:t>
            </a:r>
            <a:r>
              <a:rPr lang="en-US" altLang="zh-CN" sz="3200" b="0" dirty="0">
                <a:latin typeface="Microsoft YaHei" panose="020B0503020204020204" pitchFamily="34" charset="-122"/>
                <a:ea typeface="Microsoft YaHei" panose="020B0503020204020204" pitchFamily="34" charset="-122"/>
              </a:rPr>
              <a:t>54-68</a:t>
            </a:r>
            <a:r>
              <a:rPr lang="zh-CN" altLang="en-US" sz="3200" b="0" dirty="0">
                <a:latin typeface="Microsoft YaHei" panose="020B0503020204020204" pitchFamily="34" charset="-122"/>
                <a:ea typeface="Microsoft YaHei" panose="020B0503020204020204" pitchFamily="34" charset="-122"/>
              </a:rPr>
              <a:t>公斤，身高大概</a:t>
            </a:r>
            <a:r>
              <a:rPr lang="en-US" altLang="zh-CN" sz="3200" b="0" dirty="0">
                <a:latin typeface="Microsoft YaHei" panose="020B0503020204020204" pitchFamily="34" charset="-122"/>
                <a:ea typeface="Microsoft YaHei" panose="020B0503020204020204" pitchFamily="34" charset="-122"/>
              </a:rPr>
              <a:t>1.8</a:t>
            </a:r>
            <a:r>
              <a:rPr lang="zh-CN" altLang="en-US" sz="3200" b="0" dirty="0">
                <a:latin typeface="Microsoft YaHei" panose="020B0503020204020204" pitchFamily="34" charset="-122"/>
                <a:ea typeface="Microsoft YaHei" panose="020B0503020204020204" pitchFamily="34" charset="-122"/>
              </a:rPr>
              <a:t>米左右。</a:t>
            </a:r>
          </a:p>
        </p:txBody>
      </p:sp>
      <p:sp>
        <p:nvSpPr>
          <p:cNvPr id="13" name="标题 12">
            <a:extLst>
              <a:ext uri="{FF2B5EF4-FFF2-40B4-BE49-F238E27FC236}">
                <a16:creationId xmlns:a16="http://schemas.microsoft.com/office/drawing/2014/main" id="{77E785AF-88BE-A447-9526-5C66F9EB9958}"/>
              </a:ext>
            </a:extLst>
          </p:cNvPr>
          <p:cNvSpPr>
            <a:spLocks noGrp="1"/>
          </p:cNvSpPr>
          <p:nvPr>
            <p:ph type="title"/>
          </p:nvPr>
        </p:nvSpPr>
        <p:spPr/>
        <p:txBody>
          <a:bodyPr/>
          <a:lstStyle/>
          <a:p>
            <a:r>
              <a:rPr lang="zh-CN" altLang="en-US" dirty="0"/>
              <a:t>大型动物如何上方舟？</a:t>
            </a:r>
          </a:p>
        </p:txBody>
      </p:sp>
      <p:grpSp>
        <p:nvGrpSpPr>
          <p:cNvPr id="3" name="组合 2">
            <a:extLst>
              <a:ext uri="{FF2B5EF4-FFF2-40B4-BE49-F238E27FC236}">
                <a16:creationId xmlns:a16="http://schemas.microsoft.com/office/drawing/2014/main" id="{EB82623B-FB58-5443-B991-72B356383A3F}"/>
              </a:ext>
            </a:extLst>
          </p:cNvPr>
          <p:cNvGrpSpPr/>
          <p:nvPr/>
        </p:nvGrpSpPr>
        <p:grpSpPr>
          <a:xfrm>
            <a:off x="543791" y="1875883"/>
            <a:ext cx="8056418" cy="2704202"/>
            <a:chOff x="765381" y="1875883"/>
            <a:chExt cx="8056418" cy="2704202"/>
          </a:xfrm>
        </p:grpSpPr>
        <p:pic>
          <p:nvPicPr>
            <p:cNvPr id="2" name="图片 1">
              <a:extLst>
                <a:ext uri="{FF2B5EF4-FFF2-40B4-BE49-F238E27FC236}">
                  <a16:creationId xmlns:a16="http://schemas.microsoft.com/office/drawing/2014/main" id="{38BB7E94-2F29-A44B-8293-8290B0BD16F9}"/>
                </a:ext>
              </a:extLst>
            </p:cNvPr>
            <p:cNvPicPr>
              <a:picLocks noChangeAspect="1"/>
            </p:cNvPicPr>
            <p:nvPr/>
          </p:nvPicPr>
          <p:blipFill rotWithShape="1">
            <a:blip r:embed="rId4"/>
            <a:srcRect l="20076" r="20228"/>
            <a:stretch/>
          </p:blipFill>
          <p:spPr>
            <a:xfrm>
              <a:off x="6423297" y="1888267"/>
              <a:ext cx="2398502" cy="2678564"/>
            </a:xfrm>
            <a:prstGeom prst="rect">
              <a:avLst/>
            </a:prstGeom>
          </p:spPr>
        </p:pic>
        <p:pic>
          <p:nvPicPr>
            <p:cNvPr id="18" name="图片 17">
              <a:extLst>
                <a:ext uri="{FF2B5EF4-FFF2-40B4-BE49-F238E27FC236}">
                  <a16:creationId xmlns:a16="http://schemas.microsoft.com/office/drawing/2014/main" id="{D39417E6-4569-49AC-B229-BE05EBC92D3C}"/>
                </a:ext>
              </a:extLst>
            </p:cNvPr>
            <p:cNvPicPr>
              <a:picLocks noChangeAspect="1"/>
            </p:cNvPicPr>
            <p:nvPr/>
          </p:nvPicPr>
          <p:blipFill rotWithShape="1">
            <a:blip r:embed="rId5"/>
            <a:srcRect l="20608"/>
            <a:stretch/>
          </p:blipFill>
          <p:spPr>
            <a:xfrm>
              <a:off x="765381" y="1875883"/>
              <a:ext cx="3435031" cy="2704183"/>
            </a:xfrm>
            <a:prstGeom prst="rect">
              <a:avLst/>
            </a:prstGeom>
          </p:spPr>
        </p:pic>
        <p:pic>
          <p:nvPicPr>
            <p:cNvPr id="20" name="图片 19">
              <a:extLst>
                <a:ext uri="{FF2B5EF4-FFF2-40B4-BE49-F238E27FC236}">
                  <a16:creationId xmlns:a16="http://schemas.microsoft.com/office/drawing/2014/main" id="{A24432F3-1382-4D44-805D-AB09A714DB04}"/>
                </a:ext>
              </a:extLst>
            </p:cNvPr>
            <p:cNvPicPr>
              <a:picLocks noChangeAspect="1"/>
            </p:cNvPicPr>
            <p:nvPr/>
          </p:nvPicPr>
          <p:blipFill rotWithShape="1">
            <a:blip r:embed="rId6"/>
            <a:srcRect l="22753" t="3155" r="12050" b="4947"/>
            <a:stretch/>
          </p:blipFill>
          <p:spPr>
            <a:xfrm>
              <a:off x="4243860" y="1875884"/>
              <a:ext cx="2135989" cy="2704201"/>
            </a:xfrm>
            <a:prstGeom prst="rect">
              <a:avLst/>
            </a:prstGeom>
          </p:spPr>
        </p:pic>
        <p:sp>
          <p:nvSpPr>
            <p:cNvPr id="12" name="矩形 11">
              <a:extLst>
                <a:ext uri="{FF2B5EF4-FFF2-40B4-BE49-F238E27FC236}">
                  <a16:creationId xmlns:a16="http://schemas.microsoft.com/office/drawing/2014/main" id="{F7E3669B-1AF0-4F78-B54D-82828BE6B914}"/>
                </a:ext>
              </a:extLst>
            </p:cNvPr>
            <p:cNvSpPr/>
            <p:nvPr/>
          </p:nvSpPr>
          <p:spPr>
            <a:xfrm>
              <a:off x="765381" y="1875883"/>
              <a:ext cx="8056414" cy="2690948"/>
            </a:xfrm>
            <a:prstGeom prst="rect">
              <a:avLst/>
            </a:prstGeom>
            <a:ln w="28575">
              <a:solidFill>
                <a:schemeClr val="bg1"/>
              </a:solidFill>
            </a:ln>
          </p:spPr>
          <p:txBody>
            <a:bodyPr wrap="square" rtlCol="0" anchor="ctr">
              <a:spAutoFit/>
            </a:bodyPr>
            <a:lstStyle/>
            <a:p>
              <a:pPr algn="ctr"/>
              <a:endParaRPr kumimoji="1" lang="zh-CN" altLang="en-US" sz="2000"/>
            </a:p>
          </p:txBody>
        </p:sp>
      </p:grpSp>
    </p:spTree>
    <p:extLst>
      <p:ext uri="{BB962C8B-B14F-4D97-AF65-F5344CB8AC3E}">
        <p14:creationId xmlns:p14="http://schemas.microsoft.com/office/powerpoint/2010/main" val="1352173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19E3028A-A17F-D840-AEF1-5698A20C94FB}"/>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82AB2DA3-0C6D-914E-9DCD-45169346FBB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6E7D703A-9E2F-E94B-944C-2AB674F57463}"/>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10C09EC0-4D5F-AB43-A1C0-C7B073CBE91E}"/>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BDAAC70B-EC19-0548-8B7B-494DB9D4F1A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769CDDCA-9DEB-3645-A0CE-12C3415576C8}"/>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14" name="矩形 2">
            <a:extLst>
              <a:ext uri="{FF2B5EF4-FFF2-40B4-BE49-F238E27FC236}">
                <a16:creationId xmlns:a16="http://schemas.microsoft.com/office/drawing/2014/main" id="{7635F5E2-910C-4E8A-ADBE-20435DBB5D4A}"/>
              </a:ext>
            </a:extLst>
          </p:cNvPr>
          <p:cNvSpPr>
            <a:spLocks noChangeArrowheads="1"/>
          </p:cNvSpPr>
          <p:nvPr/>
        </p:nvSpPr>
        <p:spPr bwMode="auto">
          <a:xfrm>
            <a:off x="683556" y="2003609"/>
            <a:ext cx="2053892" cy="4066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3200" b="0" dirty="0">
                <a:latin typeface="Microsoft YaHei" panose="020B0503020204020204" pitchFamily="34" charset="-122"/>
                <a:ea typeface="Microsoft YaHei" panose="020B0503020204020204" pitchFamily="34" charset="-122"/>
              </a:rPr>
              <a:t>恐龙幼崽的重量和体型都不会太大，看看恐龙蛋的大小就可以知道了。 </a:t>
            </a:r>
          </a:p>
        </p:txBody>
      </p:sp>
      <p:grpSp>
        <p:nvGrpSpPr>
          <p:cNvPr id="4" name="组合 3">
            <a:extLst>
              <a:ext uri="{FF2B5EF4-FFF2-40B4-BE49-F238E27FC236}">
                <a16:creationId xmlns:a16="http://schemas.microsoft.com/office/drawing/2014/main" id="{BCDCD133-890C-AC4E-A29B-A5AC78D91357}"/>
              </a:ext>
            </a:extLst>
          </p:cNvPr>
          <p:cNvGrpSpPr/>
          <p:nvPr/>
        </p:nvGrpSpPr>
        <p:grpSpPr>
          <a:xfrm>
            <a:off x="2800939" y="1721370"/>
            <a:ext cx="6343061" cy="4421896"/>
            <a:chOff x="1545372" y="2437021"/>
            <a:chExt cx="6343061" cy="4421896"/>
          </a:xfrm>
        </p:grpSpPr>
        <p:grpSp>
          <p:nvGrpSpPr>
            <p:cNvPr id="5" name="Group 11">
              <a:extLst>
                <a:ext uri="{FF2B5EF4-FFF2-40B4-BE49-F238E27FC236}">
                  <a16:creationId xmlns:a16="http://schemas.microsoft.com/office/drawing/2014/main" id="{F6F84DA2-E541-4B7E-A29B-443D6165C44B}"/>
                </a:ext>
              </a:extLst>
            </p:cNvPr>
            <p:cNvGrpSpPr>
              <a:grpSpLocks/>
            </p:cNvGrpSpPr>
            <p:nvPr/>
          </p:nvGrpSpPr>
          <p:grpSpPr bwMode="auto">
            <a:xfrm>
              <a:off x="1545372" y="2437021"/>
              <a:ext cx="6325379" cy="4183637"/>
              <a:chOff x="1247" y="1933"/>
              <a:chExt cx="2666" cy="2389"/>
            </a:xfrm>
          </p:grpSpPr>
          <p:pic>
            <p:nvPicPr>
              <p:cNvPr id="6" name="Picture 12">
                <a:extLst>
                  <a:ext uri="{FF2B5EF4-FFF2-40B4-BE49-F238E27FC236}">
                    <a16:creationId xmlns:a16="http://schemas.microsoft.com/office/drawing/2014/main" id="{C59C6F0B-AAB3-4F31-9FA4-CE6F14E92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 y="1933"/>
                <a:ext cx="1804" cy="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E2A42194-7FDE-4541-AFB4-EE9EE07330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1009"/>
              <a:stretch>
                <a:fillRect/>
              </a:stretch>
            </p:blipFill>
            <p:spPr bwMode="auto">
              <a:xfrm>
                <a:off x="3043" y="1933"/>
                <a:ext cx="870" cy="2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TextBox 2">
              <a:extLst>
                <a:ext uri="{FF2B5EF4-FFF2-40B4-BE49-F238E27FC236}">
                  <a16:creationId xmlns:a16="http://schemas.microsoft.com/office/drawing/2014/main" id="{A7C43E2E-6E4E-48B3-808C-BD00141E26FD}"/>
                </a:ext>
              </a:extLst>
            </p:cNvPr>
            <p:cNvSpPr txBox="1">
              <a:spLocks noChangeArrowheads="1"/>
            </p:cNvSpPr>
            <p:nvPr/>
          </p:nvSpPr>
          <p:spPr bwMode="auto">
            <a:xfrm>
              <a:off x="1545372" y="6489585"/>
              <a:ext cx="6343061" cy="369332"/>
            </a:xfrm>
            <a:prstGeom prst="rect">
              <a:avLst/>
            </a:prstGeom>
            <a:solidFill>
              <a:srgbClr val="47384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r>
                <a:rPr lang="zh-CN" altLang="en-US" sz="2400" dirty="0">
                  <a:solidFill>
                    <a:schemeClr val="bg1"/>
                  </a:solidFill>
                </a:rPr>
                <a:t>目前找到的最大的恐龙蛋</a:t>
              </a:r>
              <a:endParaRPr lang="en-US" altLang="en-US" sz="2400" dirty="0">
                <a:solidFill>
                  <a:schemeClr val="bg1"/>
                </a:solidFill>
              </a:endParaRPr>
            </a:p>
          </p:txBody>
        </p:sp>
        <p:sp>
          <p:nvSpPr>
            <p:cNvPr id="15" name="Text Box 18">
              <a:extLst>
                <a:ext uri="{FF2B5EF4-FFF2-40B4-BE49-F238E27FC236}">
                  <a16:creationId xmlns:a16="http://schemas.microsoft.com/office/drawing/2014/main" id="{B17969D0-D2A1-4C7F-A21A-7B986CE509FC}"/>
                </a:ext>
              </a:extLst>
            </p:cNvPr>
            <p:cNvSpPr txBox="1">
              <a:spLocks noChangeArrowheads="1"/>
            </p:cNvSpPr>
            <p:nvPr/>
          </p:nvSpPr>
          <p:spPr bwMode="auto">
            <a:xfrm>
              <a:off x="3879729" y="4422145"/>
              <a:ext cx="1569113"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fontAlgn="auto" hangingPunct="1">
                <a:spcBef>
                  <a:spcPts val="0"/>
                </a:spcBef>
                <a:spcAft>
                  <a:spcPts val="0"/>
                </a:spcAft>
                <a:defRPr/>
              </a:pPr>
              <a:r>
                <a:rPr lang="zh-CN" altLang="en-US" sz="2800" dirty="0">
                  <a:solidFill>
                    <a:schemeClr val="bg1"/>
                  </a:solidFill>
                  <a:latin typeface="Microsoft YaHei" panose="020B0503020204020204" pitchFamily="34" charset="-122"/>
                  <a:ea typeface="Microsoft YaHei" panose="020B0503020204020204" pitchFamily="34" charset="-122"/>
                </a:rPr>
                <a:t>约</a:t>
              </a:r>
              <a:r>
                <a:rPr lang="en-US" altLang="zh-CN" sz="2800" dirty="0">
                  <a:solidFill>
                    <a:schemeClr val="bg1"/>
                  </a:solidFill>
                  <a:latin typeface="Microsoft YaHei" panose="020B0503020204020204" pitchFamily="34" charset="-122"/>
                  <a:ea typeface="Microsoft YaHei" panose="020B0503020204020204" pitchFamily="34" charset="-122"/>
                </a:rPr>
                <a:t>50cm</a:t>
              </a:r>
            </a:p>
          </p:txBody>
        </p:sp>
        <p:cxnSp>
          <p:nvCxnSpPr>
            <p:cNvPr id="16" name="直线箭头连接符 7">
              <a:extLst>
                <a:ext uri="{FF2B5EF4-FFF2-40B4-BE49-F238E27FC236}">
                  <a16:creationId xmlns:a16="http://schemas.microsoft.com/office/drawing/2014/main" id="{16E9993B-E505-46C1-8DFB-2CB605EB7976}"/>
                </a:ext>
              </a:extLst>
            </p:cNvPr>
            <p:cNvCxnSpPr>
              <a:cxnSpLocks/>
            </p:cNvCxnSpPr>
            <p:nvPr/>
          </p:nvCxnSpPr>
          <p:spPr>
            <a:xfrm flipH="1">
              <a:off x="4664286" y="3126001"/>
              <a:ext cx="1" cy="1293831"/>
            </a:xfrm>
            <a:prstGeom prst="straightConnector1">
              <a:avLst/>
            </a:prstGeom>
            <a:ln w="57150">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17" name="直线箭头连接符 35">
              <a:extLst>
                <a:ext uri="{FF2B5EF4-FFF2-40B4-BE49-F238E27FC236}">
                  <a16:creationId xmlns:a16="http://schemas.microsoft.com/office/drawing/2014/main" id="{F88757FF-C065-4D23-A87B-7DE6DD08E2DD}"/>
                </a:ext>
              </a:extLst>
            </p:cNvPr>
            <p:cNvCxnSpPr>
              <a:cxnSpLocks/>
            </p:cNvCxnSpPr>
            <p:nvPr/>
          </p:nvCxnSpPr>
          <p:spPr>
            <a:xfrm flipH="1" flipV="1">
              <a:off x="4664286" y="5082143"/>
              <a:ext cx="1" cy="1281592"/>
            </a:xfrm>
            <a:prstGeom prst="straightConnector1">
              <a:avLst/>
            </a:prstGeom>
            <a:ln w="57150">
              <a:solidFill>
                <a:srgbClr val="FF0000"/>
              </a:solidFill>
              <a:tailEnd type="triangle"/>
            </a:ln>
          </p:spPr>
          <p:style>
            <a:lnRef idx="3">
              <a:schemeClr val="accent3"/>
            </a:lnRef>
            <a:fillRef idx="0">
              <a:schemeClr val="accent3"/>
            </a:fillRef>
            <a:effectRef idx="2">
              <a:schemeClr val="accent3"/>
            </a:effectRef>
            <a:fontRef idx="minor">
              <a:schemeClr val="tx1"/>
            </a:fontRef>
          </p:style>
        </p:cxnSp>
      </p:grpSp>
      <p:sp>
        <p:nvSpPr>
          <p:cNvPr id="3" name="标题 2">
            <a:extLst>
              <a:ext uri="{FF2B5EF4-FFF2-40B4-BE49-F238E27FC236}">
                <a16:creationId xmlns:a16="http://schemas.microsoft.com/office/drawing/2014/main" id="{8C9B00CC-457A-514F-BFF3-71BB57BBA118}"/>
              </a:ext>
            </a:extLst>
          </p:cNvPr>
          <p:cNvSpPr>
            <a:spLocks noGrp="1"/>
          </p:cNvSpPr>
          <p:nvPr>
            <p:ph type="title"/>
          </p:nvPr>
        </p:nvSpPr>
        <p:spPr/>
        <p:txBody>
          <a:bodyPr/>
          <a:lstStyle/>
          <a:p>
            <a:r>
              <a:rPr lang="zh-CN" altLang="en-US" dirty="0"/>
              <a:t>大型动物如何上方舟？</a:t>
            </a:r>
          </a:p>
        </p:txBody>
      </p:sp>
    </p:spTree>
    <p:extLst>
      <p:ext uri="{BB962C8B-B14F-4D97-AF65-F5344CB8AC3E}">
        <p14:creationId xmlns:p14="http://schemas.microsoft.com/office/powerpoint/2010/main" val="1893795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2E4CB677-7D16-164A-8B04-CF46A5716508}"/>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25FAE5AE-8297-D240-9255-B6A285D7FAF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21410098-8037-2047-A800-F5CC35C9E8E1}"/>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19F3F25B-420D-8A47-BBF2-1F73648A7A37}"/>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C163CA9A-7B05-4849-8069-8A12239CD7E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74FEDB33-5403-894C-B9B6-CB1DC692473A}"/>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16" name="文本框 15">
            <a:extLst>
              <a:ext uri="{FF2B5EF4-FFF2-40B4-BE49-F238E27FC236}">
                <a16:creationId xmlns:a16="http://schemas.microsoft.com/office/drawing/2014/main" id="{363F2F0A-FE7B-40A5-88E6-1D52FD3E4020}"/>
              </a:ext>
            </a:extLst>
          </p:cNvPr>
          <p:cNvSpPr txBox="1"/>
          <p:nvPr/>
        </p:nvSpPr>
        <p:spPr>
          <a:xfrm>
            <a:off x="937518" y="4217253"/>
            <a:ext cx="3608830" cy="461665"/>
          </a:xfrm>
          <a:prstGeom prst="rect">
            <a:avLst/>
          </a:prstGeom>
          <a:solidFill>
            <a:srgbClr val="2C3E2A"/>
          </a:solidFill>
        </p:spPr>
        <p:txBody>
          <a:bodyPr wrap="square" rtlCol="0">
            <a:spAutoFit/>
          </a:bodyPr>
          <a:lstStyle/>
          <a:p>
            <a:pPr algn="ctr"/>
            <a:r>
              <a:rPr lang="zh-CN" altLang="en-US" sz="2400" b="1" dirty="0">
                <a:solidFill>
                  <a:schemeClr val="bg1"/>
                </a:solidFill>
                <a:latin typeface="Microsoft YaHei" panose="020B0503020204020204" pitchFamily="34" charset="-122"/>
                <a:ea typeface="Microsoft YaHei" panose="020B0503020204020204" pitchFamily="34" charset="-122"/>
              </a:rPr>
              <a:t>恐龙蛋化石</a:t>
            </a:r>
          </a:p>
        </p:txBody>
      </p:sp>
      <p:sp>
        <p:nvSpPr>
          <p:cNvPr id="17" name="文本框 16">
            <a:extLst>
              <a:ext uri="{FF2B5EF4-FFF2-40B4-BE49-F238E27FC236}">
                <a16:creationId xmlns:a16="http://schemas.microsoft.com/office/drawing/2014/main" id="{E82858CD-0BFE-4D21-9A56-E5280B9D5D86}"/>
              </a:ext>
            </a:extLst>
          </p:cNvPr>
          <p:cNvSpPr txBox="1"/>
          <p:nvPr/>
        </p:nvSpPr>
        <p:spPr>
          <a:xfrm>
            <a:off x="4610729" y="4217253"/>
            <a:ext cx="3608830" cy="461665"/>
          </a:xfrm>
          <a:prstGeom prst="rect">
            <a:avLst/>
          </a:prstGeom>
          <a:solidFill>
            <a:srgbClr val="2C3E2A"/>
          </a:solidFill>
        </p:spPr>
        <p:txBody>
          <a:bodyPr wrap="square" rtlCol="0">
            <a:spAutoFit/>
          </a:bodyPr>
          <a:lstStyle/>
          <a:p>
            <a:pPr algn="ctr"/>
            <a:r>
              <a:rPr lang="zh-CN" altLang="en-US" sz="2400" b="1" dirty="0">
                <a:solidFill>
                  <a:schemeClr val="bg1"/>
                </a:solidFill>
                <a:latin typeface="Microsoft YaHei" panose="020B0503020204020204" pitchFamily="34" charset="-122"/>
                <a:ea typeface="Microsoft YaHei" panose="020B0503020204020204" pitchFamily="34" charset="-122"/>
              </a:rPr>
              <a:t>艺术家复原的幼龙</a:t>
            </a:r>
          </a:p>
        </p:txBody>
      </p:sp>
      <p:grpSp>
        <p:nvGrpSpPr>
          <p:cNvPr id="5" name="组合 4">
            <a:extLst>
              <a:ext uri="{FF2B5EF4-FFF2-40B4-BE49-F238E27FC236}">
                <a16:creationId xmlns:a16="http://schemas.microsoft.com/office/drawing/2014/main" id="{1CE7AB66-ECE9-2F4C-91A8-CB45E5F5C74C}"/>
              </a:ext>
            </a:extLst>
          </p:cNvPr>
          <p:cNvGrpSpPr/>
          <p:nvPr/>
        </p:nvGrpSpPr>
        <p:grpSpPr>
          <a:xfrm>
            <a:off x="937518" y="1744442"/>
            <a:ext cx="7268965" cy="2463145"/>
            <a:chOff x="-125316" y="1271858"/>
            <a:chExt cx="8509327" cy="2883451"/>
          </a:xfrm>
        </p:grpSpPr>
        <p:pic>
          <p:nvPicPr>
            <p:cNvPr id="18" name="图片 15">
              <a:extLst>
                <a:ext uri="{FF2B5EF4-FFF2-40B4-BE49-F238E27FC236}">
                  <a16:creationId xmlns:a16="http://schemas.microsoft.com/office/drawing/2014/main" id="{1BC0D81A-111E-4299-B10A-DBB0B7E11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16" y="1274989"/>
              <a:ext cx="4224634" cy="28803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6">
              <a:extLst>
                <a:ext uri="{FF2B5EF4-FFF2-40B4-BE49-F238E27FC236}">
                  <a16:creationId xmlns:a16="http://schemas.microsoft.com/office/drawing/2014/main" id="{1782A5F8-5D55-4B7D-A91F-36648C2695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9377" y="1271858"/>
              <a:ext cx="4224634" cy="28803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0" name="矩形 2">
            <a:extLst>
              <a:ext uri="{FF2B5EF4-FFF2-40B4-BE49-F238E27FC236}">
                <a16:creationId xmlns:a16="http://schemas.microsoft.com/office/drawing/2014/main" id="{3AB5E0E8-E92D-4934-A3A5-AB9F3F834C2F}"/>
              </a:ext>
            </a:extLst>
          </p:cNvPr>
          <p:cNvSpPr>
            <a:spLocks noChangeArrowheads="1"/>
          </p:cNvSpPr>
          <p:nvPr/>
        </p:nvSpPr>
        <p:spPr bwMode="auto">
          <a:xfrm>
            <a:off x="807825" y="4752195"/>
            <a:ext cx="7857948" cy="155311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361950" algn="l"/>
              </a:tabLst>
              <a:defRPr>
                <a:solidFill>
                  <a:schemeClr val="tx1"/>
                </a:solidFill>
                <a:latin typeface="Calibri" panose="020F0502020204030204" pitchFamily="34" charset="0"/>
                <a:ea typeface="宋体" panose="02010600030101010101" pitchFamily="2" charset="-122"/>
              </a:defRPr>
            </a:lvl1pPr>
            <a:lvl2pPr marL="742950" indent="-285750">
              <a:tabLst>
                <a:tab pos="361950" algn="l"/>
              </a:tabLst>
              <a:defRPr>
                <a:solidFill>
                  <a:schemeClr val="tx1"/>
                </a:solidFill>
                <a:latin typeface="Calibri" panose="020F0502020204030204" pitchFamily="34" charset="0"/>
                <a:ea typeface="宋体" panose="02010600030101010101" pitchFamily="2" charset="-122"/>
              </a:defRPr>
            </a:lvl2pPr>
            <a:lvl3pPr marL="1143000" indent="-228600">
              <a:tabLst>
                <a:tab pos="361950" algn="l"/>
              </a:tabLst>
              <a:defRPr>
                <a:solidFill>
                  <a:schemeClr val="tx1"/>
                </a:solidFill>
                <a:latin typeface="Calibri" panose="020F0502020204030204" pitchFamily="34" charset="0"/>
                <a:ea typeface="宋体" panose="02010600030101010101" pitchFamily="2" charset="-122"/>
              </a:defRPr>
            </a:lvl3pPr>
            <a:lvl4pPr marL="1600200" indent="-228600">
              <a:tabLst>
                <a:tab pos="361950" algn="l"/>
              </a:tabLst>
              <a:defRPr>
                <a:solidFill>
                  <a:schemeClr val="tx1"/>
                </a:solidFill>
                <a:latin typeface="Calibri" panose="020F0502020204030204" pitchFamily="34" charset="0"/>
                <a:ea typeface="宋体" panose="02010600030101010101" pitchFamily="2" charset="-122"/>
              </a:defRPr>
            </a:lvl4pPr>
            <a:lvl5pPr marL="2057400" indent="-228600">
              <a:tabLst>
                <a:tab pos="361950" algn="l"/>
              </a:tabLst>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tabLst>
                <a:tab pos="361950" algn="l"/>
              </a:tabLs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tabLst>
                <a:tab pos="361950" algn="l"/>
              </a:tabLs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tabLst>
                <a:tab pos="361950" algn="l"/>
              </a:tabLs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tabLst>
                <a:tab pos="361950" algn="l"/>
              </a:tabLst>
              <a:defRPr>
                <a:solidFill>
                  <a:schemeClr val="tx1"/>
                </a:solidFill>
                <a:latin typeface="Calibri" panose="020F0502020204030204" pitchFamily="34" charset="0"/>
                <a:ea typeface="宋体" panose="02010600030101010101" pitchFamily="2" charset="-122"/>
              </a:defRPr>
            </a:lvl9pPr>
          </a:lstStyle>
          <a:p>
            <a:pPr>
              <a:lnSpc>
                <a:spcPts val="3860"/>
              </a:lnSpc>
              <a:spcBef>
                <a:spcPct val="0"/>
              </a:spcBef>
              <a:buClr>
                <a:srgbClr val="FFC000"/>
              </a:buClr>
              <a:buSzPct val="76000"/>
            </a:pPr>
            <a:r>
              <a:rPr lang="zh-CN" altLang="en-US" sz="2800" dirty="0">
                <a:latin typeface="Microsoft YaHei" panose="020B0503020204020204" pitchFamily="34" charset="-122"/>
                <a:ea typeface="Microsoft YaHei" panose="020B0503020204020204" pitchFamily="34" charset="-122"/>
              </a:rPr>
              <a:t>科学家研究发现，大型恐龙一般在</a:t>
            </a:r>
            <a:r>
              <a:rPr lang="en-US" altLang="zh-CN" sz="2800" dirty="0">
                <a:latin typeface="Microsoft YaHei" panose="020B0503020204020204" pitchFamily="34" charset="-122"/>
                <a:ea typeface="Microsoft YaHei" panose="020B0503020204020204" pitchFamily="34" charset="-122"/>
              </a:rPr>
              <a:t>5</a:t>
            </a:r>
            <a:r>
              <a:rPr lang="zh-CN" altLang="en-US" sz="2800" dirty="0">
                <a:latin typeface="Microsoft YaHei" panose="020B0503020204020204" pitchFamily="34" charset="-122"/>
                <a:ea typeface="Microsoft YaHei" panose="020B0503020204020204" pitchFamily="34" charset="-122"/>
              </a:rPr>
              <a:t>岁以后快速长大，年幼的中型恐龙差不多像绵羊，年幼的大型恐龙如公牛。</a:t>
            </a:r>
          </a:p>
        </p:txBody>
      </p:sp>
      <p:sp>
        <p:nvSpPr>
          <p:cNvPr id="4" name="标题 3">
            <a:extLst>
              <a:ext uri="{FF2B5EF4-FFF2-40B4-BE49-F238E27FC236}">
                <a16:creationId xmlns:a16="http://schemas.microsoft.com/office/drawing/2014/main" id="{862AE2D5-5223-724C-9A90-974A3F788C0E}"/>
              </a:ext>
            </a:extLst>
          </p:cNvPr>
          <p:cNvSpPr>
            <a:spLocks noGrp="1"/>
          </p:cNvSpPr>
          <p:nvPr>
            <p:ph type="title"/>
          </p:nvPr>
        </p:nvSpPr>
        <p:spPr/>
        <p:txBody>
          <a:bodyPr/>
          <a:lstStyle/>
          <a:p>
            <a:r>
              <a:rPr lang="zh-CN" altLang="en-US" dirty="0"/>
              <a:t>大型动物如何上方舟？</a:t>
            </a:r>
          </a:p>
        </p:txBody>
      </p:sp>
    </p:spTree>
    <p:extLst>
      <p:ext uri="{BB962C8B-B14F-4D97-AF65-F5344CB8AC3E}">
        <p14:creationId xmlns:p14="http://schemas.microsoft.com/office/powerpoint/2010/main" val="1445626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2B7D8470-2DA9-194B-8533-E064AEDF1DC7}"/>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720BBD75-BC8C-B84F-95E7-0D2EC20E71D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DEAF145F-47E3-964C-9484-5B2A03DFAAEC}"/>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85150B2A-8B74-C145-BC5A-0FEE93CDD7DE}"/>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FB391358-8DBD-0F41-AD80-C7B13E64099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04753472-4B50-4B41-B6DC-4D1723B6F833}"/>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14" name="矩形 2">
            <a:extLst>
              <a:ext uri="{FF2B5EF4-FFF2-40B4-BE49-F238E27FC236}">
                <a16:creationId xmlns:a16="http://schemas.microsoft.com/office/drawing/2014/main" id="{6E22B2C9-B78A-4B4C-90B6-75D105D80028}"/>
              </a:ext>
            </a:extLst>
          </p:cNvPr>
          <p:cNvSpPr>
            <a:spLocks noChangeArrowheads="1"/>
          </p:cNvSpPr>
          <p:nvPr/>
        </p:nvSpPr>
        <p:spPr bwMode="auto">
          <a:xfrm>
            <a:off x="682835" y="2611753"/>
            <a:ext cx="4549342" cy="2748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240"/>
              </a:lnSpc>
            </a:pPr>
            <a:r>
              <a:rPr lang="zh-CN" altLang="en-US" sz="3200" b="0" dirty="0">
                <a:latin typeface="Microsoft YaHei" panose="020B0503020204020204" pitchFamily="34" charset="-122"/>
                <a:ea typeface="Microsoft YaHei" panose="020B0503020204020204" pitchFamily="34" charset="-122"/>
              </a:rPr>
              <a:t>小型动物比我们想象的要多得多，将所有居住在陆地上，有呼吸的动物统计起来，他们重量的中位数只有</a:t>
            </a:r>
            <a:r>
              <a:rPr lang="en-US" altLang="zh-CN" sz="3200" b="0" dirty="0">
                <a:latin typeface="Microsoft YaHei" panose="020B0503020204020204" pitchFamily="34" charset="-122"/>
                <a:ea typeface="Microsoft YaHei" panose="020B0503020204020204" pitchFamily="34" charset="-122"/>
              </a:rPr>
              <a:t>100</a:t>
            </a:r>
            <a:r>
              <a:rPr lang="zh-CN" altLang="en-US" sz="3200" b="0" dirty="0">
                <a:latin typeface="Microsoft YaHei" panose="020B0503020204020204" pitchFamily="34" charset="-122"/>
                <a:ea typeface="Microsoft YaHei" panose="020B0503020204020204" pitchFamily="34" charset="-122"/>
              </a:rPr>
              <a:t>克。 </a:t>
            </a:r>
          </a:p>
        </p:txBody>
      </p:sp>
      <p:sp>
        <p:nvSpPr>
          <p:cNvPr id="2" name="标题 1">
            <a:extLst>
              <a:ext uri="{FF2B5EF4-FFF2-40B4-BE49-F238E27FC236}">
                <a16:creationId xmlns:a16="http://schemas.microsoft.com/office/drawing/2014/main" id="{4D2DF0F8-8BA9-254B-B87A-ED2E0B28DAA2}"/>
              </a:ext>
            </a:extLst>
          </p:cNvPr>
          <p:cNvSpPr>
            <a:spLocks noGrp="1"/>
          </p:cNvSpPr>
          <p:nvPr>
            <p:ph type="title"/>
          </p:nvPr>
        </p:nvSpPr>
        <p:spPr/>
        <p:txBody>
          <a:bodyPr/>
          <a:lstStyle/>
          <a:p>
            <a:r>
              <a:rPr lang="zh-CN" altLang="en-US" dirty="0"/>
              <a:t>上方舟的大型动物其实并不多</a:t>
            </a:r>
          </a:p>
        </p:txBody>
      </p:sp>
      <p:grpSp>
        <p:nvGrpSpPr>
          <p:cNvPr id="4" name="组合 3">
            <a:extLst>
              <a:ext uri="{FF2B5EF4-FFF2-40B4-BE49-F238E27FC236}">
                <a16:creationId xmlns:a16="http://schemas.microsoft.com/office/drawing/2014/main" id="{2ECE3B65-5956-2242-BDAE-669C48A91678}"/>
              </a:ext>
            </a:extLst>
          </p:cNvPr>
          <p:cNvGrpSpPr/>
          <p:nvPr/>
        </p:nvGrpSpPr>
        <p:grpSpPr>
          <a:xfrm>
            <a:off x="5402299" y="1486708"/>
            <a:ext cx="3050846" cy="4582950"/>
            <a:chOff x="5463727" y="1386722"/>
            <a:chExt cx="3050846" cy="4582950"/>
          </a:xfrm>
        </p:grpSpPr>
        <p:grpSp>
          <p:nvGrpSpPr>
            <p:cNvPr id="11" name="组合 10">
              <a:extLst>
                <a:ext uri="{FF2B5EF4-FFF2-40B4-BE49-F238E27FC236}">
                  <a16:creationId xmlns:a16="http://schemas.microsoft.com/office/drawing/2014/main" id="{D12B636F-F121-4587-A606-AE2630A77182}"/>
                </a:ext>
              </a:extLst>
            </p:cNvPr>
            <p:cNvGrpSpPr/>
            <p:nvPr/>
          </p:nvGrpSpPr>
          <p:grpSpPr>
            <a:xfrm>
              <a:off x="5463727" y="1386722"/>
              <a:ext cx="3050846" cy="4582950"/>
              <a:chOff x="5993142" y="891467"/>
              <a:chExt cx="3050846" cy="4582950"/>
            </a:xfrm>
          </p:grpSpPr>
          <p:pic>
            <p:nvPicPr>
              <p:cNvPr id="12" name="图片 1">
                <a:extLst>
                  <a:ext uri="{FF2B5EF4-FFF2-40B4-BE49-F238E27FC236}">
                    <a16:creationId xmlns:a16="http://schemas.microsoft.com/office/drawing/2014/main" id="{DA81ABBF-0256-4796-97ED-97171C38D5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3142" y="3644505"/>
                <a:ext cx="3050846" cy="182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图片 2">
                <a:extLst>
                  <a:ext uri="{FF2B5EF4-FFF2-40B4-BE49-F238E27FC236}">
                    <a16:creationId xmlns:a16="http://schemas.microsoft.com/office/drawing/2014/main" id="{BC0A2177-C350-41BA-83AF-88403E195A8E}"/>
                  </a:ext>
                </a:extLst>
              </p:cNvPr>
              <p:cNvPicPr>
                <a:picLocks noChangeAspect="1"/>
              </p:cNvPicPr>
              <p:nvPr/>
            </p:nvPicPr>
            <p:blipFill rotWithShape="1">
              <a:blip r:embed="rId5">
                <a:extLst>
                  <a:ext uri="{28A0092B-C50C-407E-A947-70E740481C1C}">
                    <a14:useLocalDpi xmlns:a14="http://schemas.microsoft.com/office/drawing/2010/main" val="0"/>
                  </a:ext>
                </a:extLst>
              </a:blip>
              <a:srcRect b="11415"/>
              <a:stretch/>
            </p:blipFill>
            <p:spPr bwMode="auto">
              <a:xfrm>
                <a:off x="5996389" y="891467"/>
                <a:ext cx="3047592" cy="2701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矩形 2">
              <a:extLst>
                <a:ext uri="{FF2B5EF4-FFF2-40B4-BE49-F238E27FC236}">
                  <a16:creationId xmlns:a16="http://schemas.microsoft.com/office/drawing/2014/main" id="{7C71DEB3-B3C6-DE49-A494-3A7E08FAF8A8}"/>
                </a:ext>
              </a:extLst>
            </p:cNvPr>
            <p:cNvSpPr/>
            <p:nvPr/>
          </p:nvSpPr>
          <p:spPr>
            <a:xfrm>
              <a:off x="5463727" y="1386722"/>
              <a:ext cx="3050839" cy="4582950"/>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2743096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6353ADE0-D049-CC46-88AE-8E7FF91088E8}"/>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D16B36BF-4692-164D-BEA2-FEE8EC1C3E9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61B5BFB-EE2F-264F-A9C1-39DE3EA6F731}"/>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A629F3E-8D4A-1A45-BFCE-81B21A4A43B6}"/>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64464BFE-2837-D247-8129-5B640BD14DA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A23DA15A-DE6C-114B-81AB-F93A23DEC8B8}"/>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3" name="文字方塊 1">
            <a:extLst>
              <a:ext uri="{FF2B5EF4-FFF2-40B4-BE49-F238E27FC236}">
                <a16:creationId xmlns:a16="http://schemas.microsoft.com/office/drawing/2014/main" id="{FA171515-F799-4CFC-921B-8572FD445FBA}"/>
              </a:ext>
            </a:extLst>
          </p:cNvPr>
          <p:cNvSpPr txBox="1"/>
          <p:nvPr/>
        </p:nvSpPr>
        <p:spPr>
          <a:xfrm>
            <a:off x="683555" y="2400499"/>
            <a:ext cx="8005901" cy="3286990"/>
          </a:xfrm>
          <a:prstGeom prst="rect">
            <a:avLst/>
          </a:prstGeom>
          <a:noFill/>
        </p:spPr>
        <p:txBody>
          <a:bodyPr wrap="square" rtlCol="0">
            <a:spAutoFit/>
          </a:bodyPr>
          <a:lstStyle/>
          <a:p>
            <a:pPr>
              <a:lnSpc>
                <a:spcPts val="4240"/>
              </a:lnSpc>
            </a:pPr>
            <a:r>
              <a:rPr kumimoji="1" lang="zh-CN" altLang="en-US" sz="3200" dirty="0">
                <a:latin typeface="Microsoft YaHei" panose="020B0503020204020204" pitchFamily="34" charset="-122"/>
                <a:ea typeface="Microsoft YaHei" panose="020B0503020204020204" pitchFamily="34" charset="-122"/>
              </a:rPr>
              <a:t>三、判断题</a:t>
            </a:r>
            <a:endParaRPr kumimoji="1" lang="en-US" altLang="zh-CN" sz="3200" dirty="0">
              <a:latin typeface="Microsoft YaHei" panose="020B0503020204020204" pitchFamily="34" charset="-122"/>
              <a:ea typeface="Microsoft YaHei" panose="020B0503020204020204" pitchFamily="34" charset="-122"/>
            </a:endParaRPr>
          </a:p>
          <a:p>
            <a:pPr marL="514350" indent="-514350">
              <a:lnSpc>
                <a:spcPts val="4240"/>
              </a:lnSpc>
              <a:buFont typeface="+mj-lt"/>
              <a:buAutoNum type="arabicPeriod"/>
            </a:pPr>
            <a:r>
              <a:rPr kumimoji="1" lang="zh-CN" altLang="en-US" sz="3200" dirty="0">
                <a:latin typeface="Microsoft YaHei" panose="020B0503020204020204" pitchFamily="34" charset="-122"/>
                <a:ea typeface="Microsoft YaHei" panose="020B0503020204020204" pitchFamily="34" charset="-122"/>
              </a:rPr>
              <a:t>挪亚方舟只有</a:t>
            </a:r>
            <a:r>
              <a:rPr kumimoji="1" lang="en-US" altLang="zh-CN" sz="3200" dirty="0">
                <a:latin typeface="Microsoft YaHei" panose="020B0503020204020204" pitchFamily="34" charset="-122"/>
                <a:ea typeface="Microsoft YaHei" panose="020B0503020204020204" pitchFamily="34" charset="-122"/>
              </a:rPr>
              <a:t>2</a:t>
            </a:r>
            <a:r>
              <a:rPr kumimoji="1" lang="zh-CN" altLang="en-US" sz="3200" dirty="0">
                <a:latin typeface="Microsoft YaHei" panose="020B0503020204020204" pitchFamily="34" charset="-122"/>
                <a:ea typeface="Microsoft YaHei" panose="020B0503020204020204" pitchFamily="34" charset="-122"/>
              </a:rPr>
              <a:t>层。 （     ）</a:t>
            </a:r>
            <a:endParaRPr kumimoji="1" lang="en-US" altLang="zh-CN" sz="3200" dirty="0">
              <a:latin typeface="Microsoft YaHei" panose="020B0503020204020204" pitchFamily="34" charset="-122"/>
              <a:ea typeface="Microsoft YaHei" panose="020B0503020204020204" pitchFamily="34" charset="-122"/>
            </a:endParaRPr>
          </a:p>
          <a:p>
            <a:pPr marL="514350" indent="-514350">
              <a:lnSpc>
                <a:spcPts val="4240"/>
              </a:lnSpc>
              <a:buFont typeface="+mj-lt"/>
              <a:buAutoNum type="arabicPeriod"/>
            </a:pPr>
            <a:r>
              <a:rPr kumimoji="1" lang="zh-CN" altLang="en-US" sz="3200" dirty="0">
                <a:latin typeface="Microsoft YaHei" panose="020B0503020204020204" pitchFamily="34" charset="-122"/>
                <a:ea typeface="Microsoft YaHei" panose="020B0503020204020204" pitchFamily="34" charset="-122"/>
              </a:rPr>
              <a:t>挪亚没有带昆虫和植物上方舟。 （    ）</a:t>
            </a:r>
            <a:endParaRPr kumimoji="1" lang="en-US" altLang="zh-CN" sz="3200" dirty="0">
              <a:latin typeface="Microsoft YaHei" panose="020B0503020204020204" pitchFamily="34" charset="-122"/>
              <a:ea typeface="Microsoft YaHei" panose="020B0503020204020204" pitchFamily="34" charset="-122"/>
            </a:endParaRPr>
          </a:p>
          <a:p>
            <a:pPr marL="514350" indent="-514350">
              <a:lnSpc>
                <a:spcPts val="4240"/>
              </a:lnSpc>
              <a:buFont typeface="+mj-lt"/>
              <a:buAutoNum type="arabicPeriod"/>
            </a:pPr>
            <a:r>
              <a:rPr kumimoji="1" lang="zh-CN" altLang="en-US" sz="3200" dirty="0">
                <a:latin typeface="Microsoft YaHei" panose="020B0503020204020204" pitchFamily="34" charset="-122"/>
                <a:ea typeface="Microsoft YaHei" panose="020B0503020204020204" pitchFamily="34" charset="-122"/>
              </a:rPr>
              <a:t>方舟能容纳</a:t>
            </a:r>
            <a:r>
              <a:rPr kumimoji="1" lang="en-US" altLang="zh-CN" sz="3200" dirty="0">
                <a:latin typeface="Microsoft YaHei" panose="020B0503020204020204" pitchFamily="34" charset="-122"/>
                <a:ea typeface="Microsoft YaHei" panose="020B0503020204020204" pitchFamily="34" charset="-122"/>
              </a:rPr>
              <a:t>12</a:t>
            </a:r>
            <a:r>
              <a:rPr kumimoji="1" lang="zh-CN" altLang="en-US" sz="3200" dirty="0">
                <a:latin typeface="Microsoft YaHei" panose="020B0503020204020204" pitchFamily="34" charset="-122"/>
                <a:ea typeface="Microsoft YaHei" panose="020B0503020204020204" pitchFamily="34" charset="-122"/>
              </a:rPr>
              <a:t>万</a:t>
            </a:r>
            <a:r>
              <a:rPr kumimoji="1" lang="en-US" altLang="zh-CN" sz="3200" dirty="0">
                <a:latin typeface="Microsoft YaHei" panose="020B0503020204020204" pitchFamily="34" charset="-122"/>
                <a:ea typeface="Microsoft YaHei" panose="020B0503020204020204" pitchFamily="34" charset="-122"/>
              </a:rPr>
              <a:t>5</a:t>
            </a:r>
            <a:r>
              <a:rPr kumimoji="1" lang="zh-CN" altLang="en-US" sz="3200" dirty="0">
                <a:latin typeface="Microsoft YaHei" panose="020B0503020204020204" pitchFamily="34" charset="-122"/>
                <a:ea typeface="Microsoft YaHei" panose="020B0503020204020204" pitchFamily="34" charset="-122"/>
              </a:rPr>
              <a:t>千只绵羊大小的动物。（    ）</a:t>
            </a:r>
            <a:endParaRPr kumimoji="1" lang="en-US" altLang="zh-CN" sz="3200" dirty="0">
              <a:latin typeface="Microsoft YaHei" panose="020B0503020204020204" pitchFamily="34" charset="-122"/>
              <a:ea typeface="Microsoft YaHei" panose="020B0503020204020204" pitchFamily="34" charset="-122"/>
            </a:endParaRPr>
          </a:p>
          <a:p>
            <a:pPr marL="514350" indent="-514350">
              <a:lnSpc>
                <a:spcPts val="4240"/>
              </a:lnSpc>
              <a:buFont typeface="+mj-lt"/>
              <a:buAutoNum type="arabicPeriod"/>
            </a:pPr>
            <a:r>
              <a:rPr kumimoji="1" lang="zh-CN" altLang="en-US" sz="3200" dirty="0">
                <a:latin typeface="Microsoft YaHei" panose="020B0503020204020204" pitchFamily="34" charset="-122"/>
                <a:ea typeface="Microsoft YaHei" panose="020B0503020204020204" pitchFamily="34" charset="-122"/>
              </a:rPr>
              <a:t>恐龙没有上方舟。（     ）</a:t>
            </a:r>
            <a:endParaRPr kumimoji="1" lang="en-US" altLang="zh-CN" sz="3200" dirty="0">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C8093A36-18A2-4241-AA29-2352187ACA49}"/>
              </a:ext>
            </a:extLst>
          </p:cNvPr>
          <p:cNvPicPr>
            <a:picLocks noChangeAspect="1"/>
          </p:cNvPicPr>
          <p:nvPr/>
        </p:nvPicPr>
        <p:blipFill>
          <a:blip r:embed="rId4"/>
          <a:stretch>
            <a:fillRect/>
          </a:stretch>
        </p:blipFill>
        <p:spPr>
          <a:xfrm>
            <a:off x="5417089" y="2954019"/>
            <a:ext cx="459477" cy="525117"/>
          </a:xfrm>
          <a:prstGeom prst="rect">
            <a:avLst/>
          </a:prstGeom>
        </p:spPr>
      </p:pic>
      <p:pic>
        <p:nvPicPr>
          <p:cNvPr id="18" name="图片 17">
            <a:extLst>
              <a:ext uri="{FF2B5EF4-FFF2-40B4-BE49-F238E27FC236}">
                <a16:creationId xmlns:a16="http://schemas.microsoft.com/office/drawing/2014/main" id="{450EA443-107B-7142-BD3B-29A2EF85D96E}"/>
              </a:ext>
            </a:extLst>
          </p:cNvPr>
          <p:cNvPicPr>
            <a:picLocks noChangeAspect="1"/>
          </p:cNvPicPr>
          <p:nvPr/>
        </p:nvPicPr>
        <p:blipFill>
          <a:blip r:embed="rId5"/>
          <a:stretch>
            <a:fillRect/>
          </a:stretch>
        </p:blipFill>
        <p:spPr>
          <a:xfrm>
            <a:off x="7506368" y="3489380"/>
            <a:ext cx="503462" cy="525117"/>
          </a:xfrm>
          <a:prstGeom prst="rect">
            <a:avLst/>
          </a:prstGeom>
        </p:spPr>
      </p:pic>
      <p:pic>
        <p:nvPicPr>
          <p:cNvPr id="20" name="图片 19">
            <a:extLst>
              <a:ext uri="{FF2B5EF4-FFF2-40B4-BE49-F238E27FC236}">
                <a16:creationId xmlns:a16="http://schemas.microsoft.com/office/drawing/2014/main" id="{1F653587-8AF2-3D49-B7DA-70006B17F2F5}"/>
              </a:ext>
            </a:extLst>
          </p:cNvPr>
          <p:cNvPicPr>
            <a:picLocks noChangeAspect="1"/>
          </p:cNvPicPr>
          <p:nvPr/>
        </p:nvPicPr>
        <p:blipFill>
          <a:blip r:embed="rId5"/>
          <a:stretch>
            <a:fillRect/>
          </a:stretch>
        </p:blipFill>
        <p:spPr>
          <a:xfrm>
            <a:off x="1775091" y="4570159"/>
            <a:ext cx="503462" cy="525117"/>
          </a:xfrm>
          <a:prstGeom prst="rect">
            <a:avLst/>
          </a:prstGeom>
        </p:spPr>
      </p:pic>
      <p:pic>
        <p:nvPicPr>
          <p:cNvPr id="21" name="图片 20">
            <a:extLst>
              <a:ext uri="{FF2B5EF4-FFF2-40B4-BE49-F238E27FC236}">
                <a16:creationId xmlns:a16="http://schemas.microsoft.com/office/drawing/2014/main" id="{F00F76AC-F294-0848-89CC-D98105C19E4C}"/>
              </a:ext>
            </a:extLst>
          </p:cNvPr>
          <p:cNvPicPr>
            <a:picLocks noChangeAspect="1"/>
          </p:cNvPicPr>
          <p:nvPr/>
        </p:nvPicPr>
        <p:blipFill>
          <a:blip r:embed="rId4"/>
          <a:stretch>
            <a:fillRect/>
          </a:stretch>
        </p:blipFill>
        <p:spPr>
          <a:xfrm>
            <a:off x="5085398" y="5118426"/>
            <a:ext cx="459477" cy="525117"/>
          </a:xfrm>
          <a:prstGeom prst="rect">
            <a:avLst/>
          </a:prstGeom>
        </p:spPr>
      </p:pic>
      <p:sp>
        <p:nvSpPr>
          <p:cNvPr id="2" name="标题 1">
            <a:extLst>
              <a:ext uri="{FF2B5EF4-FFF2-40B4-BE49-F238E27FC236}">
                <a16:creationId xmlns:a16="http://schemas.microsoft.com/office/drawing/2014/main" id="{74106B0B-A418-C84C-B433-C878601EFA8E}"/>
              </a:ext>
            </a:extLst>
          </p:cNvPr>
          <p:cNvSpPr>
            <a:spLocks noGrp="1"/>
          </p:cNvSpPr>
          <p:nvPr>
            <p:ph type="title"/>
          </p:nvPr>
        </p:nvSpPr>
        <p:spPr/>
        <p:txBody>
          <a:bodyPr/>
          <a:lstStyle/>
          <a:p>
            <a:r>
              <a:rPr lang="zh-CN" altLang="en-US" dirty="0"/>
              <a:t>任务三</a:t>
            </a:r>
            <a:br>
              <a:rPr lang="en-US" altLang="zh-CN" dirty="0"/>
            </a:br>
            <a:r>
              <a:rPr kumimoji="1" lang="zh-CN" altLang="en-US" sz="3600" dirty="0">
                <a:latin typeface="Microsoft YaHei" panose="020B0503020204020204" pitchFamily="34" charset="-122"/>
                <a:ea typeface="Microsoft YaHei" panose="020B0503020204020204" pitchFamily="34" charset="-122"/>
              </a:rPr>
              <a:t>（限时</a:t>
            </a:r>
            <a:r>
              <a:rPr kumimoji="1" lang="en-US" altLang="zh-CN" sz="3600" dirty="0">
                <a:latin typeface="Microsoft YaHei" panose="020B0503020204020204" pitchFamily="34" charset="-122"/>
                <a:ea typeface="Microsoft YaHei" panose="020B0503020204020204" pitchFamily="34" charset="-122"/>
              </a:rPr>
              <a:t>1</a:t>
            </a:r>
            <a:r>
              <a:rPr kumimoji="1" lang="zh-CN" altLang="en-US" sz="3600" dirty="0">
                <a:latin typeface="Microsoft YaHei" panose="020B0503020204020204" pitchFamily="34" charset="-122"/>
                <a:ea typeface="Microsoft YaHei" panose="020B0503020204020204" pitchFamily="34" charset="-122"/>
              </a:rPr>
              <a:t>分钟）</a:t>
            </a:r>
            <a:endParaRPr lang="zh-CN" altLang="en-US" dirty="0"/>
          </a:p>
        </p:txBody>
      </p:sp>
    </p:spTree>
    <p:extLst>
      <p:ext uri="{BB962C8B-B14F-4D97-AF65-F5344CB8AC3E}">
        <p14:creationId xmlns:p14="http://schemas.microsoft.com/office/powerpoint/2010/main" val="223180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1986A2F5-C482-B34F-9C8C-FC3CF81E0B07}"/>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059AC77F-29D7-B14F-95CC-72CE37237FF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2">
            <a:extLst>
              <a:ext uri="{FF2B5EF4-FFF2-40B4-BE49-F238E27FC236}">
                <a16:creationId xmlns:a16="http://schemas.microsoft.com/office/drawing/2014/main" id="{C9C37743-57A1-3843-982C-D12957583487}"/>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12" name="直线连接符 23">
            <a:extLst>
              <a:ext uri="{FF2B5EF4-FFF2-40B4-BE49-F238E27FC236}">
                <a16:creationId xmlns:a16="http://schemas.microsoft.com/office/drawing/2014/main" id="{F8EA2908-3FFB-E843-9894-14904003C5BA}"/>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072B932E-1180-9741-9BCF-10AB7ACE6AD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821BE8C6-C6D5-9349-99F6-6CA6CC1CD85B}"/>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pic>
        <p:nvPicPr>
          <p:cNvPr id="13" name="图片 12">
            <a:extLst>
              <a:ext uri="{FF2B5EF4-FFF2-40B4-BE49-F238E27FC236}">
                <a16:creationId xmlns:a16="http://schemas.microsoft.com/office/drawing/2014/main" id="{94096E07-8F4B-46A3-8F66-0B96DF068ECA}"/>
              </a:ext>
            </a:extLst>
          </p:cNvPr>
          <p:cNvPicPr>
            <a:picLocks noChangeAspect="1"/>
          </p:cNvPicPr>
          <p:nvPr/>
        </p:nvPicPr>
        <p:blipFill rotWithShape="1">
          <a:blip r:embed="rId4">
            <a:extLst>
              <a:ext uri="{28A0092B-C50C-407E-A947-70E740481C1C}">
                <a14:useLocalDpi xmlns:a14="http://schemas.microsoft.com/office/drawing/2010/main" val="0"/>
              </a:ext>
            </a:extLst>
          </a:blip>
          <a:srcRect l="15312" r="13884"/>
          <a:stretch/>
        </p:blipFill>
        <p:spPr>
          <a:xfrm>
            <a:off x="4750015" y="3079455"/>
            <a:ext cx="3703130" cy="29419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A759756C-D6CB-41F7-9F16-96B24EBA9C53}"/>
              </a:ext>
            </a:extLst>
          </p:cNvPr>
          <p:cNvSpPr txBox="1"/>
          <p:nvPr/>
        </p:nvSpPr>
        <p:spPr>
          <a:xfrm>
            <a:off x="763284" y="1992644"/>
            <a:ext cx="3725603" cy="954107"/>
          </a:xfrm>
          <a:prstGeom prst="rect">
            <a:avLst/>
          </a:prstGeom>
          <a:noFill/>
          <a:ln>
            <a:noFill/>
          </a:ln>
        </p:spPr>
        <p:txBody>
          <a:bodyPr wrap="square">
            <a:spAutoFit/>
          </a:bodyPr>
          <a:lstStyle>
            <a:defPPr>
              <a:defRPr lang="zh-CN"/>
            </a:defPPr>
            <a:lvl1pPr algn="ctr">
              <a:defRPr sz="3600" b="1">
                <a:solidFill>
                  <a:srgbClr val="002060"/>
                </a:solidFill>
                <a:latin typeface="Arial" panose="020B0604020202020204" pitchFamily="34" charset="0"/>
                <a:ea typeface="微软雅黑" panose="020B0503020204020204" pitchFamily="34"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800" b="0" dirty="0">
                <a:solidFill>
                  <a:schemeClr val="tx1"/>
                </a:solidFill>
                <a:latin typeface="Microsoft YaHei" panose="020B0503020204020204" pitchFamily="34" charset="-122"/>
                <a:ea typeface="Microsoft YaHei" panose="020B0503020204020204" pitchFamily="34" charset="-122"/>
              </a:rPr>
              <a:t>挪亚洪水的目的：</a:t>
            </a:r>
            <a:endParaRPr lang="en-US" altLang="zh-CN" sz="2800" b="0" dirty="0">
              <a:solidFill>
                <a:schemeClr val="tx1"/>
              </a:solidFill>
              <a:latin typeface="Microsoft YaHei" panose="020B0503020204020204" pitchFamily="34" charset="-122"/>
              <a:ea typeface="Microsoft YaHei" panose="020B0503020204020204" pitchFamily="34" charset="-122"/>
            </a:endParaRPr>
          </a:p>
          <a:p>
            <a:r>
              <a:rPr lang="zh-CN" altLang="en-US" sz="2800" dirty="0">
                <a:solidFill>
                  <a:schemeClr val="tx1"/>
                </a:solidFill>
                <a:latin typeface="Microsoft YaHei" panose="020B0503020204020204" pitchFamily="34" charset="-122"/>
                <a:ea typeface="Microsoft YaHei" panose="020B0503020204020204" pitchFamily="34" charset="-122"/>
              </a:rPr>
              <a:t>审判</a:t>
            </a:r>
            <a:endParaRPr lang="en-US" altLang="zh-CN" sz="2800" dirty="0">
              <a:solidFill>
                <a:schemeClr val="tx1"/>
              </a:solidFill>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883D5421-203F-4A2E-BA31-C3FD2DAB4F0D}"/>
              </a:ext>
            </a:extLst>
          </p:cNvPr>
          <p:cNvPicPr>
            <a:picLocks noChangeAspect="1"/>
          </p:cNvPicPr>
          <p:nvPr/>
        </p:nvPicPr>
        <p:blipFill rotWithShape="1">
          <a:blip r:embed="rId5"/>
          <a:srcRect r="1876"/>
          <a:stretch/>
        </p:blipFill>
        <p:spPr>
          <a:xfrm>
            <a:off x="752667" y="3086559"/>
            <a:ext cx="3736225" cy="293823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a:extLst>
              <a:ext uri="{FF2B5EF4-FFF2-40B4-BE49-F238E27FC236}">
                <a16:creationId xmlns:a16="http://schemas.microsoft.com/office/drawing/2014/main" id="{EF389C27-D6FD-4B05-99F9-017B2029F1D4}"/>
              </a:ext>
            </a:extLst>
          </p:cNvPr>
          <p:cNvSpPr txBox="1"/>
          <p:nvPr/>
        </p:nvSpPr>
        <p:spPr>
          <a:xfrm>
            <a:off x="4750015" y="1990928"/>
            <a:ext cx="3703130" cy="954107"/>
          </a:xfrm>
          <a:prstGeom prst="rect">
            <a:avLst/>
          </a:prstGeom>
          <a:noFill/>
          <a:ln>
            <a:noFill/>
          </a:ln>
        </p:spPr>
        <p:txBody>
          <a:bodyPr wrap="square">
            <a:spAutoFit/>
          </a:bodyPr>
          <a:lstStyle>
            <a:defPPr>
              <a:defRPr lang="zh-CN"/>
            </a:defPPr>
            <a:lvl1pPr algn="ctr">
              <a:defRPr sz="3600" b="1">
                <a:solidFill>
                  <a:srgbClr val="002060"/>
                </a:solidFill>
                <a:latin typeface="Arial" panose="020B0604020202020204" pitchFamily="34" charset="0"/>
                <a:ea typeface="微软雅黑" panose="020B0503020204020204" pitchFamily="34"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800" b="0" dirty="0">
                <a:solidFill>
                  <a:schemeClr val="tx1"/>
                </a:solidFill>
                <a:latin typeface="Microsoft YaHei" panose="020B0503020204020204" pitchFamily="34" charset="-122"/>
                <a:ea typeface="Microsoft YaHei" panose="020B0503020204020204" pitchFamily="34" charset="-122"/>
              </a:rPr>
              <a:t>挪亚方舟的目的：</a:t>
            </a:r>
            <a:endParaRPr lang="en-US" altLang="zh-CN" sz="2800" b="0" dirty="0">
              <a:solidFill>
                <a:schemeClr val="tx1"/>
              </a:solidFill>
              <a:latin typeface="Microsoft YaHei" panose="020B0503020204020204" pitchFamily="34" charset="-122"/>
              <a:ea typeface="Microsoft YaHei" panose="020B0503020204020204" pitchFamily="34" charset="-122"/>
            </a:endParaRPr>
          </a:p>
          <a:p>
            <a:r>
              <a:rPr lang="zh-CN" altLang="en-US" sz="2800" dirty="0">
                <a:solidFill>
                  <a:schemeClr val="tx1"/>
                </a:solidFill>
                <a:latin typeface="Microsoft YaHei" panose="020B0503020204020204" pitchFamily="34" charset="-122"/>
                <a:ea typeface="Microsoft YaHei" panose="020B0503020204020204" pitchFamily="34" charset="-122"/>
              </a:rPr>
              <a:t>拯救</a:t>
            </a:r>
          </a:p>
        </p:txBody>
      </p:sp>
      <p:sp>
        <p:nvSpPr>
          <p:cNvPr id="3" name="标题 2">
            <a:extLst>
              <a:ext uri="{FF2B5EF4-FFF2-40B4-BE49-F238E27FC236}">
                <a16:creationId xmlns:a16="http://schemas.microsoft.com/office/drawing/2014/main" id="{CFF58939-F72B-464B-BB4D-A2890B72624B}"/>
              </a:ext>
            </a:extLst>
          </p:cNvPr>
          <p:cNvSpPr>
            <a:spLocks noGrp="1"/>
          </p:cNvSpPr>
          <p:nvPr>
            <p:ph type="title"/>
          </p:nvPr>
        </p:nvSpPr>
        <p:spPr/>
        <p:txBody>
          <a:bodyPr/>
          <a:lstStyle/>
          <a:p>
            <a:r>
              <a:rPr lang="zh-CN" altLang="en-US" dirty="0"/>
              <a:t>教训</a:t>
            </a:r>
          </a:p>
        </p:txBody>
      </p:sp>
    </p:spTree>
    <p:extLst>
      <p:ext uri="{BB962C8B-B14F-4D97-AF65-F5344CB8AC3E}">
        <p14:creationId xmlns:p14="http://schemas.microsoft.com/office/powerpoint/2010/main" val="399949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6F5250F-F91C-463B-A821-D52A1C549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55" y="1880313"/>
            <a:ext cx="7867290" cy="44253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EA3EDD93-AAFE-3747-AA74-D46A7A990EC6}"/>
              </a:ext>
            </a:extLst>
          </p:cNvPr>
          <p:cNvSpPr>
            <a:spLocks noGrp="1"/>
          </p:cNvSpPr>
          <p:nvPr>
            <p:ph type="title"/>
          </p:nvPr>
        </p:nvSpPr>
        <p:spPr/>
        <p:txBody>
          <a:bodyPr/>
          <a:lstStyle/>
          <a:p>
            <a:r>
              <a:rPr lang="zh-CN" altLang="en-US" dirty="0"/>
              <a:t>上帝偏心挪亚？</a:t>
            </a:r>
          </a:p>
        </p:txBody>
      </p:sp>
    </p:spTree>
    <p:extLst>
      <p:ext uri="{BB962C8B-B14F-4D97-AF65-F5344CB8AC3E}">
        <p14:creationId xmlns:p14="http://schemas.microsoft.com/office/powerpoint/2010/main" val="39572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334E3D60-98B0-BC47-84B0-8B2EC8FF3F93}"/>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A6D90C50-3EF7-3345-8F92-879E6CEA3E2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2259FB3A-6959-5A40-BD43-6A720BC712C8}"/>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1CF3A025-0DD0-5141-8E42-C1A315FD850E}"/>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DDCE0EA0-E152-AA45-9ECE-F1C905A4CBD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B1B0643A-C9F4-CC48-9D68-9D4B73178CB6}"/>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6" name="矩形 2">
            <a:extLst>
              <a:ext uri="{FF2B5EF4-FFF2-40B4-BE49-F238E27FC236}">
                <a16:creationId xmlns:a16="http://schemas.microsoft.com/office/drawing/2014/main" id="{4F0E6E45-8BC4-4B39-81A2-44097AC45038}"/>
              </a:ext>
            </a:extLst>
          </p:cNvPr>
          <p:cNvSpPr>
            <a:spLocks noChangeArrowheads="1"/>
          </p:cNvSpPr>
          <p:nvPr/>
        </p:nvSpPr>
        <p:spPr bwMode="auto">
          <a:xfrm>
            <a:off x="804810" y="1905732"/>
            <a:ext cx="7909458" cy="1553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spcBef>
                <a:spcPts val="1200"/>
              </a:spcBef>
            </a:pPr>
            <a:r>
              <a:rPr lang="zh-CN" altLang="en-US" sz="2800" b="0" dirty="0">
                <a:latin typeface="Microsoft YaHei" panose="020B0503020204020204" pitchFamily="34" charset="-122"/>
                <a:ea typeface="Microsoft YaHei" panose="020B0503020204020204" pitchFamily="34" charset="-122"/>
              </a:rPr>
              <a:t>创世记</a:t>
            </a:r>
            <a:r>
              <a:rPr lang="en-US" altLang="zh-CN" sz="2800" b="0" dirty="0">
                <a:latin typeface="Microsoft YaHei" panose="020B0503020204020204" pitchFamily="34" charset="-122"/>
                <a:ea typeface="Microsoft YaHei" panose="020B0503020204020204" pitchFamily="34" charset="-122"/>
              </a:rPr>
              <a:t>6:3  </a:t>
            </a:r>
            <a:r>
              <a:rPr lang="zh-CN" altLang="en-US" sz="2800" b="0" dirty="0">
                <a:latin typeface="Microsoft YaHei" panose="020B0503020204020204" pitchFamily="34" charset="-122"/>
                <a:ea typeface="Microsoft YaHei" panose="020B0503020204020204" pitchFamily="34" charset="-122"/>
              </a:rPr>
              <a:t>耶和华说：“人既属乎血气，我的灵就不永远住在他里面，然而他的日子还可到一百二十年。”</a:t>
            </a:r>
            <a:endParaRPr lang="en-US" altLang="zh-CN" sz="2800" b="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A15B0663-B6EF-4F43-A4ED-BEAD5583A753}"/>
              </a:ext>
            </a:extLst>
          </p:cNvPr>
          <p:cNvSpPr>
            <a:spLocks noGrp="1"/>
          </p:cNvSpPr>
          <p:nvPr>
            <p:ph type="title"/>
          </p:nvPr>
        </p:nvSpPr>
        <p:spPr/>
        <p:txBody>
          <a:bodyPr/>
          <a:lstStyle/>
          <a:p>
            <a:r>
              <a:rPr lang="zh-CN" altLang="en-US" dirty="0"/>
              <a:t>挪亚方舟的实质：上帝的怜悯与拯救</a:t>
            </a:r>
          </a:p>
        </p:txBody>
      </p:sp>
      <p:sp>
        <p:nvSpPr>
          <p:cNvPr id="11" name="矩形 2">
            <a:extLst>
              <a:ext uri="{FF2B5EF4-FFF2-40B4-BE49-F238E27FC236}">
                <a16:creationId xmlns:a16="http://schemas.microsoft.com/office/drawing/2014/main" id="{A988B690-23DB-DD44-A5F0-1967FE62F5C2}"/>
              </a:ext>
            </a:extLst>
          </p:cNvPr>
          <p:cNvSpPr>
            <a:spLocks noChangeArrowheads="1"/>
          </p:cNvSpPr>
          <p:nvPr/>
        </p:nvSpPr>
        <p:spPr bwMode="auto">
          <a:xfrm>
            <a:off x="804810" y="3537599"/>
            <a:ext cx="7909458" cy="2707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spcBef>
                <a:spcPts val="1200"/>
              </a:spcBef>
            </a:pPr>
            <a:r>
              <a:rPr lang="zh-CN" altLang="en-US" sz="2800" b="0" dirty="0">
                <a:latin typeface="Microsoft YaHei" panose="020B0503020204020204" pitchFamily="34" charset="-122"/>
                <a:ea typeface="Microsoft YaHei" panose="020B0503020204020204" pitchFamily="34" charset="-122"/>
              </a:rPr>
              <a:t>挪亚的寿命是</a:t>
            </a:r>
            <a:r>
              <a:rPr lang="en-US" altLang="zh-CN" sz="2800" b="0" dirty="0">
                <a:latin typeface="Microsoft YaHei" panose="020B0503020204020204" pitchFamily="34" charset="-122"/>
                <a:ea typeface="Microsoft YaHei" panose="020B0503020204020204" pitchFamily="34" charset="-122"/>
              </a:rPr>
              <a:t>950</a:t>
            </a:r>
            <a:r>
              <a:rPr lang="zh-CN" altLang="en-US" sz="2800" b="0" dirty="0">
                <a:latin typeface="Microsoft YaHei" panose="020B0503020204020204" pitchFamily="34" charset="-122"/>
                <a:ea typeface="Microsoft YaHei" panose="020B0503020204020204" pitchFamily="34" charset="-122"/>
              </a:rPr>
              <a:t>年，闪的寿命是</a:t>
            </a:r>
            <a:r>
              <a:rPr lang="en-US" altLang="zh-CN" sz="2800" b="0" dirty="0">
                <a:latin typeface="Microsoft YaHei" panose="020B0503020204020204" pitchFamily="34" charset="-122"/>
                <a:ea typeface="Microsoft YaHei" panose="020B0503020204020204" pitchFamily="34" charset="-122"/>
              </a:rPr>
              <a:t>600</a:t>
            </a:r>
            <a:r>
              <a:rPr lang="zh-CN" altLang="en-US" sz="2800" b="0" dirty="0">
                <a:latin typeface="Microsoft YaHei" panose="020B0503020204020204" pitchFamily="34" charset="-122"/>
                <a:ea typeface="Microsoft YaHei" panose="020B0503020204020204" pitchFamily="34" charset="-122"/>
              </a:rPr>
              <a:t>岁，亚伯拉罕的寿命是</a:t>
            </a:r>
            <a:r>
              <a:rPr lang="en-US" altLang="zh-CN" sz="2800" b="0" dirty="0">
                <a:latin typeface="Microsoft YaHei" panose="020B0503020204020204" pitchFamily="34" charset="-122"/>
                <a:ea typeface="Microsoft YaHei" panose="020B0503020204020204" pitchFamily="34" charset="-122"/>
              </a:rPr>
              <a:t>175</a:t>
            </a:r>
            <a:r>
              <a:rPr lang="zh-CN" altLang="en-US" sz="2800" b="0" dirty="0">
                <a:latin typeface="Microsoft YaHei" panose="020B0503020204020204" pitchFamily="34" charset="-122"/>
                <a:ea typeface="Microsoft YaHei" panose="020B0503020204020204" pitchFamily="34" charset="-122"/>
              </a:rPr>
              <a:t>岁。可见当时人的寿命是远远大于</a:t>
            </a:r>
            <a:r>
              <a:rPr lang="en-US" altLang="zh-CN" sz="2800" b="0" dirty="0">
                <a:latin typeface="Microsoft YaHei" panose="020B0503020204020204" pitchFamily="34" charset="-122"/>
                <a:ea typeface="Microsoft YaHei" panose="020B0503020204020204" pitchFamily="34" charset="-122"/>
              </a:rPr>
              <a:t>120</a:t>
            </a:r>
            <a:r>
              <a:rPr lang="zh-CN" altLang="en-US" sz="2800" b="0" dirty="0">
                <a:latin typeface="Microsoft YaHei" panose="020B0503020204020204" pitchFamily="34" charset="-122"/>
                <a:ea typeface="Microsoft YaHei" panose="020B0503020204020204" pitchFamily="34" charset="-122"/>
              </a:rPr>
              <a:t>年。</a:t>
            </a:r>
          </a:p>
          <a:p>
            <a:pPr>
              <a:lnSpc>
                <a:spcPts val="3860"/>
              </a:lnSpc>
              <a:spcBef>
                <a:spcPts val="1200"/>
              </a:spcBef>
            </a:pPr>
            <a:r>
              <a:rPr lang="zh-CN" altLang="en-US" sz="2800" b="0" dirty="0">
                <a:latin typeface="Microsoft YaHei" panose="020B0503020204020204" pitchFamily="34" charset="-122"/>
                <a:ea typeface="Microsoft YaHei" panose="020B0503020204020204" pitchFamily="34" charset="-122"/>
              </a:rPr>
              <a:t>神预警当时的人类：悔改的时间和机会是</a:t>
            </a:r>
            <a:r>
              <a:rPr lang="en-US" altLang="zh-CN" sz="2800" b="0" dirty="0">
                <a:latin typeface="Microsoft YaHei" panose="020B0503020204020204" pitchFamily="34" charset="-122"/>
                <a:ea typeface="Microsoft YaHei" panose="020B0503020204020204" pitchFamily="34" charset="-122"/>
              </a:rPr>
              <a:t>120</a:t>
            </a:r>
            <a:r>
              <a:rPr lang="zh-CN" altLang="en-US" sz="2800" b="0" dirty="0">
                <a:latin typeface="Microsoft YaHei" panose="020B0503020204020204" pitchFamily="34" charset="-122"/>
                <a:ea typeface="Microsoft YaHei" panose="020B0503020204020204" pitchFamily="34" charset="-122"/>
              </a:rPr>
              <a:t>年，然后大洪水会发生。 </a:t>
            </a:r>
          </a:p>
        </p:txBody>
      </p:sp>
    </p:spTree>
    <p:extLst>
      <p:ext uri="{BB962C8B-B14F-4D97-AF65-F5344CB8AC3E}">
        <p14:creationId xmlns:p14="http://schemas.microsoft.com/office/powerpoint/2010/main" val="372520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E59B5EBC-1151-4F45-AD43-504EF87174A9}"/>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AE67E265-60AB-DA4C-AD84-2329CC94285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9BFAD395-8290-364D-9C15-90E054611F0F}"/>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BA71049E-36D3-E349-B0D2-E537AECFD398}"/>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67644BEF-E92B-D649-8930-9F42CD4D361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78B4078B-3531-C84E-BE40-CFFD05B96488}"/>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5" name="矩形 2">
            <a:extLst>
              <a:ext uri="{FF2B5EF4-FFF2-40B4-BE49-F238E27FC236}">
                <a16:creationId xmlns:a16="http://schemas.microsoft.com/office/drawing/2014/main" id="{F2EB7ED9-52CF-4FB9-9600-17EC90C2453E}"/>
              </a:ext>
            </a:extLst>
          </p:cNvPr>
          <p:cNvSpPr>
            <a:spLocks noChangeArrowheads="1"/>
          </p:cNvSpPr>
          <p:nvPr/>
        </p:nvSpPr>
        <p:spPr bwMode="auto">
          <a:xfrm>
            <a:off x="683556" y="4799183"/>
            <a:ext cx="7918410" cy="1482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660"/>
              </a:lnSpc>
            </a:pPr>
            <a:r>
              <a:rPr lang="zh-CN" altLang="en-US" sz="2800" b="0" dirty="0">
                <a:latin typeface="Microsoft YaHei" panose="020B0503020204020204" pitchFamily="34" charset="-122"/>
                <a:ea typeface="Microsoft YaHei" panose="020B0503020204020204" pitchFamily="34" charset="-122"/>
              </a:rPr>
              <a:t>彼得后书</a:t>
            </a:r>
            <a:r>
              <a:rPr lang="en-US" altLang="zh-CN" sz="2800" b="0" dirty="0">
                <a:latin typeface="Microsoft YaHei" panose="020B0503020204020204" pitchFamily="34" charset="-122"/>
                <a:ea typeface="Microsoft YaHei" panose="020B0503020204020204" pitchFamily="34" charset="-122"/>
              </a:rPr>
              <a:t>2:5</a:t>
            </a:r>
            <a:r>
              <a:rPr lang="zh-CN" altLang="en-US" sz="2800" b="0" dirty="0">
                <a:latin typeface="Microsoft YaHei" panose="020B0503020204020204" pitchFamily="34" charset="-122"/>
                <a:ea typeface="Microsoft YaHei" panose="020B0503020204020204" pitchFamily="34" charset="-122"/>
              </a:rPr>
              <a:t> 神也没有宽容上古的世代，曾叫洪水临到那不敬虔的世代，却保护了</a:t>
            </a:r>
            <a:r>
              <a:rPr lang="zh-CN" altLang="en-US" sz="28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传义道</a:t>
            </a:r>
            <a:r>
              <a:rPr lang="zh-CN" altLang="en-US" sz="2800" b="0" dirty="0">
                <a:latin typeface="Microsoft YaHei" panose="020B0503020204020204" pitchFamily="34" charset="-122"/>
                <a:ea typeface="Microsoft YaHei" panose="020B0503020204020204" pitchFamily="34" charset="-122"/>
              </a:rPr>
              <a:t>的挪亚一家八口。</a:t>
            </a:r>
          </a:p>
        </p:txBody>
      </p:sp>
      <p:pic>
        <p:nvPicPr>
          <p:cNvPr id="7" name="图片 6">
            <a:extLst>
              <a:ext uri="{FF2B5EF4-FFF2-40B4-BE49-F238E27FC236}">
                <a16:creationId xmlns:a16="http://schemas.microsoft.com/office/drawing/2014/main" id="{1ED8F22A-65CB-44AF-8ECB-113D4A7291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837" y="1386722"/>
            <a:ext cx="5886326" cy="33110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DE3B224E-8866-914D-B724-CD4CEC17DA20}"/>
              </a:ext>
            </a:extLst>
          </p:cNvPr>
          <p:cNvSpPr>
            <a:spLocks noGrp="1"/>
          </p:cNvSpPr>
          <p:nvPr>
            <p:ph type="title"/>
          </p:nvPr>
        </p:nvSpPr>
        <p:spPr/>
        <p:txBody>
          <a:bodyPr/>
          <a:lstStyle/>
          <a:p>
            <a:r>
              <a:rPr lang="zh-CN" altLang="en-US" dirty="0"/>
              <a:t>挪亚方舟的实质：上帝的怜悯与拯救</a:t>
            </a:r>
          </a:p>
        </p:txBody>
      </p:sp>
    </p:spTree>
    <p:extLst>
      <p:ext uri="{BB962C8B-B14F-4D97-AF65-F5344CB8AC3E}">
        <p14:creationId xmlns:p14="http://schemas.microsoft.com/office/powerpoint/2010/main" val="2298955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3E17A5EC-9055-AD48-9B07-27C821BC87F6}"/>
              </a:ext>
            </a:extLst>
          </p:cNvPr>
          <p:cNvSpPr/>
          <p:nvPr/>
        </p:nvSpPr>
        <p:spPr>
          <a:xfrm flipH="1">
            <a:off x="454531" y="1508090"/>
            <a:ext cx="0" cy="4875080"/>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A39E814E-684D-994F-B315-1E538DC56A8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97A3B4D4-B6CA-C74F-9592-98055FC20294}"/>
              </a:ext>
            </a:extLst>
          </p:cNvPr>
          <p:cNvSpPr/>
          <p:nvPr/>
        </p:nvSpPr>
        <p:spPr>
          <a:xfrm flipH="1" flipV="1">
            <a:off x="971601" y="150808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8B5375F9-0F90-F944-BE34-2921654FA2B1}"/>
              </a:ext>
            </a:extLst>
          </p:cNvPr>
          <p:cNvSpPr/>
          <p:nvPr/>
        </p:nvSpPr>
        <p:spPr>
          <a:xfrm flipH="1">
            <a:off x="8714268" y="1531534"/>
            <a:ext cx="0" cy="4713346"/>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6B2B984B-DF9C-EF4C-B6A1-B76390B18A7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1016681F-8D58-0945-8954-AFDD87255BEB}"/>
              </a:ext>
            </a:extLst>
          </p:cNvPr>
          <p:cNvPicPr>
            <a:picLocks noChangeAspect="1"/>
          </p:cNvPicPr>
          <p:nvPr/>
        </p:nvPicPr>
        <p:blipFill>
          <a:blip r:embed="rId3"/>
          <a:stretch>
            <a:fillRect/>
          </a:stretch>
        </p:blipFill>
        <p:spPr>
          <a:xfrm rot="10800000">
            <a:off x="222738" y="1248988"/>
            <a:ext cx="921637" cy="565092"/>
          </a:xfrm>
          <a:prstGeom prst="rect">
            <a:avLst/>
          </a:prstGeom>
          <a:ln w="12700">
            <a:miter lim="400000"/>
          </a:ln>
        </p:spPr>
      </p:pic>
      <p:sp>
        <p:nvSpPr>
          <p:cNvPr id="4" name="文本框 13">
            <a:extLst>
              <a:ext uri="{FF2B5EF4-FFF2-40B4-BE49-F238E27FC236}">
                <a16:creationId xmlns:a16="http://schemas.microsoft.com/office/drawing/2014/main" id="{B4E02E9F-1413-C54F-BE1B-A5A54F4C0C6E}"/>
              </a:ext>
            </a:extLst>
          </p:cNvPr>
          <p:cNvSpPr txBox="1"/>
          <p:nvPr/>
        </p:nvSpPr>
        <p:spPr>
          <a:xfrm>
            <a:off x="683556" y="1776949"/>
            <a:ext cx="8030708" cy="3286990"/>
          </a:xfrm>
          <a:prstGeom prst="rect">
            <a:avLst/>
          </a:prstGeom>
          <a:noFill/>
        </p:spPr>
        <p:txBody>
          <a:bodyPr wrap="square" rtlCol="0">
            <a:spAutoFit/>
          </a:bodyPr>
          <a:lstStyle/>
          <a:p>
            <a:pPr>
              <a:lnSpc>
                <a:spcPts val="4240"/>
              </a:lnSpc>
            </a:pPr>
            <a:r>
              <a:rPr kumimoji="1" lang="zh-CN" altLang="en-US" sz="3200" b="0" dirty="0">
                <a:latin typeface="Microsoft YaHei" panose="020B0503020204020204" pitchFamily="34" charset="-122"/>
                <a:ea typeface="Microsoft YaHei" panose="020B0503020204020204" pitchFamily="34" charset="-122"/>
              </a:rPr>
              <a:t>创世记</a:t>
            </a:r>
            <a:r>
              <a:rPr kumimoji="1" lang="en-US" altLang="zh-CN" sz="3200" b="0" dirty="0">
                <a:latin typeface="Microsoft YaHei" panose="020B0503020204020204" pitchFamily="34" charset="-122"/>
                <a:ea typeface="Microsoft YaHei" panose="020B0503020204020204" pitchFamily="34" charset="-122"/>
              </a:rPr>
              <a:t>6:5 </a:t>
            </a:r>
            <a:r>
              <a:rPr kumimoji="1" lang="zh-CN" altLang="en-US" sz="3200" b="0" dirty="0">
                <a:latin typeface="Microsoft YaHei" panose="020B0503020204020204" pitchFamily="34" charset="-122"/>
                <a:ea typeface="Microsoft YaHei" panose="020B0503020204020204" pitchFamily="34" charset="-122"/>
              </a:rPr>
              <a:t>耶和华见人在地上罪恶很大，终日所</a:t>
            </a:r>
            <a:r>
              <a:rPr kumimoji="1" lang="zh-CN" altLang="en-US" sz="3200" dirty="0">
                <a:latin typeface="Microsoft YaHei" panose="020B0503020204020204" pitchFamily="34" charset="-122"/>
                <a:ea typeface="Microsoft YaHei" panose="020B0503020204020204" pitchFamily="34" charset="-122"/>
              </a:rPr>
              <a:t>思想</a:t>
            </a:r>
            <a:r>
              <a:rPr kumimoji="1" lang="zh-CN" altLang="en-US" sz="3200" b="0" dirty="0">
                <a:latin typeface="Microsoft YaHei" panose="020B0503020204020204" pitchFamily="34" charset="-122"/>
                <a:ea typeface="Microsoft YaHei" panose="020B0503020204020204" pitchFamily="34" charset="-122"/>
              </a:rPr>
              <a:t>的尽都是恶</a:t>
            </a:r>
            <a:r>
              <a:rPr kumimoji="1" lang="en-US" altLang="zh-CN" sz="3200" dirty="0">
                <a:latin typeface="Microsoft YaHei" panose="020B0503020204020204" pitchFamily="34" charset="-122"/>
                <a:ea typeface="Microsoft YaHei" panose="020B0503020204020204" pitchFamily="34" charset="-122"/>
              </a:rPr>
              <a:t>…… 6 </a:t>
            </a:r>
            <a:r>
              <a:rPr kumimoji="1" lang="zh-CN" altLang="en-US" sz="3200" dirty="0">
                <a:latin typeface="Microsoft YaHei" panose="020B0503020204020204" pitchFamily="34" charset="-122"/>
                <a:ea typeface="Microsoft YaHei" panose="020B0503020204020204" pitchFamily="34" charset="-122"/>
              </a:rPr>
              <a:t>耶和华就后悔造人在地上，心中忧伤</a:t>
            </a:r>
            <a:r>
              <a:rPr kumimoji="1" lang="en-US" altLang="zh-CN" sz="3200" dirty="0">
                <a:latin typeface="Microsoft YaHei" panose="020B0503020204020204" pitchFamily="34" charset="-122"/>
                <a:ea typeface="Microsoft YaHei" panose="020B0503020204020204" pitchFamily="34" charset="-122"/>
              </a:rPr>
              <a:t>…… 11 </a:t>
            </a:r>
            <a:r>
              <a:rPr kumimoji="1" lang="zh-CN" altLang="en-US" sz="3200" b="0" dirty="0">
                <a:latin typeface="Microsoft YaHei" panose="020B0503020204020204" pitchFamily="34" charset="-122"/>
                <a:ea typeface="Microsoft YaHei" panose="020B0503020204020204" pitchFamily="34" charset="-122"/>
              </a:rPr>
              <a:t>世界在神面前败坏，地上满了强暴。</a:t>
            </a:r>
            <a:r>
              <a:rPr kumimoji="1" lang="en-US" altLang="zh-CN" sz="3200" b="0" dirty="0">
                <a:latin typeface="Microsoft YaHei" panose="020B0503020204020204" pitchFamily="34" charset="-122"/>
                <a:ea typeface="Microsoft YaHei" panose="020B0503020204020204" pitchFamily="34" charset="-122"/>
              </a:rPr>
              <a:t>12 </a:t>
            </a:r>
            <a:r>
              <a:rPr kumimoji="1" lang="zh-CN" altLang="en-US" sz="3200" b="0" dirty="0">
                <a:latin typeface="Microsoft YaHei" panose="020B0503020204020204" pitchFamily="34" charset="-122"/>
                <a:ea typeface="Microsoft YaHei" panose="020B0503020204020204" pitchFamily="34" charset="-122"/>
              </a:rPr>
              <a:t>神观看世界，见是败坏了；凡有血气的人，在地上都败坏了</a:t>
            </a:r>
            <a:r>
              <a:rPr kumimoji="1" lang="zh-CN" altLang="en-US" sz="3200" dirty="0">
                <a:latin typeface="Microsoft YaHei" panose="020B0503020204020204" pitchFamily="34" charset="-122"/>
                <a:ea typeface="Microsoft YaHei" panose="020B0503020204020204" pitchFamily="34" charset="-122"/>
              </a:rPr>
              <a:t>行为。</a:t>
            </a:r>
            <a:r>
              <a:rPr kumimoji="1" lang="en-US" altLang="zh-CN" sz="3200" dirty="0">
                <a:latin typeface="Microsoft YaHei" panose="020B0503020204020204" pitchFamily="34" charset="-122"/>
                <a:ea typeface="Microsoft YaHei" panose="020B0503020204020204" pitchFamily="34" charset="-122"/>
              </a:rPr>
              <a:t> </a:t>
            </a:r>
            <a:endParaRPr kumimoji="1" lang="zh-CN" altLang="en-US" sz="3200" dirty="0">
              <a:latin typeface="Microsoft YaHei" panose="020B0503020204020204" pitchFamily="34" charset="-122"/>
              <a:ea typeface="Microsoft YaHei" panose="020B0503020204020204" pitchFamily="34" charset="-122"/>
            </a:endParaRPr>
          </a:p>
        </p:txBody>
      </p:sp>
      <p:sp>
        <p:nvSpPr>
          <p:cNvPr id="3" name="矩形 2">
            <a:extLst>
              <a:ext uri="{FF2B5EF4-FFF2-40B4-BE49-F238E27FC236}">
                <a16:creationId xmlns:a16="http://schemas.microsoft.com/office/drawing/2014/main" id="{5CA94545-9AC1-D246-9C73-B2CF7D0C3AB0}"/>
              </a:ext>
            </a:extLst>
          </p:cNvPr>
          <p:cNvSpPr/>
          <p:nvPr/>
        </p:nvSpPr>
        <p:spPr>
          <a:xfrm>
            <a:off x="0" y="5043920"/>
            <a:ext cx="9144000" cy="1188720"/>
          </a:xfrm>
          <a:prstGeom prst="rect">
            <a:avLst/>
          </a:prstGeom>
          <a:solidFill>
            <a:srgbClr val="2C3E2A"/>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kumimoji="1" lang="zh-TW" altLang="en-US" sz="3600" b="1" dirty="0">
                <a:solidFill>
                  <a:schemeClr val="bg1"/>
                </a:solidFill>
                <a:latin typeface="Microsoft YaHei" panose="020B0503020204020204" pitchFamily="34" charset="-122"/>
                <a:ea typeface="Microsoft YaHei" panose="020B0503020204020204" pitchFamily="34" charset="-122"/>
              </a:rPr>
              <a:t>地上罪恶很大</a:t>
            </a:r>
            <a:r>
              <a:rPr kumimoji="1" lang="zh-CN" altLang="en-US" sz="3600" b="1" dirty="0">
                <a:solidFill>
                  <a:schemeClr val="bg1"/>
                </a:solidFill>
                <a:latin typeface="Microsoft YaHei" panose="020B0503020204020204" pitchFamily="34" charset="-122"/>
                <a:ea typeface="Microsoft YaHei" panose="020B0503020204020204" pitchFamily="34" charset="-122"/>
              </a:rPr>
              <a:t>，</a:t>
            </a:r>
            <a:r>
              <a:rPr kumimoji="1" lang="zh-TW" altLang="en-US" sz="3600" b="1" dirty="0">
                <a:solidFill>
                  <a:schemeClr val="bg1"/>
                </a:solidFill>
                <a:latin typeface="Microsoft YaHei" panose="020B0503020204020204" pitchFamily="34" charset="-122"/>
                <a:ea typeface="Microsoft YaHei" panose="020B0503020204020204" pitchFamily="34" charset="-122"/>
              </a:rPr>
              <a:t>全人类的</a:t>
            </a:r>
            <a:endParaRPr kumimoji="1" lang="en-US" altLang="zh-TW" sz="3600" b="1" dirty="0">
              <a:solidFill>
                <a:schemeClr val="bg1"/>
              </a:solidFill>
              <a:latin typeface="Microsoft YaHei" panose="020B0503020204020204" pitchFamily="34" charset="-122"/>
              <a:ea typeface="Microsoft YaHei" panose="020B0503020204020204" pitchFamily="34" charset="-122"/>
            </a:endParaRPr>
          </a:p>
          <a:p>
            <a:pPr algn="ctr"/>
            <a:r>
              <a:rPr kumimoji="1" lang="zh-TW" altLang="en-US" sz="3600" b="1" dirty="0">
                <a:solidFill>
                  <a:schemeClr val="bg1"/>
                </a:solidFill>
                <a:latin typeface="Microsoft YaHei" panose="020B0503020204020204" pitchFamily="34" charset="-122"/>
                <a:ea typeface="Microsoft YaHei" panose="020B0503020204020204" pitchFamily="34" charset="-122"/>
              </a:rPr>
              <a:t>思想都是恶</a:t>
            </a:r>
            <a:r>
              <a:rPr kumimoji="1" lang="zh-CN" altLang="en-US" sz="3600" b="1" dirty="0">
                <a:solidFill>
                  <a:schemeClr val="bg1"/>
                </a:solidFill>
                <a:latin typeface="Microsoft YaHei" panose="020B0503020204020204" pitchFamily="34" charset="-122"/>
                <a:ea typeface="Microsoft YaHei" panose="020B0503020204020204" pitchFamily="34" charset="-122"/>
              </a:rPr>
              <a:t>，行为都是败坏。</a:t>
            </a:r>
          </a:p>
        </p:txBody>
      </p:sp>
      <p:sp>
        <p:nvSpPr>
          <p:cNvPr id="2" name="标题 1">
            <a:extLst>
              <a:ext uri="{FF2B5EF4-FFF2-40B4-BE49-F238E27FC236}">
                <a16:creationId xmlns:a16="http://schemas.microsoft.com/office/drawing/2014/main" id="{B7B00247-4E26-1548-B040-8D3CEFA9C7EC}"/>
              </a:ext>
            </a:extLst>
          </p:cNvPr>
          <p:cNvSpPr>
            <a:spLocks noGrp="1"/>
          </p:cNvSpPr>
          <p:nvPr>
            <p:ph type="title"/>
          </p:nvPr>
        </p:nvSpPr>
        <p:spPr/>
        <p:txBody>
          <a:bodyPr/>
          <a:lstStyle/>
          <a:p>
            <a:r>
              <a:rPr lang="zh-CN" altLang="en-US" dirty="0"/>
              <a:t>人在地上罪恶很大</a:t>
            </a:r>
          </a:p>
        </p:txBody>
      </p:sp>
    </p:spTree>
    <p:extLst>
      <p:ext uri="{BB962C8B-B14F-4D97-AF65-F5344CB8AC3E}">
        <p14:creationId xmlns:p14="http://schemas.microsoft.com/office/powerpoint/2010/main" val="142829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6A6947D3-3A5D-FC48-9165-CCAE3289CC6F}"/>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A1935726-64A3-5B44-8CAB-3CBF369782F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3B522A44-07B9-4149-98ED-7C7003B248D4}"/>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6CE1AB0E-178F-A044-B7BE-57D745A3F1FC}"/>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A60B57C9-87A7-4447-8ACB-96C03FB8F6F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FBDD82BE-9B54-1649-AFC9-1F19929C234A}"/>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2" name="矩形 2">
            <a:extLst>
              <a:ext uri="{FF2B5EF4-FFF2-40B4-BE49-F238E27FC236}">
                <a16:creationId xmlns:a16="http://schemas.microsoft.com/office/drawing/2014/main" id="{8919612F-4002-4641-9357-3C146B543D93}"/>
              </a:ext>
            </a:extLst>
          </p:cNvPr>
          <p:cNvSpPr>
            <a:spLocks noChangeArrowheads="1"/>
          </p:cNvSpPr>
          <p:nvPr/>
        </p:nvSpPr>
        <p:spPr bwMode="auto">
          <a:xfrm>
            <a:off x="793100" y="4443220"/>
            <a:ext cx="7451308" cy="1908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marL="457200" indent="-457200">
              <a:lnSpc>
                <a:spcPts val="3560"/>
              </a:lnSpc>
              <a:buFont typeface="Arial"/>
              <a:buChar char="•"/>
            </a:pPr>
            <a:r>
              <a:rPr lang="zh-CN" altLang="en-US" sz="2800" b="0" dirty="0">
                <a:latin typeface="Microsoft YaHei" panose="020B0503020204020204" pitchFamily="34" charset="-122"/>
                <a:ea typeface="Microsoft YaHei" panose="020B0503020204020204" pitchFamily="34" charset="-122"/>
              </a:rPr>
              <a:t>修建方舟是一个非常浩大的工程，工期应该很漫长</a:t>
            </a:r>
          </a:p>
          <a:p>
            <a:pPr marL="457200" indent="-457200">
              <a:lnSpc>
                <a:spcPts val="3560"/>
              </a:lnSpc>
              <a:buFont typeface="Arial"/>
              <a:buChar char="•"/>
            </a:pPr>
            <a:r>
              <a:rPr lang="zh-CN" altLang="en-US" sz="2800" b="0" dirty="0">
                <a:latin typeface="Microsoft YaHei" panose="020B0503020204020204" pitchFamily="34" charset="-122"/>
                <a:ea typeface="Microsoft YaHei" panose="020B0503020204020204" pitchFamily="34" charset="-122"/>
              </a:rPr>
              <a:t>陆地上的各样动物一公一母上方舟</a:t>
            </a:r>
          </a:p>
          <a:p>
            <a:pPr marL="457200" indent="-457200">
              <a:lnSpc>
                <a:spcPts val="3560"/>
              </a:lnSpc>
              <a:buFont typeface="Arial"/>
              <a:buChar char="•"/>
            </a:pPr>
            <a:r>
              <a:rPr lang="zh-CN" altLang="en-US" sz="2800" b="0" dirty="0">
                <a:latin typeface="Microsoft YaHei" panose="020B0503020204020204" pitchFamily="34" charset="-122"/>
                <a:ea typeface="Microsoft YaHei" panose="020B0503020204020204" pitchFamily="34" charset="-122"/>
              </a:rPr>
              <a:t>当时全人类应该都知道挪亚和方舟</a:t>
            </a:r>
          </a:p>
        </p:txBody>
      </p:sp>
      <p:pic>
        <p:nvPicPr>
          <p:cNvPr id="3" name="图片 2">
            <a:extLst>
              <a:ext uri="{FF2B5EF4-FFF2-40B4-BE49-F238E27FC236}">
                <a16:creationId xmlns:a16="http://schemas.microsoft.com/office/drawing/2014/main" id="{9773038D-BC45-4973-8168-ED88A89F0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743" y="1346550"/>
            <a:ext cx="5198513" cy="29241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标题 10">
            <a:extLst>
              <a:ext uri="{FF2B5EF4-FFF2-40B4-BE49-F238E27FC236}">
                <a16:creationId xmlns:a16="http://schemas.microsoft.com/office/drawing/2014/main" id="{F6A9D11D-F75A-3642-93AA-2A689DDF4E9A}"/>
              </a:ext>
            </a:extLst>
          </p:cNvPr>
          <p:cNvSpPr>
            <a:spLocks noGrp="1"/>
          </p:cNvSpPr>
          <p:nvPr>
            <p:ph type="title"/>
          </p:nvPr>
        </p:nvSpPr>
        <p:spPr/>
        <p:txBody>
          <a:bodyPr/>
          <a:lstStyle/>
          <a:p>
            <a:r>
              <a:rPr lang="zh-CN" altLang="en-US" dirty="0"/>
              <a:t>挪亚方舟的实质：上帝的怜悯与拯救</a:t>
            </a:r>
          </a:p>
        </p:txBody>
      </p:sp>
    </p:spTree>
    <p:extLst>
      <p:ext uri="{BB962C8B-B14F-4D97-AF65-F5344CB8AC3E}">
        <p14:creationId xmlns:p14="http://schemas.microsoft.com/office/powerpoint/2010/main" val="3909994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8AFD65E9-EC14-DB4D-8DC6-EDAFB7D7507F}"/>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224E2F85-E64C-DB45-B924-589D91AA94E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9DCCA559-4569-4A4C-9F94-00AAADB9B110}"/>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C68B840A-B6B8-DE45-A728-6876B92F6C26}"/>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11FEEFD8-D3E8-3847-98E4-3032F774EF7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0161DA2D-4CEA-9E44-B81A-1BD5AAEB0330}"/>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2" name="矩形 2">
            <a:extLst>
              <a:ext uri="{FF2B5EF4-FFF2-40B4-BE49-F238E27FC236}">
                <a16:creationId xmlns:a16="http://schemas.microsoft.com/office/drawing/2014/main" id="{1573F093-8F5C-4A02-AD26-3C7BECEA0C2C}"/>
              </a:ext>
            </a:extLst>
          </p:cNvPr>
          <p:cNvSpPr>
            <a:spLocks noChangeArrowheads="1"/>
          </p:cNvSpPr>
          <p:nvPr/>
        </p:nvSpPr>
        <p:spPr bwMode="auto">
          <a:xfrm>
            <a:off x="579557" y="3044685"/>
            <a:ext cx="3674586" cy="2245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260"/>
              </a:lnSpc>
            </a:pPr>
            <a:r>
              <a:rPr lang="zh-CN" altLang="en-US" sz="2800" b="0" dirty="0">
                <a:latin typeface="Microsoft YaHei" panose="020B0503020204020204" pitchFamily="34" charset="-122"/>
                <a:ea typeface="Microsoft YaHei" panose="020B0503020204020204" pitchFamily="34" charset="-122"/>
              </a:rPr>
              <a:t>可惜当时的人们：</a:t>
            </a:r>
          </a:p>
          <a:p>
            <a:pPr marL="457200" indent="-457200">
              <a:lnSpc>
                <a:spcPts val="4260"/>
              </a:lnSpc>
              <a:buFont typeface="Arial"/>
              <a:buChar char="•"/>
            </a:pPr>
            <a:r>
              <a:rPr lang="zh-CN" altLang="en-US" sz="2800" b="0" dirty="0">
                <a:latin typeface="Microsoft YaHei" panose="020B0503020204020204" pitchFamily="34" charset="-122"/>
                <a:ea typeface="Microsoft YaHei" panose="020B0503020204020204" pitchFamily="34" charset="-122"/>
              </a:rPr>
              <a:t>知道大洪水的警告</a:t>
            </a:r>
          </a:p>
          <a:p>
            <a:pPr marL="457200" indent="-457200">
              <a:lnSpc>
                <a:spcPts val="4260"/>
              </a:lnSpc>
              <a:buFont typeface="Arial"/>
              <a:buChar char="•"/>
            </a:pPr>
            <a:r>
              <a:rPr lang="zh-CN" altLang="en-US" sz="2800" b="0" dirty="0">
                <a:latin typeface="Microsoft YaHei" panose="020B0503020204020204" pitchFamily="34" charset="-122"/>
                <a:ea typeface="Microsoft YaHei" panose="020B0503020204020204" pitchFamily="34" charset="-122"/>
              </a:rPr>
              <a:t>却不愿意相信</a:t>
            </a:r>
            <a:endParaRPr lang="en-US" altLang="zh-CN" sz="2800" b="0" dirty="0">
              <a:latin typeface="Microsoft YaHei" panose="020B0503020204020204" pitchFamily="34" charset="-122"/>
              <a:ea typeface="Microsoft YaHei" panose="020B0503020204020204" pitchFamily="34" charset="-122"/>
            </a:endParaRPr>
          </a:p>
          <a:p>
            <a:pPr marL="457200" indent="-457200">
              <a:lnSpc>
                <a:spcPts val="4260"/>
              </a:lnSpc>
              <a:buFont typeface="Arial"/>
              <a:buChar char="•"/>
            </a:pPr>
            <a:r>
              <a:rPr lang="zh-CN" altLang="en-US" sz="2800" b="0" dirty="0">
                <a:latin typeface="Microsoft YaHei" panose="020B0503020204020204" pitchFamily="34" charset="-122"/>
                <a:ea typeface="Microsoft YaHei" panose="020B0503020204020204" pitchFamily="34" charset="-122"/>
              </a:rPr>
              <a:t>所以死在洪水中</a:t>
            </a:r>
          </a:p>
        </p:txBody>
      </p:sp>
      <p:pic>
        <p:nvPicPr>
          <p:cNvPr id="3" name="图片 1">
            <a:extLst>
              <a:ext uri="{FF2B5EF4-FFF2-40B4-BE49-F238E27FC236}">
                <a16:creationId xmlns:a16="http://schemas.microsoft.com/office/drawing/2014/main" id="{A120C10E-A301-4729-A3BF-69D525AEEA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0581" y="2053894"/>
            <a:ext cx="5023419" cy="376417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标题 10">
            <a:extLst>
              <a:ext uri="{FF2B5EF4-FFF2-40B4-BE49-F238E27FC236}">
                <a16:creationId xmlns:a16="http://schemas.microsoft.com/office/drawing/2014/main" id="{6F0EFCED-3F3E-AB48-A238-8C7A9369391B}"/>
              </a:ext>
            </a:extLst>
          </p:cNvPr>
          <p:cNvSpPr>
            <a:spLocks noGrp="1"/>
          </p:cNvSpPr>
          <p:nvPr>
            <p:ph type="title"/>
          </p:nvPr>
        </p:nvSpPr>
        <p:spPr/>
        <p:txBody>
          <a:bodyPr/>
          <a:lstStyle/>
          <a:p>
            <a:r>
              <a:rPr lang="zh-CN" altLang="en-US" dirty="0"/>
              <a:t>挪亚方舟的实质：上帝的怜悯与拯救</a:t>
            </a:r>
          </a:p>
        </p:txBody>
      </p:sp>
    </p:spTree>
    <p:extLst>
      <p:ext uri="{BB962C8B-B14F-4D97-AF65-F5344CB8AC3E}">
        <p14:creationId xmlns:p14="http://schemas.microsoft.com/office/powerpoint/2010/main" val="634492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8">
            <a:extLst>
              <a:ext uri="{FF2B5EF4-FFF2-40B4-BE49-F238E27FC236}">
                <a16:creationId xmlns:a16="http://schemas.microsoft.com/office/drawing/2014/main" id="{EA6B83DA-F7B5-416B-9117-8D364553F12D}"/>
              </a:ext>
            </a:extLst>
          </p:cNvPr>
          <p:cNvSpPr/>
          <p:nvPr/>
        </p:nvSpPr>
        <p:spPr>
          <a:xfrm>
            <a:off x="3393126" y="1271959"/>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83D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5" name="矩形 4">
            <a:extLst>
              <a:ext uri="{FF2B5EF4-FFF2-40B4-BE49-F238E27FC236}">
                <a16:creationId xmlns:a16="http://schemas.microsoft.com/office/drawing/2014/main" id="{17C267D3-6F72-414D-843A-2E2C3F173EEE}"/>
              </a:ext>
            </a:extLst>
          </p:cNvPr>
          <p:cNvSpPr/>
          <p:nvPr/>
        </p:nvSpPr>
        <p:spPr>
          <a:xfrm>
            <a:off x="3103758" y="2215523"/>
            <a:ext cx="2736850" cy="459384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6" name="矩形 4">
            <a:extLst>
              <a:ext uri="{FF2B5EF4-FFF2-40B4-BE49-F238E27FC236}">
                <a16:creationId xmlns:a16="http://schemas.microsoft.com/office/drawing/2014/main" id="{BDB66863-C3C5-4703-91C0-35F18DCAEC6D}"/>
              </a:ext>
            </a:extLst>
          </p:cNvPr>
          <p:cNvSpPr>
            <a:spLocks noChangeArrowheads="1"/>
          </p:cNvSpPr>
          <p:nvPr/>
        </p:nvSpPr>
        <p:spPr bwMode="auto">
          <a:xfrm>
            <a:off x="3150059" y="2301444"/>
            <a:ext cx="2736850" cy="2887408"/>
          </a:xfrm>
          <a:prstGeom prst="rect">
            <a:avLst/>
          </a:prstGeom>
          <a:noFill/>
          <a:ln>
            <a:noFill/>
          </a:ln>
        </p:spPr>
        <p:txBody>
          <a:bodyPr anchor="t"/>
          <a:lstStyle/>
          <a:p>
            <a:pPr eaLnBrk="0" hangingPunct="0">
              <a:lnSpc>
                <a:spcPts val="34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第二：</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历史学与考古学</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证明圣经是准确的。</a:t>
            </a:r>
          </a:p>
        </p:txBody>
      </p:sp>
      <p:pic>
        <p:nvPicPr>
          <p:cNvPr id="7" name="图片 6">
            <a:extLst>
              <a:ext uri="{FF2B5EF4-FFF2-40B4-BE49-F238E27FC236}">
                <a16:creationId xmlns:a16="http://schemas.microsoft.com/office/drawing/2014/main" id="{9DA2EF38-FC07-427E-9761-2EEE30636B56}"/>
              </a:ext>
            </a:extLst>
          </p:cNvPr>
          <p:cNvPicPr>
            <a:picLocks noChangeAspect="1"/>
          </p:cNvPicPr>
          <p:nvPr/>
        </p:nvPicPr>
        <p:blipFill rotWithShape="1">
          <a:blip r:embed="rId3"/>
          <a:srcRect l="3385" t="7614" r="-141"/>
          <a:stretch/>
        </p:blipFill>
        <p:spPr>
          <a:xfrm>
            <a:off x="3116188" y="5040923"/>
            <a:ext cx="2724419" cy="17342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任意形状 13">
            <a:extLst>
              <a:ext uri="{FF2B5EF4-FFF2-40B4-BE49-F238E27FC236}">
                <a16:creationId xmlns:a16="http://schemas.microsoft.com/office/drawing/2014/main" id="{476C93AB-A699-49E9-AFFD-6D4C39BB671C}"/>
              </a:ext>
            </a:extLst>
          </p:cNvPr>
          <p:cNvSpPr/>
          <p:nvPr/>
        </p:nvSpPr>
        <p:spPr>
          <a:xfrm>
            <a:off x="539972" y="1271959"/>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83D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a:extLst>
              <a:ext uri="{FF2B5EF4-FFF2-40B4-BE49-F238E27FC236}">
                <a16:creationId xmlns:a16="http://schemas.microsoft.com/office/drawing/2014/main" id="{B2BFA505-16B6-4A56-B0D0-194D9236621B}"/>
              </a:ext>
            </a:extLst>
          </p:cNvPr>
          <p:cNvSpPr/>
          <p:nvPr/>
        </p:nvSpPr>
        <p:spPr>
          <a:xfrm>
            <a:off x="395288" y="2215523"/>
            <a:ext cx="2518056" cy="459384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0" name="矩形 4">
            <a:extLst>
              <a:ext uri="{FF2B5EF4-FFF2-40B4-BE49-F238E27FC236}">
                <a16:creationId xmlns:a16="http://schemas.microsoft.com/office/drawing/2014/main" id="{E23F551F-C68C-4070-B02F-2882EA49B1D8}"/>
              </a:ext>
            </a:extLst>
          </p:cNvPr>
          <p:cNvSpPr>
            <a:spLocks noChangeArrowheads="1"/>
          </p:cNvSpPr>
          <p:nvPr/>
        </p:nvSpPr>
        <p:spPr bwMode="auto">
          <a:xfrm>
            <a:off x="524937" y="2301444"/>
            <a:ext cx="2567829" cy="2887408"/>
          </a:xfrm>
          <a:prstGeom prst="rect">
            <a:avLst/>
          </a:prstGeom>
          <a:noFill/>
          <a:ln>
            <a:noFill/>
          </a:ln>
        </p:spPr>
        <p:txBody>
          <a:bodyPr anchor="t"/>
          <a:lstStyle/>
          <a:p>
            <a:pPr eaLnBrk="0" hangingPunct="0">
              <a:lnSpc>
                <a:spcPts val="34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第一：</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自然科学</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证实了创造者的存在。</a:t>
            </a:r>
          </a:p>
        </p:txBody>
      </p:sp>
      <p:sp>
        <p:nvSpPr>
          <p:cNvPr id="11" name="任意形状 12">
            <a:extLst>
              <a:ext uri="{FF2B5EF4-FFF2-40B4-BE49-F238E27FC236}">
                <a16:creationId xmlns:a16="http://schemas.microsoft.com/office/drawing/2014/main" id="{272DA03E-B57C-4BA6-8CC7-942168C083B2}"/>
              </a:ext>
            </a:extLst>
          </p:cNvPr>
          <p:cNvSpPr/>
          <p:nvPr/>
        </p:nvSpPr>
        <p:spPr>
          <a:xfrm>
            <a:off x="6318631" y="1271959"/>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83D1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2" name="矩形 11">
            <a:extLst>
              <a:ext uri="{FF2B5EF4-FFF2-40B4-BE49-F238E27FC236}">
                <a16:creationId xmlns:a16="http://schemas.microsoft.com/office/drawing/2014/main" id="{317F8477-2320-40EE-A5FE-694B701E70A6}"/>
              </a:ext>
            </a:extLst>
          </p:cNvPr>
          <p:cNvSpPr/>
          <p:nvPr/>
        </p:nvSpPr>
        <p:spPr>
          <a:xfrm>
            <a:off x="6029263" y="2215523"/>
            <a:ext cx="2736850" cy="459384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3" name="矩形 4">
            <a:extLst>
              <a:ext uri="{FF2B5EF4-FFF2-40B4-BE49-F238E27FC236}">
                <a16:creationId xmlns:a16="http://schemas.microsoft.com/office/drawing/2014/main" id="{67DACF79-9C91-4260-B318-7FEDB3AF81DA}"/>
              </a:ext>
            </a:extLst>
          </p:cNvPr>
          <p:cNvSpPr>
            <a:spLocks noChangeArrowheads="1"/>
          </p:cNvSpPr>
          <p:nvPr/>
        </p:nvSpPr>
        <p:spPr bwMode="auto">
          <a:xfrm>
            <a:off x="6245997" y="2301444"/>
            <a:ext cx="2373955" cy="3031887"/>
          </a:xfrm>
          <a:prstGeom prst="rect">
            <a:avLst/>
          </a:prstGeom>
          <a:noFill/>
          <a:ln>
            <a:noFill/>
          </a:ln>
        </p:spPr>
        <p:txBody>
          <a:bodyPr anchor="t"/>
          <a:lstStyle/>
          <a:p>
            <a:pPr eaLnBrk="0" hangingPunct="0">
              <a:lnSpc>
                <a:spcPts val="34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第三：</a:t>
            </a:r>
            <a:r>
              <a:rPr lang="zh-CN" altLang="zh-CN" sz="2800" b="1" dirty="0">
                <a:solidFill>
                  <a:srgbClr val="FF0000"/>
                </a:solidFill>
                <a:latin typeface="Microsoft YaHei" panose="020B0503020204020204" pitchFamily="34" charset="-122"/>
                <a:ea typeface="Microsoft YaHei" panose="020B0503020204020204" pitchFamily="34" charset="-122"/>
              </a:rPr>
              <a:t>圣经中预言的应验</a:t>
            </a:r>
            <a:r>
              <a:rPr lang="zh-CN" altLang="zh-CN" sz="2800" dirty="0">
                <a:latin typeface="Microsoft YaHei" panose="020B0503020204020204" pitchFamily="34" charset="-122"/>
                <a:ea typeface="Microsoft YaHei" panose="020B0503020204020204" pitchFamily="34" charset="-122"/>
              </a:rPr>
              <a:t>说明圣经中的上帝就是那位掌管历史和未来的独一真神。</a:t>
            </a:r>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C848E9BA-811E-7447-BB37-06A0159F675B}"/>
              </a:ext>
            </a:extLst>
          </p:cNvPr>
          <p:cNvSpPr>
            <a:spLocks noGrp="1"/>
          </p:cNvSpPr>
          <p:nvPr>
            <p:ph type="title"/>
          </p:nvPr>
        </p:nvSpPr>
        <p:spPr>
          <a:xfrm>
            <a:off x="0" y="454068"/>
            <a:ext cx="9144000" cy="765803"/>
          </a:xfrm>
        </p:spPr>
        <p:txBody>
          <a:bodyPr/>
          <a:lstStyle/>
          <a:p>
            <a:r>
              <a:rPr lang="zh-CN" altLang="en-US"/>
              <a:t>证实圣经是真理的</a:t>
            </a:r>
            <a:r>
              <a:rPr lang="zh-CN" altLang="en-US" dirty="0"/>
              <a:t>三个步骤</a:t>
            </a:r>
          </a:p>
        </p:txBody>
      </p:sp>
      <p:pic>
        <p:nvPicPr>
          <p:cNvPr id="16" name="图片 15">
            <a:extLst>
              <a:ext uri="{FF2B5EF4-FFF2-40B4-BE49-F238E27FC236}">
                <a16:creationId xmlns:a16="http://schemas.microsoft.com/office/drawing/2014/main" id="{3C97A06F-A287-0649-AC97-FE4B327E6044}"/>
              </a:ext>
            </a:extLst>
          </p:cNvPr>
          <p:cNvPicPr>
            <a:picLocks noChangeAspect="1"/>
          </p:cNvPicPr>
          <p:nvPr/>
        </p:nvPicPr>
        <p:blipFill rotWithShape="1">
          <a:blip r:embed="rId4"/>
          <a:srcRect t="7614" r="24215"/>
          <a:stretch/>
        </p:blipFill>
        <p:spPr>
          <a:xfrm>
            <a:off x="384296" y="5040923"/>
            <a:ext cx="2529048" cy="17342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2">
            <a:extLst>
              <a:ext uri="{FF2B5EF4-FFF2-40B4-BE49-F238E27FC236}">
                <a16:creationId xmlns:a16="http://schemas.microsoft.com/office/drawing/2014/main" id="{9B90C8F3-244B-344C-9C3B-A908E78C9BB4}"/>
              </a:ext>
            </a:extLst>
          </p:cNvPr>
          <p:cNvPicPr>
            <a:picLocks noChangeAspect="1"/>
          </p:cNvPicPr>
          <p:nvPr/>
        </p:nvPicPr>
        <p:blipFill rotWithShape="1">
          <a:blip r:embed="rId5"/>
          <a:srcRect l="1701" t="6256" r="-231"/>
          <a:stretch/>
        </p:blipFill>
        <p:spPr>
          <a:xfrm>
            <a:off x="6029263" y="5040923"/>
            <a:ext cx="2736851" cy="17342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9838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F61F8F67-98FC-794B-B686-98053ED148E3}"/>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8AA8D471-04E9-0F43-935F-939708BC776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6BCF4CBF-DBB8-B34D-9168-EE745EDEF17C}"/>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CEF2FD5C-8E8B-1446-8D66-B5664C03B8EE}"/>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C4B179A7-C091-D948-9610-77EA290966F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FD942FB5-01EE-E44A-B67B-100B8C2F8BC6}"/>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4" name="文本框 3">
            <a:extLst>
              <a:ext uri="{FF2B5EF4-FFF2-40B4-BE49-F238E27FC236}">
                <a16:creationId xmlns:a16="http://schemas.microsoft.com/office/drawing/2014/main" id="{296ACC88-5B4D-4ABB-B36B-528E1F4CB9BE}"/>
              </a:ext>
            </a:extLst>
          </p:cNvPr>
          <p:cNvSpPr txBox="1"/>
          <p:nvPr/>
        </p:nvSpPr>
        <p:spPr>
          <a:xfrm>
            <a:off x="700667" y="4342346"/>
            <a:ext cx="7742665" cy="2053254"/>
          </a:xfrm>
          <a:prstGeom prst="rect">
            <a:avLst/>
          </a:prstGeom>
          <a:noFill/>
        </p:spPr>
        <p:txBody>
          <a:bodyPr wrap="square" rtlCol="0">
            <a:spAutoFit/>
          </a:bodyPr>
          <a:lstStyle/>
          <a:p>
            <a:pPr>
              <a:lnSpc>
                <a:spcPts val="3860"/>
              </a:lnSpc>
            </a:pPr>
            <a:r>
              <a:rPr kumimoji="1" lang="zh-CN" altLang="en-US" sz="2800" b="0" dirty="0">
                <a:latin typeface="Microsoft YaHei" panose="020B0503020204020204" pitchFamily="34" charset="-122"/>
                <a:ea typeface="Microsoft YaHei" panose="020B0503020204020204" pitchFamily="34" charset="-122"/>
              </a:rPr>
              <a:t>路加福音</a:t>
            </a:r>
            <a:r>
              <a:rPr kumimoji="1" lang="en-US" altLang="zh-CN" sz="2800" b="0" dirty="0">
                <a:latin typeface="Microsoft YaHei" panose="020B0503020204020204" pitchFamily="34" charset="-122"/>
                <a:ea typeface="Microsoft YaHei" panose="020B0503020204020204" pitchFamily="34" charset="-122"/>
              </a:rPr>
              <a:t>17:26 </a:t>
            </a:r>
            <a:r>
              <a:rPr kumimoji="1" lang="zh-CN" altLang="en-US" sz="2800" b="0" dirty="0">
                <a:latin typeface="Microsoft YaHei" panose="020B0503020204020204" pitchFamily="34" charset="-122"/>
                <a:ea typeface="Microsoft YaHei" panose="020B0503020204020204" pitchFamily="34" charset="-122"/>
              </a:rPr>
              <a:t>挪亚的日子怎样，人子的日子也要怎样。</a:t>
            </a:r>
            <a:r>
              <a:rPr kumimoji="1" lang="en-US" altLang="zh-CN" sz="2800" b="0" dirty="0">
                <a:latin typeface="Microsoft YaHei" panose="020B0503020204020204" pitchFamily="34" charset="-122"/>
                <a:ea typeface="Microsoft YaHei" panose="020B0503020204020204" pitchFamily="34" charset="-122"/>
              </a:rPr>
              <a:t>27 </a:t>
            </a:r>
            <a:r>
              <a:rPr kumimoji="1" lang="zh-CN" altLang="en-US" sz="2800" b="0" dirty="0">
                <a:latin typeface="Microsoft YaHei" panose="020B0503020204020204" pitchFamily="34" charset="-122"/>
                <a:ea typeface="Microsoft YaHei" panose="020B0503020204020204" pitchFamily="34" charset="-122"/>
              </a:rPr>
              <a:t>那时候的人又吃又喝，又娶又嫁，到挪亚进方舟的那日，洪水就来，把他们全都灭了</a:t>
            </a:r>
            <a:r>
              <a:rPr kumimoji="1" lang="en-US" altLang="zh-CN" sz="2800" b="0" dirty="0">
                <a:latin typeface="Microsoft YaHei" panose="020B0503020204020204" pitchFamily="34" charset="-122"/>
                <a:ea typeface="Microsoft YaHei" panose="020B0503020204020204" pitchFamily="34" charset="-122"/>
              </a:rPr>
              <a:t> ……30 </a:t>
            </a:r>
            <a:r>
              <a:rPr kumimoji="1" lang="zh-CN" altLang="en-US" sz="2800" b="0" dirty="0">
                <a:latin typeface="Microsoft YaHei" panose="020B0503020204020204" pitchFamily="34" charset="-122"/>
                <a:ea typeface="Microsoft YaHei" panose="020B0503020204020204" pitchFamily="34" charset="-122"/>
              </a:rPr>
              <a:t>人子显现的日子也要这样。</a:t>
            </a:r>
          </a:p>
        </p:txBody>
      </p:sp>
      <p:pic>
        <p:nvPicPr>
          <p:cNvPr id="5" name="图片 1">
            <a:extLst>
              <a:ext uri="{FF2B5EF4-FFF2-40B4-BE49-F238E27FC236}">
                <a16:creationId xmlns:a16="http://schemas.microsoft.com/office/drawing/2014/main" id="{67F33213-329F-4390-B156-7B4B696C24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8053" y="1268501"/>
            <a:ext cx="5327891" cy="2996939"/>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83529333-0A9D-C042-AAC9-35CAB1436779}"/>
              </a:ext>
            </a:extLst>
          </p:cNvPr>
          <p:cNvSpPr>
            <a:spLocks noGrp="1"/>
          </p:cNvSpPr>
          <p:nvPr>
            <p:ph type="title"/>
          </p:nvPr>
        </p:nvSpPr>
        <p:spPr/>
        <p:txBody>
          <a:bodyPr/>
          <a:lstStyle/>
          <a:p>
            <a:r>
              <a:rPr lang="zh-CN" altLang="en-US" dirty="0"/>
              <a:t>挪亚洪水的历史：上帝对我们的警告</a:t>
            </a:r>
          </a:p>
        </p:txBody>
      </p:sp>
    </p:spTree>
    <p:extLst>
      <p:ext uri="{BB962C8B-B14F-4D97-AF65-F5344CB8AC3E}">
        <p14:creationId xmlns:p14="http://schemas.microsoft.com/office/powerpoint/2010/main" val="951230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EE0F81E1-92E6-8E4A-9550-AEBFDA23A3BE}"/>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F001E21A-738D-3349-A134-E66B99A4DA8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C3541CEA-0A92-9847-87BF-1CE36E1A90B1}"/>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0013BEDF-CCF8-1C4D-A6EA-A7E128B40CBF}"/>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1C8FC96-F73B-3347-8CB2-E93E8A6650D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61679641-8392-0342-91DF-479C16322251}"/>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2" name="文本框 1">
            <a:extLst>
              <a:ext uri="{FF2B5EF4-FFF2-40B4-BE49-F238E27FC236}">
                <a16:creationId xmlns:a16="http://schemas.microsoft.com/office/drawing/2014/main" id="{00C0FDBB-D6B9-4C56-B3AC-517AB41E8AE8}"/>
              </a:ext>
            </a:extLst>
          </p:cNvPr>
          <p:cNvSpPr txBox="1"/>
          <p:nvPr/>
        </p:nvSpPr>
        <p:spPr>
          <a:xfrm>
            <a:off x="624276" y="3523788"/>
            <a:ext cx="4372839" cy="2553456"/>
          </a:xfrm>
          <a:prstGeom prst="rect">
            <a:avLst/>
          </a:prstGeom>
          <a:noFill/>
        </p:spPr>
        <p:txBody>
          <a:bodyPr wrap="square" rtlCol="0">
            <a:spAutoFit/>
          </a:bodyPr>
          <a:lstStyle/>
          <a:p>
            <a:pPr>
              <a:lnSpc>
                <a:spcPts val="3860"/>
              </a:lnSpc>
            </a:pPr>
            <a:r>
              <a:rPr kumimoji="1" lang="zh-CN" altLang="en-US" sz="2800" b="1" dirty="0">
                <a:latin typeface="Microsoft YaHei" panose="020B0503020204020204" pitchFamily="34" charset="-122"/>
                <a:ea typeface="Microsoft YaHei" panose="020B0503020204020204" pitchFamily="34" charset="-122"/>
              </a:rPr>
              <a:t>挪亚时代：绝大多数人</a:t>
            </a:r>
            <a:endParaRPr kumimoji="1" lang="en-US" altLang="zh-CN" sz="2800" b="1" dirty="0">
              <a:latin typeface="Microsoft YaHei" panose="020B0503020204020204" pitchFamily="34" charset="-122"/>
              <a:ea typeface="Microsoft YaHei" panose="020B0503020204020204" pitchFamily="34" charset="-122"/>
            </a:endParaRPr>
          </a:p>
          <a:p>
            <a:pPr marL="457200" indent="-457200">
              <a:lnSpc>
                <a:spcPts val="3860"/>
              </a:lnSpc>
              <a:buFont typeface="Arial"/>
              <a:buChar char="•"/>
            </a:pPr>
            <a:r>
              <a:rPr kumimoji="1" lang="zh-CN" altLang="en-US" sz="2800" b="0" dirty="0">
                <a:latin typeface="Microsoft YaHei" panose="020B0503020204020204" pitchFamily="34" charset="-122"/>
                <a:ea typeface="Microsoft YaHei" panose="020B0503020204020204" pitchFamily="34" charset="-122"/>
              </a:rPr>
              <a:t>不相信有洪水的审判</a:t>
            </a:r>
            <a:endParaRPr kumimoji="1" lang="en-US" altLang="zh-CN" sz="2800" b="0" dirty="0">
              <a:latin typeface="Microsoft YaHei" panose="020B0503020204020204" pitchFamily="34" charset="-122"/>
              <a:ea typeface="Microsoft YaHei" panose="020B0503020204020204" pitchFamily="34" charset="-122"/>
            </a:endParaRPr>
          </a:p>
          <a:p>
            <a:pPr marL="457200" indent="-457200">
              <a:lnSpc>
                <a:spcPts val="3860"/>
              </a:lnSpc>
              <a:buFont typeface="Arial"/>
              <a:buChar char="•"/>
            </a:pPr>
            <a:r>
              <a:rPr kumimoji="1" lang="zh-CN" altLang="en-US" sz="2800" dirty="0">
                <a:latin typeface="Microsoft YaHei" panose="020B0503020204020204" pitchFamily="34" charset="-122"/>
                <a:ea typeface="Microsoft YaHei" panose="020B0503020204020204" pitchFamily="34" charset="-122"/>
              </a:rPr>
              <a:t>不相信方舟的救赎</a:t>
            </a:r>
            <a:endParaRPr kumimoji="1" lang="en-US" altLang="zh-CN" sz="2800" dirty="0">
              <a:latin typeface="Microsoft YaHei" panose="020B0503020204020204" pitchFamily="34" charset="-122"/>
              <a:ea typeface="Microsoft YaHei" panose="020B0503020204020204" pitchFamily="34" charset="-122"/>
            </a:endParaRPr>
          </a:p>
          <a:p>
            <a:pPr marL="457200" indent="-457200">
              <a:lnSpc>
                <a:spcPts val="3860"/>
              </a:lnSpc>
              <a:buFont typeface="Arial"/>
              <a:buChar char="•"/>
            </a:pPr>
            <a:r>
              <a:rPr kumimoji="1" lang="zh-CN" altLang="en-US" sz="2800" b="0" dirty="0">
                <a:latin typeface="Microsoft YaHei" panose="020B0503020204020204" pitchFamily="34" charset="-122"/>
                <a:ea typeface="Microsoft YaHei" panose="020B0503020204020204" pitchFamily="34" charset="-122"/>
              </a:rPr>
              <a:t>继续享受罪中之乐</a:t>
            </a:r>
            <a:endParaRPr kumimoji="1" lang="en-US" altLang="zh-CN" sz="2800" b="0" dirty="0">
              <a:latin typeface="Microsoft YaHei" panose="020B0503020204020204" pitchFamily="34" charset="-122"/>
              <a:ea typeface="Microsoft YaHei" panose="020B0503020204020204" pitchFamily="34" charset="-122"/>
            </a:endParaRPr>
          </a:p>
          <a:p>
            <a:pPr marL="457200" indent="-457200">
              <a:lnSpc>
                <a:spcPts val="3860"/>
              </a:lnSpc>
              <a:buFont typeface="Arial"/>
              <a:buChar char="•"/>
            </a:pPr>
            <a:r>
              <a:rPr kumimoji="1" lang="zh-CN" altLang="en-US" sz="2800" b="0" dirty="0">
                <a:latin typeface="Microsoft YaHei" panose="020B0503020204020204" pitchFamily="34" charset="-122"/>
                <a:ea typeface="Microsoft YaHei" panose="020B0503020204020204" pitchFamily="34" charset="-122"/>
              </a:rPr>
              <a:t>都死于洪水灭世</a:t>
            </a:r>
            <a:r>
              <a:rPr kumimoji="1" lang="zh-CN" altLang="en-US" sz="2800" dirty="0">
                <a:latin typeface="Microsoft YaHei" panose="020B0503020204020204" pitchFamily="34" charset="-122"/>
                <a:ea typeface="Microsoft YaHei" panose="020B0503020204020204" pitchFamily="34" charset="-122"/>
              </a:rPr>
              <a:t>的灾难</a:t>
            </a:r>
            <a:endParaRPr kumimoji="1" lang="zh-CN" altLang="en-US" sz="2800" b="0" dirty="0">
              <a:latin typeface="Microsoft YaHei" panose="020B0503020204020204" pitchFamily="34" charset="-122"/>
              <a:ea typeface="Microsoft YaHei" panose="020B0503020204020204" pitchFamily="34" charset="-122"/>
            </a:endParaRPr>
          </a:p>
        </p:txBody>
      </p:sp>
      <p:pic>
        <p:nvPicPr>
          <p:cNvPr id="3" name="图片 1">
            <a:extLst>
              <a:ext uri="{FF2B5EF4-FFF2-40B4-BE49-F238E27FC236}">
                <a16:creationId xmlns:a16="http://schemas.microsoft.com/office/drawing/2014/main" id="{D06FDC9C-5AF1-4B53-85A0-2A610197DC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5794" y="601842"/>
            <a:ext cx="3324008" cy="2490764"/>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a:extLst>
              <a:ext uri="{FF2B5EF4-FFF2-40B4-BE49-F238E27FC236}">
                <a16:creationId xmlns:a16="http://schemas.microsoft.com/office/drawing/2014/main" id="{07889461-F792-4693-BFFE-1E64FAB08078}"/>
              </a:ext>
            </a:extLst>
          </p:cNvPr>
          <p:cNvSpPr txBox="1"/>
          <p:nvPr/>
        </p:nvSpPr>
        <p:spPr>
          <a:xfrm>
            <a:off x="4814886" y="3523788"/>
            <a:ext cx="4044996" cy="2553391"/>
          </a:xfrm>
          <a:prstGeom prst="rect">
            <a:avLst/>
          </a:prstGeom>
          <a:noFill/>
        </p:spPr>
        <p:txBody>
          <a:bodyPr wrap="square" rtlCol="0">
            <a:spAutoFit/>
          </a:bodyPr>
          <a:lstStyle/>
          <a:p>
            <a:pPr>
              <a:lnSpc>
                <a:spcPts val="3860"/>
              </a:lnSpc>
            </a:pPr>
            <a:r>
              <a:rPr kumimoji="1" lang="zh-CN" altLang="en-US" sz="2800" b="1" dirty="0">
                <a:latin typeface="Microsoft YaHei" panose="020B0503020204020204" pitchFamily="34" charset="-122"/>
                <a:ea typeface="Microsoft YaHei" panose="020B0503020204020204" pitchFamily="34" charset="-122"/>
              </a:rPr>
              <a:t>现代：绝大多数人</a:t>
            </a:r>
            <a:endParaRPr kumimoji="1" lang="en-US" altLang="zh-CN" sz="2800" b="1" dirty="0">
              <a:latin typeface="Microsoft YaHei" panose="020B0503020204020204" pitchFamily="34" charset="-122"/>
              <a:ea typeface="Microsoft YaHei" panose="020B0503020204020204" pitchFamily="34" charset="-122"/>
            </a:endParaRPr>
          </a:p>
          <a:p>
            <a:pPr marL="457200" indent="-457200">
              <a:lnSpc>
                <a:spcPts val="3860"/>
              </a:lnSpc>
              <a:buFont typeface="Arial" panose="020B0604020202020204" pitchFamily="34" charset="0"/>
              <a:buChar char="•"/>
            </a:pPr>
            <a:r>
              <a:rPr kumimoji="1" lang="zh-CN" altLang="en-US" sz="2800" b="0" dirty="0">
                <a:latin typeface="Microsoft YaHei" panose="020B0503020204020204" pitchFamily="34" charset="-122"/>
                <a:ea typeface="Microsoft YaHei" panose="020B0503020204020204" pitchFamily="34" charset="-122"/>
              </a:rPr>
              <a:t>不相信有死后的审判</a:t>
            </a:r>
            <a:endParaRPr kumimoji="1" lang="en-US" altLang="zh-CN" sz="2800" b="0" dirty="0">
              <a:latin typeface="Microsoft YaHei" panose="020B0503020204020204" pitchFamily="34" charset="-122"/>
              <a:ea typeface="Microsoft YaHei" panose="020B0503020204020204" pitchFamily="34" charset="-122"/>
            </a:endParaRPr>
          </a:p>
          <a:p>
            <a:pPr marL="457200" indent="-457200">
              <a:lnSpc>
                <a:spcPts val="3860"/>
              </a:lnSpc>
              <a:buFont typeface="Arial"/>
              <a:buChar char="•"/>
            </a:pPr>
            <a:r>
              <a:rPr kumimoji="1" lang="zh-CN" altLang="en-US" sz="2800" dirty="0">
                <a:latin typeface="Microsoft YaHei" panose="020B0503020204020204" pitchFamily="34" charset="-122"/>
                <a:ea typeface="Microsoft YaHei" panose="020B0503020204020204" pitchFamily="34" charset="-122"/>
              </a:rPr>
              <a:t>不相信基督的救赎</a:t>
            </a:r>
            <a:endParaRPr kumimoji="1" lang="en-US" altLang="zh-CN" sz="2800" dirty="0">
              <a:latin typeface="Microsoft YaHei" panose="020B0503020204020204" pitchFamily="34" charset="-122"/>
              <a:ea typeface="Microsoft YaHei" panose="020B0503020204020204" pitchFamily="34" charset="-122"/>
            </a:endParaRPr>
          </a:p>
          <a:p>
            <a:pPr marL="457200" indent="-457200">
              <a:lnSpc>
                <a:spcPts val="3860"/>
              </a:lnSpc>
              <a:buFont typeface="Arial"/>
              <a:buChar char="•"/>
            </a:pPr>
            <a:r>
              <a:rPr kumimoji="1" lang="zh-CN" altLang="en-US" sz="2800" dirty="0">
                <a:latin typeface="Microsoft YaHei" panose="020B0503020204020204" pitchFamily="34" charset="-122"/>
                <a:ea typeface="Microsoft YaHei" panose="020B0503020204020204" pitchFamily="34" charset="-122"/>
              </a:rPr>
              <a:t>继续享受罪中之乐</a:t>
            </a:r>
            <a:endParaRPr kumimoji="1" lang="en-US" altLang="zh-CN" sz="2800" dirty="0">
              <a:latin typeface="Microsoft YaHei" panose="020B0503020204020204" pitchFamily="34" charset="-122"/>
              <a:ea typeface="Microsoft YaHei" panose="020B0503020204020204" pitchFamily="34" charset="-122"/>
            </a:endParaRPr>
          </a:p>
          <a:p>
            <a:pPr marL="457200" indent="-457200">
              <a:lnSpc>
                <a:spcPts val="3860"/>
              </a:lnSpc>
              <a:buFont typeface="Arial"/>
              <a:buChar char="•"/>
            </a:pPr>
            <a:r>
              <a:rPr kumimoji="1" lang="zh-CN" altLang="en-US" sz="2800" b="0" dirty="0">
                <a:latin typeface="Microsoft YaHei" panose="020B0503020204020204" pitchFamily="34" charset="-122"/>
                <a:ea typeface="Microsoft YaHei" panose="020B0503020204020204" pitchFamily="34" charset="-122"/>
              </a:rPr>
              <a:t>都要永远在地狱</a:t>
            </a:r>
          </a:p>
        </p:txBody>
      </p:sp>
      <p:pic>
        <p:nvPicPr>
          <p:cNvPr id="4" name="图片 3">
            <a:extLst>
              <a:ext uri="{FF2B5EF4-FFF2-40B4-BE49-F238E27FC236}">
                <a16:creationId xmlns:a16="http://schemas.microsoft.com/office/drawing/2014/main" id="{75D8B254-C19F-A642-8CEA-DD2F8A195357}"/>
              </a:ext>
            </a:extLst>
          </p:cNvPr>
          <p:cNvPicPr>
            <a:picLocks noChangeAspect="1"/>
          </p:cNvPicPr>
          <p:nvPr/>
        </p:nvPicPr>
        <p:blipFill rotWithShape="1">
          <a:blip r:embed="rId5"/>
          <a:srcRect b="6418"/>
          <a:stretch/>
        </p:blipFill>
        <p:spPr>
          <a:xfrm>
            <a:off x="4804200" y="597534"/>
            <a:ext cx="3764428" cy="25292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912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直线连接符 20">
            <a:extLst>
              <a:ext uri="{FF2B5EF4-FFF2-40B4-BE49-F238E27FC236}">
                <a16:creationId xmlns:a16="http://schemas.microsoft.com/office/drawing/2014/main" id="{0EDC9C4B-B233-8F40-B237-F115E18F2BB8}"/>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7CCEC667-F01E-524D-B09E-54CD3A28F4C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39D431DA-CA14-F240-85AA-9312463376C2}"/>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F57BF961-8852-BB44-99F8-691DEF96536D}"/>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8D89CE34-3DCD-FA40-805D-934533F55DC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C63D1D53-1C74-7946-B95E-2616402A93AC}"/>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8" name="矩形 2">
            <a:extLst>
              <a:ext uri="{FF2B5EF4-FFF2-40B4-BE49-F238E27FC236}">
                <a16:creationId xmlns:a16="http://schemas.microsoft.com/office/drawing/2014/main" id="{938C5932-E8FE-4DDB-9DAF-BA165740D866}"/>
              </a:ext>
            </a:extLst>
          </p:cNvPr>
          <p:cNvSpPr>
            <a:spLocks noChangeArrowheads="1"/>
          </p:cNvSpPr>
          <p:nvPr/>
        </p:nvSpPr>
        <p:spPr bwMode="auto">
          <a:xfrm>
            <a:off x="587744" y="5063215"/>
            <a:ext cx="8126525" cy="1053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gn="ctr">
              <a:lnSpc>
                <a:spcPts val="3860"/>
              </a:lnSpc>
            </a:pPr>
            <a:r>
              <a:rPr lang="zh-CN" altLang="en-US" sz="2800" b="0" dirty="0">
                <a:latin typeface="Microsoft YaHei" panose="020B0503020204020204" pitchFamily="34" charset="-122"/>
                <a:ea typeface="Microsoft YaHei" panose="020B0503020204020204" pitchFamily="34" charset="-122"/>
              </a:rPr>
              <a:t>人</a:t>
            </a:r>
            <a:r>
              <a:rPr lang="zh-CN" altLang="en-US" sz="2800" b="0">
                <a:latin typeface="Microsoft YaHei" panose="020B0503020204020204" pitchFamily="34" charset="-122"/>
                <a:ea typeface="Microsoft YaHei" panose="020B0503020204020204" pitchFamily="34" charset="-122"/>
              </a:rPr>
              <a:t>死后先受审判，而审判</a:t>
            </a:r>
            <a:r>
              <a:rPr lang="zh-CN" altLang="en-US" sz="2800" b="0" dirty="0">
                <a:latin typeface="Microsoft YaHei" panose="020B0503020204020204" pitchFamily="34" charset="-122"/>
                <a:ea typeface="Microsoft YaHei" panose="020B0503020204020204" pitchFamily="34" charset="-122"/>
              </a:rPr>
              <a:t>的结果</a:t>
            </a:r>
            <a:r>
              <a:rPr lang="en-US" altLang="zh-CN" sz="2800" b="0" dirty="0">
                <a:latin typeface="Microsoft YaHei" panose="020B0503020204020204" pitchFamily="34" charset="-122"/>
                <a:ea typeface="Microsoft YaHei" panose="020B0503020204020204" pitchFamily="34" charset="-122"/>
              </a:rPr>
              <a:t>:</a:t>
            </a:r>
          </a:p>
          <a:p>
            <a:pPr algn="ctr">
              <a:lnSpc>
                <a:spcPts val="3860"/>
              </a:lnSpc>
            </a:pPr>
            <a:r>
              <a:rPr lang="zh-CN" altLang="en-US" sz="2800" b="0" dirty="0">
                <a:latin typeface="Microsoft YaHei" panose="020B0503020204020204" pitchFamily="34" charset="-122"/>
                <a:ea typeface="Microsoft YaHei" panose="020B0503020204020204" pitchFamily="34" charset="-122"/>
              </a:rPr>
              <a:t>要么在永远快乐的天堂，要么在永恒痛苦的地狱。</a:t>
            </a:r>
          </a:p>
        </p:txBody>
      </p:sp>
      <p:pic>
        <p:nvPicPr>
          <p:cNvPr id="9" name="图片 8">
            <a:extLst>
              <a:ext uri="{FF2B5EF4-FFF2-40B4-BE49-F238E27FC236}">
                <a16:creationId xmlns:a16="http://schemas.microsoft.com/office/drawing/2014/main" id="{B3C267D9-2C05-4C40-8EB6-8F9F11887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581" y="1373047"/>
            <a:ext cx="6668837" cy="35567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标题 15">
            <a:extLst>
              <a:ext uri="{FF2B5EF4-FFF2-40B4-BE49-F238E27FC236}">
                <a16:creationId xmlns:a16="http://schemas.microsoft.com/office/drawing/2014/main" id="{DE306D46-2922-8A4C-995C-49E28DBC4A65}"/>
              </a:ext>
            </a:extLst>
          </p:cNvPr>
          <p:cNvSpPr>
            <a:spLocks noGrp="1"/>
          </p:cNvSpPr>
          <p:nvPr>
            <p:ph type="title"/>
          </p:nvPr>
        </p:nvSpPr>
        <p:spPr/>
        <p:txBody>
          <a:bodyPr/>
          <a:lstStyle/>
          <a:p>
            <a:r>
              <a:rPr lang="zh-CN" altLang="en-US" dirty="0"/>
              <a:t>挪亚洪水的历史：上帝对我们的警告</a:t>
            </a:r>
          </a:p>
        </p:txBody>
      </p:sp>
    </p:spTree>
    <p:extLst>
      <p:ext uri="{BB962C8B-B14F-4D97-AF65-F5344CB8AC3E}">
        <p14:creationId xmlns:p14="http://schemas.microsoft.com/office/powerpoint/2010/main" val="3169997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95C95DBA-7C3F-F54D-B647-F6B32FD1E231}"/>
              </a:ext>
            </a:extLst>
          </p:cNvPr>
          <p:cNvSpPr/>
          <p:nvPr/>
        </p:nvSpPr>
        <p:spPr>
          <a:xfrm flipH="1">
            <a:off x="454531" y="1645824"/>
            <a:ext cx="0" cy="47373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6A2FDAC4-9085-9B44-8AA6-25F17ADCD3B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712A22BF-C6E0-A947-94BB-C297D1BE0546}"/>
              </a:ext>
            </a:extLst>
          </p:cNvPr>
          <p:cNvSpPr/>
          <p:nvPr/>
        </p:nvSpPr>
        <p:spPr>
          <a:xfrm flipH="1" flipV="1">
            <a:off x="971601" y="1645823"/>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9E8C8CB3-DABE-F14D-A8EA-A881C465BA5B}"/>
              </a:ext>
            </a:extLst>
          </p:cNvPr>
          <p:cNvSpPr/>
          <p:nvPr/>
        </p:nvSpPr>
        <p:spPr>
          <a:xfrm flipH="1">
            <a:off x="8714268" y="1645822"/>
            <a:ext cx="0" cy="4599057"/>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CF093AD0-9FF3-A94F-8407-D5C53643D0D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5C6973CA-F6AE-2D4E-B50C-8C5AD7E25F5F}"/>
              </a:ext>
            </a:extLst>
          </p:cNvPr>
          <p:cNvPicPr>
            <a:picLocks noChangeAspect="1"/>
          </p:cNvPicPr>
          <p:nvPr/>
        </p:nvPicPr>
        <p:blipFill>
          <a:blip r:embed="rId3"/>
          <a:stretch>
            <a:fillRect/>
          </a:stretch>
        </p:blipFill>
        <p:spPr>
          <a:xfrm rot="10800000">
            <a:off x="222738" y="1386722"/>
            <a:ext cx="921637" cy="565092"/>
          </a:xfrm>
          <a:prstGeom prst="rect">
            <a:avLst/>
          </a:prstGeom>
          <a:ln w="12700">
            <a:miter lim="400000"/>
          </a:ln>
        </p:spPr>
      </p:pic>
      <p:sp>
        <p:nvSpPr>
          <p:cNvPr id="2" name="矩形 2">
            <a:extLst>
              <a:ext uri="{FF2B5EF4-FFF2-40B4-BE49-F238E27FC236}">
                <a16:creationId xmlns:a16="http://schemas.microsoft.com/office/drawing/2014/main" id="{93949FFA-DF5E-46C8-B8E1-4999DB3EDCB1}"/>
              </a:ext>
            </a:extLst>
          </p:cNvPr>
          <p:cNvSpPr>
            <a:spLocks noChangeArrowheads="1"/>
          </p:cNvSpPr>
          <p:nvPr/>
        </p:nvSpPr>
        <p:spPr bwMode="auto">
          <a:xfrm>
            <a:off x="825491" y="3789731"/>
            <a:ext cx="7742667" cy="225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4260"/>
              </a:lnSpc>
            </a:pPr>
            <a:r>
              <a:rPr kumimoji="1" lang="zh-CN" altLang="en-US" sz="3200" b="0" dirty="0">
                <a:latin typeface="Microsoft YaHei" panose="020B0503020204020204" pitchFamily="34" charset="-122"/>
                <a:ea typeface="Microsoft YaHei" panose="020B0503020204020204" pitchFamily="34" charset="-122"/>
              </a:rPr>
              <a:t>爱你的上帝在对你说：“孩子，将来确实有死亡，死后也确实有审判。你是愿意像挪亚一样相信接受我呢，还是会像大多数其他人一样弃绝我呢？” </a:t>
            </a:r>
          </a:p>
        </p:txBody>
      </p:sp>
      <p:pic>
        <p:nvPicPr>
          <p:cNvPr id="4" name="图片 3">
            <a:extLst>
              <a:ext uri="{FF2B5EF4-FFF2-40B4-BE49-F238E27FC236}">
                <a16:creationId xmlns:a16="http://schemas.microsoft.com/office/drawing/2014/main" id="{3FD798E4-2A63-47DB-A1FB-E6CACDB63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444" y="151008"/>
            <a:ext cx="6086274" cy="3387144"/>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2803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429DF7-5194-D046-A8F7-065F9A4D6A99}"/>
              </a:ext>
            </a:extLst>
          </p:cNvPr>
          <p:cNvPicPr>
            <a:picLocks noChangeAspect="1"/>
          </p:cNvPicPr>
          <p:nvPr/>
        </p:nvPicPr>
        <p:blipFill>
          <a:blip r:embed="rId3"/>
          <a:stretch>
            <a:fillRect/>
          </a:stretch>
        </p:blipFill>
        <p:spPr>
          <a:xfrm>
            <a:off x="3140761" y="1594338"/>
            <a:ext cx="3106780" cy="3282461"/>
          </a:xfrm>
          <a:prstGeom prst="rect">
            <a:avLst/>
          </a:prstGeom>
        </p:spPr>
      </p:pic>
      <p:sp>
        <p:nvSpPr>
          <p:cNvPr id="5" name="文本框 4">
            <a:extLst>
              <a:ext uri="{FF2B5EF4-FFF2-40B4-BE49-F238E27FC236}">
                <a16:creationId xmlns:a16="http://schemas.microsoft.com/office/drawing/2014/main" id="{65C2EFF5-80F4-6649-BD0C-01D39EA72E44}"/>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9555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线连接符 20">
            <a:extLst>
              <a:ext uri="{FF2B5EF4-FFF2-40B4-BE49-F238E27FC236}">
                <a16:creationId xmlns:a16="http://schemas.microsoft.com/office/drawing/2014/main" id="{0F591831-E7D2-4C6E-A3C0-7C89EA444A98}"/>
              </a:ext>
            </a:extLst>
          </p:cNvPr>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 name="直线连接符 21">
            <a:extLst>
              <a:ext uri="{FF2B5EF4-FFF2-40B4-BE49-F238E27FC236}">
                <a16:creationId xmlns:a16="http://schemas.microsoft.com/office/drawing/2014/main" id="{21A0932D-C996-4056-8DB4-C897E2172B9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2">
            <a:extLst>
              <a:ext uri="{FF2B5EF4-FFF2-40B4-BE49-F238E27FC236}">
                <a16:creationId xmlns:a16="http://schemas.microsoft.com/office/drawing/2014/main" id="{479B8814-CF64-4BBD-8DE5-A41F8BB234A3}"/>
              </a:ext>
            </a:extLst>
          </p:cNvPr>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6" name="直线连接符 23">
            <a:extLst>
              <a:ext uri="{FF2B5EF4-FFF2-40B4-BE49-F238E27FC236}">
                <a16:creationId xmlns:a16="http://schemas.microsoft.com/office/drawing/2014/main" id="{D9732453-7621-46B0-89FC-A7742131725A}"/>
              </a:ext>
            </a:extLst>
          </p:cNvPr>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7" name="图片 24" descr="图片 24">
            <a:extLst>
              <a:ext uri="{FF2B5EF4-FFF2-40B4-BE49-F238E27FC236}">
                <a16:creationId xmlns:a16="http://schemas.microsoft.com/office/drawing/2014/main" id="{27A36B53-E39C-4DFF-8597-4CD3F3943BF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8" name="图片 25" descr="图片 25">
            <a:extLst>
              <a:ext uri="{FF2B5EF4-FFF2-40B4-BE49-F238E27FC236}">
                <a16:creationId xmlns:a16="http://schemas.microsoft.com/office/drawing/2014/main" id="{AA540735-194F-4982-9686-A6C92D08BA59}"/>
              </a:ext>
            </a:extLst>
          </p:cNvPr>
          <p:cNvPicPr>
            <a:picLocks noChangeAspect="1"/>
          </p:cNvPicPr>
          <p:nvPr/>
        </p:nvPicPr>
        <p:blipFill>
          <a:blip r:embed="rId3"/>
          <a:stretch>
            <a:fillRect/>
          </a:stretch>
        </p:blipFill>
        <p:spPr>
          <a:xfrm rot="10800000">
            <a:off x="222738" y="1505947"/>
            <a:ext cx="921637" cy="565092"/>
          </a:xfrm>
          <a:prstGeom prst="rect">
            <a:avLst/>
          </a:prstGeom>
          <a:ln w="12700">
            <a:miter lim="400000"/>
          </a:ln>
        </p:spPr>
      </p:pic>
      <p:sp>
        <p:nvSpPr>
          <p:cNvPr id="9" name="矩形 2">
            <a:extLst>
              <a:ext uri="{FF2B5EF4-FFF2-40B4-BE49-F238E27FC236}">
                <a16:creationId xmlns:a16="http://schemas.microsoft.com/office/drawing/2014/main" id="{D93FE33F-94DD-421E-8C39-F45D571F593E}"/>
              </a:ext>
            </a:extLst>
          </p:cNvPr>
          <p:cNvSpPr>
            <a:spLocks noChangeArrowheads="1"/>
          </p:cNvSpPr>
          <p:nvPr/>
        </p:nvSpPr>
        <p:spPr bwMode="auto">
          <a:xfrm>
            <a:off x="725244" y="2408009"/>
            <a:ext cx="3399842" cy="3247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ct val="150000"/>
              </a:lnSpc>
            </a:pPr>
            <a:r>
              <a:rPr lang="zh-CN" altLang="en-US" sz="2800" b="0" dirty="0">
                <a:latin typeface="Microsoft YaHei" panose="020B0503020204020204" pitchFamily="34" charset="-122"/>
                <a:ea typeface="Microsoft YaHei" panose="020B0503020204020204" pitchFamily="34" charset="-122"/>
              </a:rPr>
              <a:t>创世记 </a:t>
            </a:r>
            <a:r>
              <a:rPr lang="en-US" altLang="zh-CN" sz="2800" b="0" dirty="0">
                <a:latin typeface="Microsoft YaHei" panose="020B0503020204020204" pitchFamily="34" charset="-122"/>
                <a:ea typeface="Microsoft YaHei" panose="020B0503020204020204" pitchFamily="34" charset="-122"/>
              </a:rPr>
              <a:t>6:17 </a:t>
            </a:r>
            <a:r>
              <a:rPr lang="zh-CN" altLang="en-US" sz="2800" b="0" dirty="0">
                <a:latin typeface="Microsoft YaHei" panose="020B0503020204020204" pitchFamily="34" charset="-122"/>
                <a:ea typeface="Microsoft YaHei" panose="020B0503020204020204" pitchFamily="34" charset="-122"/>
              </a:rPr>
              <a:t>看哪，我要使洪水泛滥在地上，毁灭天下。凡地上有血肉、有气息的活物，无一不死。</a:t>
            </a:r>
          </a:p>
        </p:txBody>
      </p:sp>
      <p:sp>
        <p:nvSpPr>
          <p:cNvPr id="10" name="标题 2">
            <a:extLst>
              <a:ext uri="{FF2B5EF4-FFF2-40B4-BE49-F238E27FC236}">
                <a16:creationId xmlns:a16="http://schemas.microsoft.com/office/drawing/2014/main" id="{15C1FE0E-8D51-463D-BF53-CC01E0372463}"/>
              </a:ext>
            </a:extLst>
          </p:cNvPr>
          <p:cNvSpPr>
            <a:spLocks noGrp="1"/>
          </p:cNvSpPr>
          <p:nvPr>
            <p:ph type="title"/>
          </p:nvPr>
        </p:nvSpPr>
        <p:spPr>
          <a:xfrm>
            <a:off x="0" y="550320"/>
            <a:ext cx="9144000" cy="1325563"/>
          </a:xfrm>
        </p:spPr>
        <p:txBody>
          <a:bodyPr/>
          <a:lstStyle/>
          <a:p>
            <a:r>
              <a:rPr lang="zh-CN" altLang="en-US" dirty="0"/>
              <a:t>挪亚洪水的目的</a:t>
            </a:r>
          </a:p>
        </p:txBody>
      </p:sp>
      <p:pic>
        <p:nvPicPr>
          <p:cNvPr id="12" name="图片 11">
            <a:extLst>
              <a:ext uri="{FF2B5EF4-FFF2-40B4-BE49-F238E27FC236}">
                <a16:creationId xmlns:a16="http://schemas.microsoft.com/office/drawing/2014/main" id="{342FBE3F-8419-46D5-942D-670E98319BCD}"/>
              </a:ext>
            </a:extLst>
          </p:cNvPr>
          <p:cNvPicPr>
            <a:picLocks noChangeAspect="1"/>
          </p:cNvPicPr>
          <p:nvPr/>
        </p:nvPicPr>
        <p:blipFill>
          <a:blip r:embed="rId4"/>
          <a:stretch>
            <a:fillRect/>
          </a:stretch>
        </p:blipFill>
        <p:spPr>
          <a:xfrm>
            <a:off x="4395798" y="2645001"/>
            <a:ext cx="4165509" cy="27770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3459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DA696C7B-D30A-F14A-B567-AC807C9CED87}"/>
              </a:ext>
            </a:extLst>
          </p:cNvPr>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CE9C9D11-9842-EA4B-8F42-7D4F0A9D746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41ECEC94-6CFE-E84B-B729-EA564F042A38}"/>
              </a:ext>
            </a:extLst>
          </p:cNvPr>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2A96E752-09C0-B94B-BC4F-A5E97AA11E28}"/>
              </a:ext>
            </a:extLst>
          </p:cNvPr>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BFE07A30-0332-D64E-9DFC-8FC537004B8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1E2A01C7-661E-BF4A-BA07-0D253092F321}"/>
              </a:ext>
            </a:extLst>
          </p:cNvPr>
          <p:cNvPicPr>
            <a:picLocks noChangeAspect="1"/>
          </p:cNvPicPr>
          <p:nvPr/>
        </p:nvPicPr>
        <p:blipFill>
          <a:blip r:embed="rId3"/>
          <a:stretch>
            <a:fillRect/>
          </a:stretch>
        </p:blipFill>
        <p:spPr>
          <a:xfrm rot="10800000">
            <a:off x="222738" y="1505947"/>
            <a:ext cx="921637" cy="565092"/>
          </a:xfrm>
          <a:prstGeom prst="rect">
            <a:avLst/>
          </a:prstGeom>
          <a:ln w="12700">
            <a:miter lim="400000"/>
          </a:ln>
        </p:spPr>
      </p:pic>
      <p:sp>
        <p:nvSpPr>
          <p:cNvPr id="5" name="矩形 2">
            <a:extLst>
              <a:ext uri="{FF2B5EF4-FFF2-40B4-BE49-F238E27FC236}">
                <a16:creationId xmlns:a16="http://schemas.microsoft.com/office/drawing/2014/main" id="{1927CB0E-FDF6-443D-B43A-C06DE5A7D6D0}"/>
              </a:ext>
            </a:extLst>
          </p:cNvPr>
          <p:cNvSpPr>
            <a:spLocks noChangeArrowheads="1"/>
          </p:cNvSpPr>
          <p:nvPr/>
        </p:nvSpPr>
        <p:spPr bwMode="auto">
          <a:xfrm>
            <a:off x="582092" y="2078561"/>
            <a:ext cx="4702005" cy="389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marL="457200" indent="-457200">
              <a:lnSpc>
                <a:spcPct val="150000"/>
              </a:lnSpc>
              <a:buFont typeface="Arial"/>
              <a:buChar char="•"/>
            </a:pPr>
            <a:r>
              <a:rPr lang="zh-CN" altLang="en-US" sz="2800" b="0" dirty="0">
                <a:latin typeface="Microsoft YaHei" panose="020B0503020204020204" pitchFamily="34" charset="-122"/>
                <a:ea typeface="Microsoft YaHei" panose="020B0503020204020204" pitchFamily="34" charset="-122"/>
              </a:rPr>
              <a:t>神从头开始知道未来</a:t>
            </a:r>
            <a:endParaRPr lang="en-US" altLang="zh-CN" sz="2800" b="0" dirty="0">
              <a:latin typeface="Microsoft YaHei" panose="020B0503020204020204" pitchFamily="34" charset="-122"/>
              <a:ea typeface="Microsoft YaHei" panose="020B0503020204020204" pitchFamily="34" charset="-122"/>
            </a:endParaRPr>
          </a:p>
          <a:p>
            <a:pPr marL="457200" indent="-457200">
              <a:lnSpc>
                <a:spcPct val="150000"/>
              </a:lnSpc>
              <a:buFont typeface="Arial"/>
              <a:buChar char="•"/>
            </a:pPr>
            <a:r>
              <a:rPr lang="zh-CN" altLang="en-US" sz="2800" b="0" dirty="0">
                <a:latin typeface="Microsoft YaHei" panose="020B0503020204020204" pitchFamily="34" charset="-122"/>
                <a:ea typeface="Microsoft YaHei" panose="020B0503020204020204" pitchFamily="34" charset="-122"/>
              </a:rPr>
              <a:t>“后悔”是一种拟人的表述方法，表达神感到难受、心中忧伤</a:t>
            </a:r>
            <a:endParaRPr lang="en-US" altLang="zh-CN" sz="2800" b="0" dirty="0">
              <a:latin typeface="Microsoft YaHei" panose="020B0503020204020204" pitchFamily="34" charset="-122"/>
              <a:ea typeface="Microsoft YaHei" panose="020B0503020204020204" pitchFamily="34" charset="-122"/>
            </a:endParaRPr>
          </a:p>
          <a:p>
            <a:pPr marL="457200" indent="-457200">
              <a:lnSpc>
                <a:spcPct val="150000"/>
              </a:lnSpc>
              <a:buFont typeface="Arial"/>
              <a:buChar char="•"/>
            </a:pPr>
            <a:r>
              <a:rPr lang="zh-CN" altLang="en-US" sz="2800" b="0" dirty="0">
                <a:latin typeface="Microsoft YaHei" panose="020B0503020204020204" pitchFamily="34" charset="-122"/>
                <a:ea typeface="Microsoft YaHei" panose="020B0503020204020204" pitchFamily="34" charset="-122"/>
              </a:rPr>
              <a:t>因为那是个邪恶的世代，神用大洪水审判</a:t>
            </a:r>
          </a:p>
        </p:txBody>
      </p:sp>
      <p:sp>
        <p:nvSpPr>
          <p:cNvPr id="3" name="标题 2">
            <a:extLst>
              <a:ext uri="{FF2B5EF4-FFF2-40B4-BE49-F238E27FC236}">
                <a16:creationId xmlns:a16="http://schemas.microsoft.com/office/drawing/2014/main" id="{C549C0D2-1F4B-0946-8DA4-4F974B19B60D}"/>
              </a:ext>
            </a:extLst>
          </p:cNvPr>
          <p:cNvSpPr>
            <a:spLocks noGrp="1"/>
          </p:cNvSpPr>
          <p:nvPr>
            <p:ph type="title"/>
          </p:nvPr>
        </p:nvSpPr>
        <p:spPr/>
        <p:txBody>
          <a:bodyPr/>
          <a:lstStyle/>
          <a:p>
            <a:r>
              <a:rPr lang="zh-CN" altLang="en-US" dirty="0"/>
              <a:t>耶和华“后悔”造人在地上？</a:t>
            </a:r>
          </a:p>
        </p:txBody>
      </p:sp>
      <p:pic>
        <p:nvPicPr>
          <p:cNvPr id="4" name="图片 3">
            <a:extLst>
              <a:ext uri="{FF2B5EF4-FFF2-40B4-BE49-F238E27FC236}">
                <a16:creationId xmlns:a16="http://schemas.microsoft.com/office/drawing/2014/main" id="{3F21B49F-C82D-8E4A-ACD2-095ED10D4F28}"/>
              </a:ext>
            </a:extLst>
          </p:cNvPr>
          <p:cNvPicPr>
            <a:picLocks noChangeAspect="1"/>
          </p:cNvPicPr>
          <p:nvPr/>
        </p:nvPicPr>
        <p:blipFill>
          <a:blip r:embed="rId4"/>
          <a:stretch>
            <a:fillRect/>
          </a:stretch>
        </p:blipFill>
        <p:spPr>
          <a:xfrm>
            <a:off x="5411657" y="2298705"/>
            <a:ext cx="3224335" cy="357157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5922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直线连接符 20">
            <a:extLst>
              <a:ext uri="{FF2B5EF4-FFF2-40B4-BE49-F238E27FC236}">
                <a16:creationId xmlns:a16="http://schemas.microsoft.com/office/drawing/2014/main" id="{523B4B05-82C3-3141-93A0-9F0A9DCC76EE}"/>
              </a:ext>
            </a:extLst>
          </p:cNvPr>
          <p:cNvSpPr/>
          <p:nvPr/>
        </p:nvSpPr>
        <p:spPr>
          <a:xfrm flipH="1">
            <a:off x="454531" y="1765049"/>
            <a:ext cx="0" cy="463888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562DFFC0-579D-7343-A1B2-5594AB7BE03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B103EE37-ED95-8847-B4E3-75FCA98CBE53}"/>
              </a:ext>
            </a:extLst>
          </p:cNvPr>
          <p:cNvSpPr/>
          <p:nvPr/>
        </p:nvSpPr>
        <p:spPr>
          <a:xfrm flipH="1" flipV="1">
            <a:off x="971601" y="1765048"/>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4D01BF46-CECE-8748-97C4-CEE5141F55AD}"/>
              </a:ext>
            </a:extLst>
          </p:cNvPr>
          <p:cNvSpPr/>
          <p:nvPr/>
        </p:nvSpPr>
        <p:spPr>
          <a:xfrm flipH="1">
            <a:off x="8714268" y="1765048"/>
            <a:ext cx="0" cy="4479832"/>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A543E0B0-5E43-7D49-A4E3-F631300C885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74E3AA5D-E1B4-6544-8174-1148D220942D}"/>
              </a:ext>
            </a:extLst>
          </p:cNvPr>
          <p:cNvPicPr>
            <a:picLocks noChangeAspect="1"/>
          </p:cNvPicPr>
          <p:nvPr/>
        </p:nvPicPr>
        <p:blipFill>
          <a:blip r:embed="rId3"/>
          <a:stretch>
            <a:fillRect/>
          </a:stretch>
        </p:blipFill>
        <p:spPr>
          <a:xfrm rot="10800000">
            <a:off x="222738" y="1505947"/>
            <a:ext cx="921637" cy="565092"/>
          </a:xfrm>
          <a:prstGeom prst="rect">
            <a:avLst/>
          </a:prstGeom>
          <a:ln w="12700">
            <a:miter lim="400000"/>
          </a:ln>
        </p:spPr>
      </p:pic>
      <p:sp>
        <p:nvSpPr>
          <p:cNvPr id="6" name="矩形 1">
            <a:extLst>
              <a:ext uri="{FF2B5EF4-FFF2-40B4-BE49-F238E27FC236}">
                <a16:creationId xmlns:a16="http://schemas.microsoft.com/office/drawing/2014/main" id="{F6AD7B17-8C3D-A541-84CB-0F96876F04DF}"/>
              </a:ext>
            </a:extLst>
          </p:cNvPr>
          <p:cNvSpPr>
            <a:spLocks noChangeArrowheads="1"/>
          </p:cNvSpPr>
          <p:nvPr/>
        </p:nvSpPr>
        <p:spPr bwMode="auto">
          <a:xfrm>
            <a:off x="672860" y="2108786"/>
            <a:ext cx="8041406" cy="4053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60"/>
              </a:lnSpc>
            </a:pPr>
            <a:r>
              <a:rPr lang="zh-CN" altLang="en-US" sz="2800" dirty="0">
                <a:latin typeface="Microsoft YaHei" panose="020B0503020204020204" pitchFamily="34" charset="-122"/>
                <a:ea typeface="Microsoft YaHei" panose="020B0503020204020204" pitchFamily="34" charset="-122"/>
              </a:rPr>
              <a:t>一、按照经文填空</a:t>
            </a: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 上帝发动洪水的原因是（创</a:t>
            </a:r>
            <a:r>
              <a:rPr lang="en-US" altLang="zh-CN" sz="2800" dirty="0">
                <a:latin typeface="Microsoft YaHei" panose="020B0503020204020204" pitchFamily="34" charset="-122"/>
                <a:ea typeface="Microsoft YaHei" panose="020B0503020204020204" pitchFamily="34" charset="-122"/>
              </a:rPr>
              <a:t>6:5</a:t>
            </a:r>
            <a:r>
              <a:rPr lang="zh-CN" altLang="en-US" sz="2800" dirty="0">
                <a:latin typeface="Microsoft YaHei" panose="020B0503020204020204" pitchFamily="34" charset="-122"/>
                <a:ea typeface="Microsoft YaHei" panose="020B0503020204020204" pitchFamily="34" charset="-122"/>
              </a:rPr>
              <a:t>、创</a:t>
            </a:r>
            <a:r>
              <a:rPr lang="en-US" altLang="zh-CN" sz="2800" dirty="0">
                <a:latin typeface="Microsoft YaHei" panose="020B0503020204020204" pitchFamily="34" charset="-122"/>
                <a:ea typeface="Microsoft YaHei" panose="020B0503020204020204" pitchFamily="34" charset="-122"/>
              </a:rPr>
              <a:t>6:12</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zh-CN" altLang="en-US" sz="2800" dirty="0">
                <a:latin typeface="Microsoft YaHei" panose="020B0503020204020204" pitchFamily="34" charset="-122"/>
                <a:ea typeface="Microsoft YaHei" panose="020B0503020204020204" pitchFamily="34" charset="-122"/>
              </a:rPr>
              <a:t>当时的人在世界上的</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很大，他们终日所思想的</a:t>
            </a:r>
            <a:r>
              <a:rPr lang="zh-TW" altLang="en-US" sz="2800" dirty="0">
                <a:latin typeface="Microsoft YaHei" panose="020B0503020204020204" pitchFamily="34" charset="-122"/>
                <a:ea typeface="Microsoft YaHei" panose="020B0503020204020204" pitchFamily="34" charset="-122"/>
              </a:rPr>
              <a:t>尽都是</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，在地上都</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了行为。         </a:t>
            </a:r>
            <a:endParaRPr lang="en-US" altLang="zh-CN" sz="2800" dirty="0">
              <a:latin typeface="Microsoft YaHei" panose="020B0503020204020204" pitchFamily="34" charset="-122"/>
              <a:ea typeface="Microsoft YaHei" panose="020B0503020204020204" pitchFamily="34" charset="-122"/>
            </a:endParaRPr>
          </a:p>
          <a:p>
            <a:pPr>
              <a:lnSpc>
                <a:spcPts val="3860"/>
              </a:lnSpc>
            </a:pP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大洪水的目的是（创</a:t>
            </a:r>
            <a:r>
              <a:rPr lang="en-US" altLang="zh-CN" sz="2800" dirty="0">
                <a:latin typeface="Microsoft YaHei" panose="020B0503020204020204" pitchFamily="34" charset="-122"/>
                <a:ea typeface="Microsoft YaHei" panose="020B0503020204020204" pitchFamily="34" charset="-122"/>
              </a:rPr>
              <a:t>6:17)</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zh-CN" altLang="en-US" sz="2800" dirty="0">
                <a:latin typeface="Microsoft YaHei" panose="020B0503020204020204" pitchFamily="34" charset="-122"/>
                <a:ea typeface="Microsoft YaHei" panose="020B0503020204020204" pitchFamily="34" charset="-122"/>
              </a:rPr>
              <a:t>毁灭</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，凡地上有</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、有</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的活物，无一不死。</a:t>
            </a:r>
            <a:endParaRPr lang="en-US" altLang="zh-CN" sz="2800" dirty="0">
              <a:latin typeface="Microsoft YaHei" panose="020B0503020204020204" pitchFamily="34" charset="-122"/>
              <a:ea typeface="Microsoft YaHei" panose="020B0503020204020204" pitchFamily="34" charset="-122"/>
            </a:endParaRPr>
          </a:p>
        </p:txBody>
      </p:sp>
      <p:sp>
        <p:nvSpPr>
          <p:cNvPr id="7" name="矩形 1">
            <a:extLst>
              <a:ext uri="{FF2B5EF4-FFF2-40B4-BE49-F238E27FC236}">
                <a16:creationId xmlns:a16="http://schemas.microsoft.com/office/drawing/2014/main" id="{C209FAE9-DB77-2E44-ACDA-9111FE4A034C}"/>
              </a:ext>
            </a:extLst>
          </p:cNvPr>
          <p:cNvSpPr>
            <a:spLocks noChangeArrowheads="1"/>
          </p:cNvSpPr>
          <p:nvPr/>
        </p:nvSpPr>
        <p:spPr bwMode="auto">
          <a:xfrm>
            <a:off x="3842041" y="3084940"/>
            <a:ext cx="12649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solidFill>
                  <a:srgbClr val="1C271A"/>
                </a:solidFill>
                <a:ea typeface="微软雅黑" panose="020B0503020204020204" pitchFamily="34" charset="-122"/>
              </a:rPr>
              <a:t>罪恶</a:t>
            </a:r>
            <a:endParaRPr lang="en-US" altLang="zh-CN" sz="2800" b="1" dirty="0">
              <a:solidFill>
                <a:srgbClr val="1C271A"/>
              </a:solidFill>
              <a:ea typeface="微软雅黑" panose="020B0503020204020204" pitchFamily="34" charset="-122"/>
            </a:endParaRPr>
          </a:p>
        </p:txBody>
      </p:sp>
      <p:sp>
        <p:nvSpPr>
          <p:cNvPr id="8" name="矩形 1">
            <a:extLst>
              <a:ext uri="{FF2B5EF4-FFF2-40B4-BE49-F238E27FC236}">
                <a16:creationId xmlns:a16="http://schemas.microsoft.com/office/drawing/2014/main" id="{BE2BF396-8E0A-2746-AEBB-3F48D57B19AC}"/>
              </a:ext>
            </a:extLst>
          </p:cNvPr>
          <p:cNvSpPr>
            <a:spLocks noChangeArrowheads="1"/>
          </p:cNvSpPr>
          <p:nvPr/>
        </p:nvSpPr>
        <p:spPr bwMode="auto">
          <a:xfrm>
            <a:off x="2105103" y="3581382"/>
            <a:ext cx="7315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solidFill>
                  <a:srgbClr val="1C271A"/>
                </a:solidFill>
                <a:ea typeface="微软雅黑" panose="020B0503020204020204" pitchFamily="34" charset="-122"/>
              </a:rPr>
              <a:t>恶</a:t>
            </a:r>
            <a:endParaRPr lang="en-US" altLang="zh-CN" sz="2800" b="1" dirty="0">
              <a:solidFill>
                <a:srgbClr val="1C271A"/>
              </a:solidFill>
              <a:ea typeface="微软雅黑" panose="020B0503020204020204" pitchFamily="34" charset="-122"/>
            </a:endParaRPr>
          </a:p>
        </p:txBody>
      </p:sp>
      <p:sp>
        <p:nvSpPr>
          <p:cNvPr id="9" name="矩形 1">
            <a:extLst>
              <a:ext uri="{FF2B5EF4-FFF2-40B4-BE49-F238E27FC236}">
                <a16:creationId xmlns:a16="http://schemas.microsoft.com/office/drawing/2014/main" id="{245C37F3-40C4-9243-A807-A1A1D8A9282A}"/>
              </a:ext>
            </a:extLst>
          </p:cNvPr>
          <p:cNvSpPr>
            <a:spLocks noChangeArrowheads="1"/>
          </p:cNvSpPr>
          <p:nvPr/>
        </p:nvSpPr>
        <p:spPr bwMode="auto">
          <a:xfrm>
            <a:off x="4349470" y="3569814"/>
            <a:ext cx="12649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solidFill>
                  <a:srgbClr val="1C271A"/>
                </a:solidFill>
                <a:ea typeface="微软雅黑" panose="020B0503020204020204" pitchFamily="34" charset="-122"/>
              </a:rPr>
              <a:t>败坏</a:t>
            </a:r>
            <a:endParaRPr lang="en-US" altLang="zh-CN" sz="2800" b="1" dirty="0">
              <a:solidFill>
                <a:srgbClr val="1C271A"/>
              </a:solidFill>
              <a:ea typeface="微软雅黑" panose="020B0503020204020204" pitchFamily="34" charset="-122"/>
            </a:endParaRPr>
          </a:p>
        </p:txBody>
      </p:sp>
      <p:sp>
        <p:nvSpPr>
          <p:cNvPr id="12" name="矩形 1">
            <a:extLst>
              <a:ext uri="{FF2B5EF4-FFF2-40B4-BE49-F238E27FC236}">
                <a16:creationId xmlns:a16="http://schemas.microsoft.com/office/drawing/2014/main" id="{8E7138CB-79C1-4F5E-9908-73A4B5BD7F93}"/>
              </a:ext>
            </a:extLst>
          </p:cNvPr>
          <p:cNvSpPr>
            <a:spLocks noChangeArrowheads="1"/>
          </p:cNvSpPr>
          <p:nvPr/>
        </p:nvSpPr>
        <p:spPr bwMode="auto">
          <a:xfrm>
            <a:off x="1352897" y="5065701"/>
            <a:ext cx="12649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solidFill>
                  <a:srgbClr val="1C271A"/>
                </a:solidFill>
                <a:ea typeface="微软雅黑" panose="020B0503020204020204" pitchFamily="34" charset="-122"/>
              </a:rPr>
              <a:t>天下</a:t>
            </a:r>
            <a:endParaRPr lang="en-US" altLang="zh-CN" sz="2800" b="1" dirty="0">
              <a:solidFill>
                <a:srgbClr val="1C271A"/>
              </a:solidFill>
              <a:ea typeface="微软雅黑" panose="020B0503020204020204" pitchFamily="34" charset="-122"/>
            </a:endParaRPr>
          </a:p>
        </p:txBody>
      </p:sp>
      <p:sp>
        <p:nvSpPr>
          <p:cNvPr id="13" name="矩形 1">
            <a:extLst>
              <a:ext uri="{FF2B5EF4-FFF2-40B4-BE49-F238E27FC236}">
                <a16:creationId xmlns:a16="http://schemas.microsoft.com/office/drawing/2014/main" id="{E590DAFA-354D-4C24-8AFB-2092C02A2F1C}"/>
              </a:ext>
            </a:extLst>
          </p:cNvPr>
          <p:cNvSpPr>
            <a:spLocks noChangeArrowheads="1"/>
          </p:cNvSpPr>
          <p:nvPr/>
        </p:nvSpPr>
        <p:spPr bwMode="auto">
          <a:xfrm>
            <a:off x="4061103" y="5065701"/>
            <a:ext cx="12649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solidFill>
                  <a:srgbClr val="1C271A"/>
                </a:solidFill>
                <a:ea typeface="微软雅黑" panose="020B0503020204020204" pitchFamily="34" charset="-122"/>
              </a:rPr>
              <a:t>血肉</a:t>
            </a:r>
            <a:endParaRPr lang="en-US" altLang="zh-CN" sz="2800" b="1" dirty="0">
              <a:solidFill>
                <a:srgbClr val="1C271A"/>
              </a:solidFill>
              <a:ea typeface="微软雅黑" panose="020B0503020204020204" pitchFamily="34" charset="-122"/>
            </a:endParaRPr>
          </a:p>
        </p:txBody>
      </p:sp>
      <p:sp>
        <p:nvSpPr>
          <p:cNvPr id="14" name="矩形 1">
            <a:extLst>
              <a:ext uri="{FF2B5EF4-FFF2-40B4-BE49-F238E27FC236}">
                <a16:creationId xmlns:a16="http://schemas.microsoft.com/office/drawing/2014/main" id="{EA85BE18-3E10-404F-BC25-CFA71BB97734}"/>
              </a:ext>
            </a:extLst>
          </p:cNvPr>
          <p:cNvSpPr>
            <a:spLocks noChangeArrowheads="1"/>
          </p:cNvSpPr>
          <p:nvPr/>
        </p:nvSpPr>
        <p:spPr bwMode="auto">
          <a:xfrm>
            <a:off x="5855166" y="5065701"/>
            <a:ext cx="12649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solidFill>
                  <a:srgbClr val="1C271A"/>
                </a:solidFill>
                <a:ea typeface="微软雅黑" panose="020B0503020204020204" pitchFamily="34" charset="-122"/>
              </a:rPr>
              <a:t>气息</a:t>
            </a:r>
            <a:endParaRPr lang="en-US" altLang="zh-CN" sz="2800" b="1" dirty="0">
              <a:solidFill>
                <a:srgbClr val="1C271A"/>
              </a:solidFill>
              <a:ea typeface="微软雅黑" panose="020B0503020204020204" pitchFamily="34" charset="-122"/>
            </a:endParaRPr>
          </a:p>
        </p:txBody>
      </p:sp>
      <p:sp>
        <p:nvSpPr>
          <p:cNvPr id="2" name="标题 1">
            <a:extLst>
              <a:ext uri="{FF2B5EF4-FFF2-40B4-BE49-F238E27FC236}">
                <a16:creationId xmlns:a16="http://schemas.microsoft.com/office/drawing/2014/main" id="{999059F0-ED8D-3C4C-9EA9-A391650E3995}"/>
              </a:ext>
            </a:extLst>
          </p:cNvPr>
          <p:cNvSpPr>
            <a:spLocks noGrp="1"/>
          </p:cNvSpPr>
          <p:nvPr>
            <p:ph type="title"/>
          </p:nvPr>
        </p:nvSpPr>
        <p:spPr/>
        <p:txBody>
          <a:bodyPr/>
          <a:lstStyle/>
          <a:p>
            <a:r>
              <a:rPr lang="zh-CN" altLang="en-US" dirty="0"/>
              <a:t>任务一</a:t>
            </a:r>
          </a:p>
        </p:txBody>
      </p:sp>
    </p:spTree>
    <p:extLst>
      <p:ext uri="{BB962C8B-B14F-4D97-AF65-F5344CB8AC3E}">
        <p14:creationId xmlns:p14="http://schemas.microsoft.com/office/powerpoint/2010/main" val="8022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50D9603-34A5-3448-8C9E-99CCF816C62C}"/>
              </a:ext>
            </a:extLst>
          </p:cNvPr>
          <p:cNvSpPr>
            <a:spLocks noGrp="1"/>
          </p:cNvSpPr>
          <p:nvPr>
            <p:ph type="title"/>
          </p:nvPr>
        </p:nvSpPr>
        <p:spPr/>
        <p:txBody>
          <a:bodyPr/>
          <a:lstStyle/>
          <a:p>
            <a:r>
              <a:rPr lang="zh-CN" altLang="en-US" dirty="0"/>
              <a:t>挪亚洪水的规模</a:t>
            </a:r>
          </a:p>
        </p:txBody>
      </p:sp>
      <p:pic>
        <p:nvPicPr>
          <p:cNvPr id="2" name="图片 1">
            <a:extLst>
              <a:ext uri="{FF2B5EF4-FFF2-40B4-BE49-F238E27FC236}">
                <a16:creationId xmlns:a16="http://schemas.microsoft.com/office/drawing/2014/main" id="{A6F3C011-9712-FB42-9E4C-53834E6E3707}"/>
              </a:ext>
            </a:extLst>
          </p:cNvPr>
          <p:cNvPicPr>
            <a:picLocks noChangeAspect="1"/>
          </p:cNvPicPr>
          <p:nvPr/>
        </p:nvPicPr>
        <p:blipFill>
          <a:blip r:embed="rId3"/>
          <a:stretch>
            <a:fillRect/>
          </a:stretch>
        </p:blipFill>
        <p:spPr>
          <a:xfrm>
            <a:off x="1099525" y="1496370"/>
            <a:ext cx="6944949" cy="49965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1421982"/>
      </p:ext>
    </p:extLst>
  </p:cSld>
  <p:clrMapOvr>
    <a:masterClrMapping/>
  </p:clrMapOvr>
</p:sld>
</file>

<file path=ppt/theme/theme1.xml><?xml version="1.0" encoding="utf-8"?>
<a:theme xmlns:a="http://schemas.openxmlformats.org/drawingml/2006/main" name="1_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10005</TotalTime>
  <Words>6972</Words>
  <Application>Microsoft Office PowerPoint</Application>
  <PresentationFormat>全屏显示(4:3)</PresentationFormat>
  <Paragraphs>383</Paragraphs>
  <Slides>57</Slides>
  <Notes>57</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57</vt:i4>
      </vt:variant>
    </vt:vector>
  </HeadingPairs>
  <TitlesOfParts>
    <vt:vector size="67" baseType="lpstr">
      <vt:lpstr>宋体</vt:lpstr>
      <vt:lpstr>微软雅黑</vt:lpstr>
      <vt:lpstr>微软雅黑</vt:lpstr>
      <vt:lpstr>Arial</vt:lpstr>
      <vt:lpstr>Calibri</vt:lpstr>
      <vt:lpstr>Calibri Light</vt:lpstr>
      <vt:lpstr>Times New Roman</vt:lpstr>
      <vt:lpstr>Wingdings</vt:lpstr>
      <vt:lpstr>Wingdings 2</vt:lpstr>
      <vt:lpstr>1_Office 主题</vt:lpstr>
      <vt:lpstr>PowerPoint 演示文稿</vt:lpstr>
      <vt:lpstr>你知道这个世界曾经有过 一场全球性的大洪水吗？</vt:lpstr>
      <vt:lpstr> 圣经告诉我们：</vt:lpstr>
      <vt:lpstr>主流地质学家否认全球洪水</vt:lpstr>
      <vt:lpstr>人在地上罪恶很大</vt:lpstr>
      <vt:lpstr>挪亚洪水的目的</vt:lpstr>
      <vt:lpstr>耶和华“后悔”造人在地上？</vt:lpstr>
      <vt:lpstr>任务一</vt:lpstr>
      <vt:lpstr>挪亚洪水的规模</vt:lpstr>
      <vt:lpstr>挪亚洪水的圣经记录</vt:lpstr>
      <vt:lpstr>天下的高山和山岭都淹没了</vt:lpstr>
      <vt:lpstr>PowerPoint 演示文稿</vt:lpstr>
      <vt:lpstr>洪水淹没的范围证明： 挪亚洪水是全球性的</vt:lpstr>
      <vt:lpstr>挪亚洪水的圣经记录</vt:lpstr>
      <vt:lpstr>洪水造成的死亡比例证明： 挪亚洪水是全球性的</vt:lpstr>
      <vt:lpstr>挪亚洪水的圣经记录</vt:lpstr>
      <vt:lpstr>洪水持续的时间证明： 挪亚洪水是全球性的</vt:lpstr>
      <vt:lpstr>彩虹之约证明洪水不可能是局部性</vt:lpstr>
      <vt:lpstr>彩虹之约证明洪水不可能是局部性</vt:lpstr>
      <vt:lpstr>彩虹之约证明洪水不可能是局部性</vt:lpstr>
      <vt:lpstr>彩虹之约证明洪水不可能是局部性</vt:lpstr>
      <vt:lpstr>任务二 （限时1分钟）</vt:lpstr>
      <vt:lpstr>挪亚洪水确实是全球性的洪水灾难</vt:lpstr>
      <vt:lpstr>挪亚建造的方舟</vt:lpstr>
      <vt:lpstr>方舟的结构</vt:lpstr>
      <vt:lpstr>挪亚方舟的大小</vt:lpstr>
      <vt:lpstr>挪亚方舟的大小</vt:lpstr>
      <vt:lpstr>美国“答案在创世记”机构 的真实大小的方舟模型</vt:lpstr>
      <vt:lpstr>挪亚带什么上方舟？</vt:lpstr>
      <vt:lpstr> 挪亚携带了：</vt:lpstr>
      <vt:lpstr>一年份的粮食</vt:lpstr>
      <vt:lpstr> 挪亚不需要带：</vt:lpstr>
      <vt:lpstr>夏威夷是一个通过火山爆发而在海中形成的岛屿，它离大陆最少有3000公里的距离。</vt:lpstr>
      <vt:lpstr>在没有人工提前种植和培育的情况下 岛上依旧有很多植物和昆虫</vt:lpstr>
      <vt:lpstr>挪亚带多少动物上方舟？</vt:lpstr>
      <vt:lpstr> 上方舟的动物数量</vt:lpstr>
      <vt:lpstr>挪亚带多少动物上方舟？</vt:lpstr>
      <vt:lpstr>挪亚带多少动物上方舟？</vt:lpstr>
      <vt:lpstr>大型动物上方舟</vt:lpstr>
      <vt:lpstr>大型动物如何上方舟？</vt:lpstr>
      <vt:lpstr>大型动物如何上方舟？</vt:lpstr>
      <vt:lpstr>大型动物如何上方舟？</vt:lpstr>
      <vt:lpstr>大型动物如何上方舟？</vt:lpstr>
      <vt:lpstr>上方舟的大型动物其实并不多</vt:lpstr>
      <vt:lpstr>任务三 （限时1分钟）</vt:lpstr>
      <vt:lpstr>教训</vt:lpstr>
      <vt:lpstr>上帝偏心挪亚？</vt:lpstr>
      <vt:lpstr>挪亚方舟的实质：上帝的怜悯与拯救</vt:lpstr>
      <vt:lpstr>挪亚方舟的实质：上帝的怜悯与拯救</vt:lpstr>
      <vt:lpstr>挪亚方舟的实质：上帝的怜悯与拯救</vt:lpstr>
      <vt:lpstr>挪亚方舟的实质：上帝的怜悯与拯救</vt:lpstr>
      <vt:lpstr>证实圣经是真理的三个步骤</vt:lpstr>
      <vt:lpstr>挪亚洪水的历史：上帝对我们的警告</vt:lpstr>
      <vt:lpstr>PowerPoint 演示文稿</vt:lpstr>
      <vt:lpstr>挪亚洪水的历史：上帝对我们的警告</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生命的起源（上）</dc:title>
  <dc:creator>benjamin lee</dc:creator>
  <cp:lastModifiedBy>陈 建平</cp:lastModifiedBy>
  <cp:revision>569</cp:revision>
  <dcterms:created xsi:type="dcterms:W3CDTF">2021-01-19T02:33:37Z</dcterms:created>
  <dcterms:modified xsi:type="dcterms:W3CDTF">2021-12-31T09:02:01Z</dcterms:modified>
</cp:coreProperties>
</file>