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22" r:id="rId1"/>
    <p:sldMasterId id="2147483741" r:id="rId2"/>
  </p:sldMasterIdLst>
  <p:notesMasterIdLst>
    <p:notesMasterId r:id="rId59"/>
  </p:notesMasterIdLst>
  <p:sldIdLst>
    <p:sldId id="256" r:id="rId3"/>
    <p:sldId id="2616" r:id="rId4"/>
    <p:sldId id="2617" r:id="rId5"/>
    <p:sldId id="2506" r:id="rId6"/>
    <p:sldId id="1116" r:id="rId7"/>
    <p:sldId id="2700" r:id="rId8"/>
    <p:sldId id="2618" r:id="rId9"/>
    <p:sldId id="2664" r:id="rId10"/>
    <p:sldId id="284" r:id="rId11"/>
    <p:sldId id="2665" r:id="rId12"/>
    <p:sldId id="2666" r:id="rId13"/>
    <p:sldId id="2667" r:id="rId14"/>
    <p:sldId id="2668" r:id="rId15"/>
    <p:sldId id="2669" r:id="rId16"/>
    <p:sldId id="2670" r:id="rId17"/>
    <p:sldId id="2671" r:id="rId18"/>
    <p:sldId id="777" r:id="rId19"/>
    <p:sldId id="2672" r:id="rId20"/>
    <p:sldId id="2673" r:id="rId21"/>
    <p:sldId id="2674" r:id="rId22"/>
    <p:sldId id="2675" r:id="rId23"/>
    <p:sldId id="2676" r:id="rId24"/>
    <p:sldId id="2677" r:id="rId25"/>
    <p:sldId id="2678" r:id="rId26"/>
    <p:sldId id="2679" r:id="rId27"/>
    <p:sldId id="2626" r:id="rId28"/>
    <p:sldId id="2680" r:id="rId29"/>
    <p:sldId id="2681" r:id="rId30"/>
    <p:sldId id="2682" r:id="rId31"/>
    <p:sldId id="2683" r:id="rId32"/>
    <p:sldId id="2684" r:id="rId33"/>
    <p:sldId id="2685" r:id="rId34"/>
    <p:sldId id="2639" r:id="rId35"/>
    <p:sldId id="2652" r:id="rId36"/>
    <p:sldId id="2653" r:id="rId37"/>
    <p:sldId id="2613" r:id="rId38"/>
    <p:sldId id="2702" r:id="rId39"/>
    <p:sldId id="2687" r:id="rId40"/>
    <p:sldId id="2686" r:id="rId41"/>
    <p:sldId id="2688" r:id="rId42"/>
    <p:sldId id="2689" r:id="rId43"/>
    <p:sldId id="2641" r:id="rId44"/>
    <p:sldId id="2690" r:id="rId45"/>
    <p:sldId id="2596" r:id="rId46"/>
    <p:sldId id="2656" r:id="rId47"/>
    <p:sldId id="2659" r:id="rId48"/>
    <p:sldId id="2644" r:id="rId49"/>
    <p:sldId id="2691" r:id="rId50"/>
    <p:sldId id="2692" r:id="rId51"/>
    <p:sldId id="2658" r:id="rId52"/>
    <p:sldId id="2693" r:id="rId53"/>
    <p:sldId id="2694" r:id="rId54"/>
    <p:sldId id="2701" r:id="rId55"/>
    <p:sldId id="2695" r:id="rId56"/>
    <p:sldId id="2697" r:id="rId57"/>
    <p:sldId id="2565" r:id="rId5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alibri Light" panose="020F0302020204030204" pitchFamily="34" charset="0"/>
      <p:regular r:id="rId64"/>
      <p:italic r:id="rId65"/>
    </p:embeddedFont>
    <p:embeddedFont>
      <p:font typeface="Franklin Gothic Book" panose="020B0503020102020204" pitchFamily="34" charset="0"/>
      <p:regular r:id="rId66"/>
      <p:italic r:id="rId67"/>
    </p:embeddedFont>
    <p:embeddedFont>
      <p:font typeface="Wingdings 2" panose="05020102010507070707" pitchFamily="18" charset="2"/>
      <p:regular r:id="rId68"/>
    </p:embeddedFont>
    <p:embeddedFont>
      <p:font typeface="等线" panose="02010600030101010101" pitchFamily="2" charset="-122"/>
      <p:regular r:id="rId69"/>
      <p:bold r:id="rId70"/>
    </p:embeddedFont>
    <p:embeddedFont>
      <p:font typeface="微软雅黑" panose="020B0503020204020204" pitchFamily="34" charset="-122"/>
      <p:regular r:id="rId71"/>
      <p:bold r:id="rId72"/>
    </p:embeddedFont>
    <p:embeddedFont>
      <p:font typeface="微软雅黑" panose="020B0503020204020204" pitchFamily="34" charset="-122"/>
      <p:regular r:id="rId71"/>
      <p:bold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250AA74-2B33-4EBF-A794-C18C7D87F504}">
          <p14:sldIdLst>
            <p14:sldId id="256"/>
            <p14:sldId id="2616"/>
            <p14:sldId id="2617"/>
            <p14:sldId id="2506"/>
            <p14:sldId id="1116"/>
            <p14:sldId id="2700"/>
            <p14:sldId id="2618"/>
            <p14:sldId id="2664"/>
            <p14:sldId id="284"/>
            <p14:sldId id="2665"/>
            <p14:sldId id="2666"/>
            <p14:sldId id="2667"/>
            <p14:sldId id="2668"/>
            <p14:sldId id="2669"/>
            <p14:sldId id="2670"/>
            <p14:sldId id="2671"/>
            <p14:sldId id="777"/>
            <p14:sldId id="2672"/>
            <p14:sldId id="2673"/>
            <p14:sldId id="2674"/>
            <p14:sldId id="2675"/>
            <p14:sldId id="2676"/>
            <p14:sldId id="2677"/>
            <p14:sldId id="2678"/>
            <p14:sldId id="2679"/>
            <p14:sldId id="2626"/>
            <p14:sldId id="2680"/>
            <p14:sldId id="2681"/>
            <p14:sldId id="2682"/>
            <p14:sldId id="2683"/>
            <p14:sldId id="2684"/>
            <p14:sldId id="2685"/>
            <p14:sldId id="2639"/>
            <p14:sldId id="2652"/>
            <p14:sldId id="2653"/>
            <p14:sldId id="2613"/>
            <p14:sldId id="2702"/>
            <p14:sldId id="2687"/>
            <p14:sldId id="2686"/>
            <p14:sldId id="2688"/>
            <p14:sldId id="2689"/>
            <p14:sldId id="2641"/>
            <p14:sldId id="2690"/>
            <p14:sldId id="2596"/>
            <p14:sldId id="2656"/>
            <p14:sldId id="2659"/>
            <p14:sldId id="2644"/>
            <p14:sldId id="2691"/>
            <p14:sldId id="2692"/>
            <p14:sldId id="2658"/>
            <p14:sldId id="2693"/>
            <p14:sldId id="2694"/>
            <p14:sldId id="2701"/>
            <p14:sldId id="2695"/>
            <p14:sldId id="2697"/>
            <p14:sldId id="25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723"/>
    <a:srgbClr val="E242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39" autoAdjust="0"/>
    <p:restoredTop sz="73403" autoAdjust="0"/>
  </p:normalViewPr>
  <p:slideViewPr>
    <p:cSldViewPr snapToGrid="0" snapToObjects="1">
      <p:cViewPr varScale="1">
        <p:scale>
          <a:sx n="75" d="100"/>
          <a:sy n="75" d="100"/>
        </p:scale>
        <p:origin x="156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4" d="100"/>
        <a:sy n="64" d="100"/>
      </p:scale>
      <p:origin x="0" y="-50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7.fntdata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9FCD5-1B17-F746-80B9-B9E5F5AC7CD6}" type="datetimeFigureOut">
              <a:rPr kumimoji="1" lang="zh-CN" altLang="en-US" smtClean="0"/>
              <a:t>2022/1/3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04129-71B4-2A4B-A2C3-8C52102CCDD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795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你相信人是猿猴变来的吗？为什么？请将你的答案写在“调查问卷”上；你有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分钟的时间。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48477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当科学家挖到一块骨头时，他们是怎么判断出骨头主人的长相呢？</a:t>
            </a:r>
            <a:r>
              <a:rPr lang="zh-CN" altLang="zh-CN" sz="1800" b="1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（等候学生回答）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同样要借助想象。他们的判断一定准确吗？</a:t>
            </a:r>
            <a:r>
              <a:rPr lang="zh-CN" altLang="zh-CN" sz="1800" b="1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（等候学生回答）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不一定！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44896-A9B2-4544-A0B8-D3BBA0E8AE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716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</a:pPr>
            <a:r>
              <a:rPr lang="zh-CN" altLang="zh-CN" sz="1800" b="1" kern="14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内布拉斯加人是猿人吗？</a:t>
            </a:r>
          </a:p>
          <a:p>
            <a:pPr>
              <a:spcAft>
                <a:spcPts val="600"/>
              </a:spcAft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1922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年，在美国的内布拉斯加州发现了一颗牙齿，这颗牙齿被美国一流的化石专家奥斯本博士（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Henry Fairfield Osborn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）鉴定为是来自一个“猿人”身上的。奥斯本博士说他在这颗牙齿上发现了猿猴到人之间的过渡特征。请问你能在这颗牙齿上看到“半猿半人”的特征吗？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不能！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44896-A9B2-4544-A0B8-D3BBA0E8AE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392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你能肯定这颗牙齿一定不是人的牙齿、猿猴的牙齿、或是狗的牙齿吗？也不能，因为狗、猿猴和人都有牙齿是长这样的。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spcAft>
                <a:spcPts val="600"/>
              </a:spcAf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但因为一流化石专家鉴定这颗牙齿是猿人的牙齿，于是美国自然史博物馆的馆长隆重地宣布，猿猴和人类之间的“中间过渡形态”已经找到了。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44896-A9B2-4544-A0B8-D3BBA0E8AE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50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同年，《伦敦日报》就刊登了“内布拉斯加人”的猿人家族图。报纸上不但刊出了这颗牙齿主人的模样，还附带刊出了他同伴的样子，甚至还有他们使用的工具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——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而这些仅仅基于一颗牙齿！你觉得从一颗牙齿复原出一个猿人家族，科学家发挥了什么能力？（想象力）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44896-A9B2-4544-A0B8-D3BBA0E8AE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733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但想象不是事实。几年以后，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1928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年，一些科学家在发现这颗牙齿的地方挖到了其余的骨骼，那是一副猪的完整骨骼，而那颗牙齿正是这只猪身上的。这就完全推翻了“内布拉斯加人”是猿人的说法。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1972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年，人们发现类似的猪还生活在阿根廷。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spcAft>
                <a:spcPts val="600"/>
              </a:spcAf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面对这颗牙齿，美国一流的化石专家说它是一个“半人半猿”物种身上的，但事实证明那是猪的牙齿。难道我们是从阿根廷的猪进化来的吗？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44896-A9B2-4544-A0B8-D3BBA0E8AE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508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难道我们的曾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曾祖父和曾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曾祖母是猪吗？不可能！还好后来真相大白了，不然我们险些成为猪的后代！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spcAft>
                <a:spcPts val="600"/>
              </a:spcAf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但这件事也给了我们一个提醒：如果我们不相信我们是从猪进化来的，为什么要相信我们是从猿猴进化来的呢？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4173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95350" y="746125"/>
            <a:ext cx="4970463" cy="37274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难道我们的曾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曾祖父和曾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曾祖母是猿猴吗？也不可能！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172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毕竟，猪和猴子都是动物。只有人才是按照上帝的形像造的。这意味着神让我们管理猿猴、猪等动物。既然我们应当管理猿猴等动物，那我们又怎么会是从猿猴变来的呢？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7414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如何解释猿人队列图？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科学家真的找到了猿猴变成人的证据吗？回答是：没有！科学家连一个猿人都没有找到。很多曾经被科学家认为是中间过渡形态的“猿人”都像“内布拉斯加人”一样，后来被事实证明为是错误的！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449838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这位科学家叫霍布林（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J.J. </a:t>
            </a:r>
            <a:r>
              <a:rPr lang="en-US" altLang="zh-CN" sz="1800" kern="0" dirty="0" err="1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Hublin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），是一个世界有名的人类学家。他完全相信进化论，也完全相信人是猴子演变来的。但就连他在经过研究后，也发现“猿人队列”是假的。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9492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根据圣经的教导，人类是上帝直接创造的，不是由猿猴进化来的。看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2:7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耶和华神用地上的尘土造人，将生气吹在他鼻孔里，他就成了有灵的活人，名叫亚当。……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22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耶和华神就用那人身上所取的肋骨，造成一个女人，领她到那人跟前。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44896-A9B2-4544-A0B8-D3BBA0E8AE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473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他说：“那个画了一系列由矮到高、毛发从多到少的原始人队列，曾经一度被广传，现在看来是假的。”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击）为什么连这位相信进化论的科学家也不相信“猿人队列图”呢？这个猿人队列到底有什么问题？现在让我们带着这个疑问来探索猿人队列。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6813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46125"/>
            <a:ext cx="497046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</a:pPr>
            <a:r>
              <a:rPr lang="zh-CN" altLang="zh-CN" sz="1800" b="1" kern="14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腊玛古猿是猿人吗？</a:t>
            </a: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首先是腊玛古猿，腊玛古猿曾被很多人视为人类最早的祖先。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5341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但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1976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年的考古发现已经证明：腊玛古猿是一只猿猴。现在人类学家都承认腊玛古猿根本不是猿人，因而我们在这里也不用多作讨论了。对于腊玛古猿的考古发现感兴趣的同学可以阅读课后的附录三。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63500" marR="152400">
              <a:spcAft>
                <a:spcPts val="0"/>
              </a:spcAft>
            </a:pP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47355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46125"/>
            <a:ext cx="497046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en-US" altLang="zh-CN" sz="1800" b="1" dirty="0">
                <a:effectLst/>
                <a:latin typeface="Times New Roman" panose="02020603050405020304" pitchFamily="18" charset="0"/>
              </a:rPr>
              <a:t>3.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（</a:t>
            </a:r>
            <a:r>
              <a:rPr lang="en-US" altLang="zh-CN" sz="1800" b="1" dirty="0">
                <a:effectLst/>
                <a:latin typeface="Times New Roman" panose="02020603050405020304" pitchFamily="18" charset="0"/>
              </a:rPr>
              <a:t>7'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）任务一：阅读材料一</a:t>
            </a:r>
            <a:r>
              <a:rPr lang="zh-CN" altLang="zh-CN" sz="1800" b="1" dirty="0">
                <a:effectLst/>
                <a:latin typeface="Times New Roman" panose="02020603050405020304" pitchFamily="18" charset="0"/>
              </a:rPr>
              <a:t> </a:t>
            </a:r>
            <a:r>
              <a:rPr lang="zh-TW" altLang="zh-CN" sz="1800" b="1" dirty="0">
                <a:effectLst/>
                <a:latin typeface="Times New Roman" panose="02020603050405020304" pitchFamily="18" charset="0"/>
              </a:rPr>
              <a:t>+ 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完成习题（南方古猿是猿人吗？）</a:t>
            </a:r>
            <a:endParaRPr lang="zh-CN" altLang="zh-CN" sz="1800" b="1" dirty="0">
              <a:effectLst/>
              <a:latin typeface="Times New Roman" panose="02020603050405020304" pitchFamily="18" charset="0"/>
            </a:endParaRPr>
          </a:p>
          <a:p>
            <a:pPr marL="63500" marR="152400">
              <a:spcAft>
                <a:spcPts val="0"/>
              </a:spcAf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既然猿人队列的第一个成员“腊玛古猿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已经被人类学家淘汰出局了，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2580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46125"/>
            <a:ext cx="497046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那入选人类祖先的南方古猿会怎么样呢？大家不一定常听说南方古猿，但是一定听说过露西。我们在课本中都读过关于“露西”的故事。你知道吗？露西就是南方古猿。那南方古猿露西是不是“猿人”呢？这个答案就隐藏在“阅读材料一”里。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3457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接下来请完成任务一，并完成阅读习题。你有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7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分钟的时间。</a:t>
            </a:r>
          </a:p>
          <a:p>
            <a:pPr marL="152400" marR="152400">
              <a:spcAft>
                <a:spcPts val="0"/>
              </a:spcAft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1994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一、填空题。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1.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从博物馆陈列的露西复原模型来看，露西是（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猿人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（老师讲解）因为从这个模型里，我们观察到：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露西的脸是猩猩的脸，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身体像人直立，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手脚的形态也像是人的。这个复原模型看起来就是一个半人半猿的动物。但若对比一下实际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挖到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的露西化石，就会发现露西的复原模型向公众传达了错误的概念。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25018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从实际的露西化石来看，露西的真实身份难以（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确认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老师讲解）因为我们如果对比一下实际挖到的露西的化石，就会发现露西骨骼化石不但缺失了部分头骨、盆骨，腿骨；还缺失了手骨和脚骨的化石。既然找不到手和脚。那怎么确认露西的身份呢？所以从实际的露西化石来看，露西的真实身份难以确认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02814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通过对露西同类化石的科学考察后，科学家发现南方古猿是（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2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猿猴。</a:t>
            </a:r>
            <a:endParaRPr lang="zh-CN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（老师讲解）化石证据表明：南方古猿的</a:t>
            </a:r>
            <a:endParaRPr lang="zh-CN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手和脚都更像猿猴的手脚，又长又弯，适应爬树</a:t>
            </a:r>
            <a:endParaRPr lang="zh-CN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高约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100-120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厘米</a:t>
            </a:r>
            <a:endParaRPr lang="zh-CN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大脑容量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400-500ml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与黑猩猩的重合</a:t>
            </a:r>
            <a:endParaRPr lang="zh-CN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这些特征足以表明：南方古猿露西是一只不折不扣的猿猴。</a:t>
            </a:r>
            <a:endParaRPr lang="zh-CN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2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409016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由此可见，我们不能轻易相信博物馆陈列的复原模型，因为它们可能出错。相反，我们要研究复原模型背后的化石证据，才能判断复原模型是否准确。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spcAft>
                <a:spcPts val="600"/>
              </a:spcAft>
            </a:pP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3659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关于“人是怎么来的？”这个问题，这段经文给出的回答是：人是上帝直接创造的。但是面对相同的问题，进化理论和我们的课本给出的回答却是：人是从猿猴进化来的。创造和进化是两种明显矛盾的说法，那到底哪个说法才对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898286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46125"/>
            <a:ext cx="497046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南方古猿露西不是猿人，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它已经被证据淘汰出局了。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859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46125"/>
            <a:ext cx="497046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那么直立猿人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---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例如北京猿人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---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它的庐山真面目又是怎么样的呢？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4067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接下来请观看视频：北京猿人身份探秘，然后完成表格。你一共只有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分钟的时间，其中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12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分钟用来看视频，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3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分钟用来答题。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985911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播放视频：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《北京猿人身份探秘》</a:t>
            </a: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92791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视频播放完毕，现在请完成习题。计时：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分钟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72079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结论：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北京猿人可能是指在洞穴里生产石器、会用火、会狩猎的（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P 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击）</a:t>
            </a:r>
            <a:r>
              <a:rPr lang="zh-CN" altLang="zh-CN" sz="1800" u="sng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人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，也可能是指被生活在洞穴里制造石器的人吃掉脑子的（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P 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击）</a:t>
            </a:r>
            <a:r>
              <a:rPr lang="zh-CN" altLang="zh-CN" sz="1800" u="sng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猴子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。但绝对不可能是（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P 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击）</a:t>
            </a:r>
            <a:r>
              <a:rPr lang="zh-CN" altLang="zh-CN" sz="1800" u="sng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“半猿半人”的猿人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394987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2.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虽然直到今天，北京猿人仍被当作人和猿之间的“中间过渡形态”，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但在确凿的考古（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证据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面前，“北京猿人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也不得不摘掉（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“猿人”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的桂冠，谢幕下台了。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b="1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41858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46125"/>
            <a:ext cx="497046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好吧，现在我们看到直立猿人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---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例如北京猿人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---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也不是猿人，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他和露西一样，也被证据淘汰出局了。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7630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46125"/>
            <a:ext cx="497046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接下来，这个队列里就只剩下最后一个成员了：尼安德特人。如果连它也不是猿人，那这个猿人队列就彻底瓦解了。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5029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你这节课最后的任务就是：听老师讲解尼安德特人，并搞清楚它的真实身份。你只有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分钟的时间。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1172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46125"/>
            <a:ext cx="497046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如果人真是猿猴进化来的，那我们要问：猿猴是怎么变成人的呢？大家都见过猿，也见过人，但从来没人见过一只猿猴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从树上掉下来变成了人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。既然从来没有人观察到猿猴变成了人，那科学家为什么说人是由猿猴进化来的呢？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尼安德特人是猿人吗？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1856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年，人们在德国发现了尼安德特人的残骸。开始的时候，尼安德特人被鉴定为人类；但不久后又被受到进化论影响的科学家“鉴定”为是猿和人之间的“中间过渡形态”。这个结论是否正确呢？估计看看接下来的这组图，大家就能有答案了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91508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95350" y="746125"/>
            <a:ext cx="4970463" cy="37274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这是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1900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年，被发表在公众刊物上的尼安德特人复原图，他们又粗又壮、毛发很多，看起来更像是猿猴。（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击）但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50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年后，尼安德特人的家族复原图就不那么像猿、相反是更像人的样子了，他们穿着粗糙的衣服、拿着简单的工具，在制造石器。（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击）再过了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50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年，尼安德特人的复原图就几乎是人的样子了。他们穿着合身的衣服、一家人围在火堆旁、拿着自制的工具在烤食物吃。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发现了吗？随着时间的推移，这些复原图在迅速地朝着人的方向靠拢。为什么会这样？因为背后有实际的考古发现在推动着人们必须做出这样的改变。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0970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46125"/>
            <a:ext cx="497046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人们挖到了不少尼安德特人的遗骸，其中一些遗骸是完整的，还挖到了他们所使用的工具，比如说：复杂的长矛、针和其他石头工具等。显然，制作工具是人类特有的行为。（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击）考古学家还发现尼安德特人能用火、会用火煮饭、用火也是人类特有的行为。（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击）他们会照顾病人，并遵守埋葬礼仪。这也是人类特有的行为（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击）还有，他们的舌骨也和现代人的几乎完全相同，这表明他们能发出和人类语言一样独特的声音。更有趣的还在后面，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DNA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检测结果表明：尼安德特人拥有人类的语言基因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FOXP2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2131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这些考古发现通通表明：尼安德特人是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100%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的人！根本不是半人半猿的猿人。这也是为什么在短短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100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年的时间内，尼安德特被复原得越来越像人。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50928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老师讲解完毕，现在请用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分钟的时间完成任务三的习题。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72325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四、填空题： 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  1.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开始的时候，尼安德特人被鉴定为（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人类。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152400"/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2.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不久又被受到进化论影响的科学家“鉴定”为是（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“猿人”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152400"/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3.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实际的考古证据表明：尼安德特人的真实身份是（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人。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152400"/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124563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46125"/>
            <a:ext cx="497046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好吧，在证据面前，现在就连这个队列里的最后一个猿人也要被淘汰出局了。这样一来，整个猿人队列就空空如也了。剩下的还有什么？猿猴依旧是猿猴，人也依旧是人。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0606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现在我们已经把整个猿人队列看完了，猿人队列的真相是什么？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击）真相是：我们的确发现了人的化石和猿猴的化石，但没有发现“半猿半人”的猿人化石。在猿猴的这个类别，你要想起的是露西是猿猴。在人的这个类别，你要记住图尔卡纳男孩或者尼安德特人。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67513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观察到的人和猿的化石记录完全符合圣经所教导的“各从其类”！事情正如创世记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25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说的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……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神造出野兽，</a:t>
            </a:r>
            <a:r>
              <a:rPr lang="zh-CN" altLang="zh-CN" sz="1800" b="1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各从其类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；牲畜，</a:t>
            </a:r>
            <a:r>
              <a:rPr lang="zh-CN" altLang="zh-CN" sz="1800" b="1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各从其类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；地上一切昆虫，</a:t>
            </a:r>
            <a:r>
              <a:rPr lang="zh-CN" altLang="zh-CN" sz="1800" b="1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各从其类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。神看著是好的。还有创世记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1:27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说：“神就照着自己的形像造人，乃是照着他的形像造男造女。”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302492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调查问卷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人是猿猴变来的吗？为什么？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至少给出两个理由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请将你的答案写在“调查问卷”上；你有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分钟的时间。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82745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46125"/>
            <a:ext cx="497046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为什么一定要找到“猿人”？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有人可能会想到猿人队列图，这幅图最左边画的是猿，最右边的是人，而搁在中间的“腊玛古猿、南方古猿、直立猿人、尼安德特人”就是一些正在从猿进化成人的“猿人”。科学家管这些“猿人”叫“中间过渡形态”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你可千万别小瞧这些“中间过渡形态”的猿人，因为它们可是证明人类是不是从猴子进化来的关键证据。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8626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学生分享答案。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53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00743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46125"/>
            <a:ext cx="497046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人是猿猴变来的吗？为什么？答：不！因为：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1.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人是上帝创造的。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2.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“猿人”根本不存在！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5450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想要更多了解猿人的同学，请阅读附录。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附录一：为什么猿猴和人那么像？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附录二：猿猴能变成人吗？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---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来自生物学的回答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附录三：腊玛古猿是猿人吗？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附录四：元谋人、蓝田人是猿人吗？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55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685370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祷告结束。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4129-71B4-2A4B-A2C3-8C52102CCDD3}" type="slidenum">
              <a:rPr kumimoji="1" lang="zh-CN" altLang="en-US" smtClean="0"/>
              <a:t>56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4443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进化论的宣导者达尔文在《物种起源》的第十章中写道：“假如自然选择学说【即：进化论】是正确的，那么这些无数的中间连锁必曾在地球上生存过。”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44896-A9B2-4544-A0B8-D3BBA0E8AE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30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按照这个观点来看，如果人们找到了无数个猿和人之间的“中间连锁”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---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就是猿人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---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那么“人是猿猴进化来的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这个观点就能成立。反过来，如果没有找到“猿人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，（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击）那“人是从猿猴变来的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这个观点就无法成立。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在过去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100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多年的时间里，有很多相信进化论的科学家都在积极地搜寻“猿人”的证据。那他们是否找到了呢？这个猿人队列图到底是被编造的故事，还是有据可循的科学事实呢？学完这节课，你就能回答这个问题了。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44896-A9B2-4544-A0B8-D3BBA0E8AE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888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看，这里有一块骨头，现在请仔细观察这块骨头，请判断这块骨头是从哪种动物身上取来的，并把那种动物的样子画在纸上。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（把骨头递给学生，示意学生不要出声，只要轮流观察，你只有两分钟的时间。）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两分钟后，请几个学生分享他们的答案和画作。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9E3B6-E769-4942-B216-0A28B03D2A5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请问你是基于什么做出你刚才的判断？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很可能是基于观察和猜测；用眼睛看，用手摸，用鼻子闻；然后再进行猜测。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当你要基于一块骨头判断出骨头主人的样子时，需要运用哪种能力？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想象力。你的判断一定准确吗？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不一定。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spcAft>
                <a:spcPts val="600"/>
              </a:spcAft>
            </a:pP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44896-A9B2-4544-A0B8-D3BBA0E8AE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31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A57964B-DC78-2847-9833-C12A62F25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4171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2022/1/3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71144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2022/1/3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24132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两项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677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2FC1E6-6C5C-814C-BEFC-24B18F453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5530610-392C-D84D-8497-B07BB353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79770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蓝色的天空&#10;&#10;描述已自动生成">
            <a:extLst>
              <a:ext uri="{FF2B5EF4-FFF2-40B4-BE49-F238E27FC236}">
                <a16:creationId xmlns:a16="http://schemas.microsoft.com/office/drawing/2014/main" id="{174C2F1E-AF8A-584D-B892-03722D56D0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48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2000"/>
            <a:ext cx="9144000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>
              <a:spcBef>
                <a:spcPct val="0"/>
              </a:spcBef>
              <a:buFont typeface="Arial" panose="020B0604020202020204" pitchFamily="34" charset="0"/>
              <a:buNone/>
              <a:defRPr lang="en-US" sz="3600" b="1" dirty="0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91440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dirty="0"/>
              <a:t>单击此处编辑母版副标题样式</a:t>
            </a:r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875F873-BFAC-D84D-B626-1657EE3B3F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23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标&#10;&#10;描述已自动生成">
            <a:extLst>
              <a:ext uri="{FF2B5EF4-FFF2-40B4-BE49-F238E27FC236}">
                <a16:creationId xmlns:a16="http://schemas.microsoft.com/office/drawing/2014/main" id="{A06CAFBC-8305-8B4F-94CA-568B67103E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00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A57964B-DC78-2847-9833-C12A62F25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7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7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27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98088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3BF87D4-56DE-FF41-806F-7717E5E755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7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8761488-9D84-D543-BAB2-2DA61CE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7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27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75311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5E95707-1F14-374A-9BE5-A2D0C86795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7"/>
            <a:ext cx="9144000" cy="6834289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2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27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01100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3BF87D4-56DE-FF41-806F-7717E5E755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8761488-9D84-D543-BAB2-2DA61CE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91273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30C158E-E370-2442-84B2-F5C19A4B8F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7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21EDC614-1CAC-A54D-A8F5-A2311F324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6215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27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03158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46C65D4-C150-1D40-B658-0B1A100721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0762" y="1594340"/>
            <a:ext cx="3106780" cy="328246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E20A24D-6E01-2540-B8F3-3F08B5A8F91D}"/>
              </a:ext>
            </a:extLst>
          </p:cNvPr>
          <p:cNvSpPr txBox="1"/>
          <p:nvPr userDrawn="1"/>
        </p:nvSpPr>
        <p:spPr>
          <a:xfrm>
            <a:off x="4148704" y="2216565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下节课</a:t>
            </a:r>
            <a:endParaRPr kumimoji="1" lang="en-US" altLang="zh-CN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再见！</a:t>
            </a:r>
            <a:endParaRPr kumimoji="1" lang="en-US" altLang="zh-CN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kumimoji="1" lang="zh-CN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6325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线连接符 20">
            <a:extLst>
              <a:ext uri="{FF2B5EF4-FFF2-40B4-BE49-F238E27FC236}">
                <a16:creationId xmlns:a16="http://schemas.microsoft.com/office/drawing/2014/main" id="{DCCEDA02-0704-DF4B-A266-2D97DC38BB8A}"/>
              </a:ext>
            </a:extLst>
          </p:cNvPr>
          <p:cNvSpPr/>
          <p:nvPr userDrawn="1"/>
        </p:nvSpPr>
        <p:spPr>
          <a:xfrm flipH="1">
            <a:off x="454532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34289" rIns="34289"/>
          <a:lstStyle/>
          <a:p>
            <a:endParaRPr sz="1350"/>
          </a:p>
        </p:txBody>
      </p:sp>
      <p:sp>
        <p:nvSpPr>
          <p:cNvPr id="8" name="直线连接符 21">
            <a:extLst>
              <a:ext uri="{FF2B5EF4-FFF2-40B4-BE49-F238E27FC236}">
                <a16:creationId xmlns:a16="http://schemas.microsoft.com/office/drawing/2014/main" id="{689C63A8-0C1D-C648-8CC9-E00DFC7A42F0}"/>
              </a:ext>
            </a:extLst>
          </p:cNvPr>
          <p:cNvSpPr/>
          <p:nvPr userDrawn="1"/>
        </p:nvSpPr>
        <p:spPr>
          <a:xfrm flipH="1" flipV="1">
            <a:off x="454533" y="6383172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34289" rIns="34289"/>
          <a:lstStyle/>
          <a:p>
            <a:endParaRPr sz="1350"/>
          </a:p>
        </p:txBody>
      </p:sp>
      <p:sp>
        <p:nvSpPr>
          <p:cNvPr id="9" name="直线连接符 22">
            <a:extLst>
              <a:ext uri="{FF2B5EF4-FFF2-40B4-BE49-F238E27FC236}">
                <a16:creationId xmlns:a16="http://schemas.microsoft.com/office/drawing/2014/main" id="{4121F095-16FA-6040-9811-F92D714F513D}"/>
              </a:ext>
            </a:extLst>
          </p:cNvPr>
          <p:cNvSpPr/>
          <p:nvPr userDrawn="1"/>
        </p:nvSpPr>
        <p:spPr>
          <a:xfrm flipH="1" flipV="1">
            <a:off x="971601" y="2204866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8CAAF2CA-1402-7A41-87C0-2AD4EB89BE29}"/>
              </a:ext>
            </a:extLst>
          </p:cNvPr>
          <p:cNvSpPr/>
          <p:nvPr userDrawn="1"/>
        </p:nvSpPr>
        <p:spPr>
          <a:xfrm flipH="1">
            <a:off x="8714269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34289" rIns="34289"/>
          <a:lstStyle/>
          <a:p>
            <a:endParaRPr sz="1350"/>
          </a:p>
        </p:txBody>
      </p:sp>
      <p:pic>
        <p:nvPicPr>
          <p:cNvPr id="11" name="图片 24" descr="图片 24">
            <a:extLst>
              <a:ext uri="{FF2B5EF4-FFF2-40B4-BE49-F238E27FC236}">
                <a16:creationId xmlns:a16="http://schemas.microsoft.com/office/drawing/2014/main" id="{8E7BB142-BF77-CD40-A585-81A9AAB4A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3755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图片 25" descr="图片 25">
            <a:extLst>
              <a:ext uri="{FF2B5EF4-FFF2-40B4-BE49-F238E27FC236}">
                <a16:creationId xmlns:a16="http://schemas.microsoft.com/office/drawing/2014/main" id="{F02F8E56-7199-BC47-A5BA-00DA1E8EB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222739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14603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2022/1/3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0704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3"/>
            <a:ext cx="2948940" cy="160019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900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2022/1/3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63145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4923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900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2022/1/3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63145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2144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845" y="1828803"/>
            <a:ext cx="7886700" cy="43513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2022/1/3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6114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362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0365"/>
            <a:ext cx="5800725" cy="58118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2022/1/3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1930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两项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446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2FC1E6-6C5C-814C-BEFC-24B18F453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7"/>
            <a:ext cx="9144000" cy="68342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5530610-392C-D84D-8497-B07BB353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7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7769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5E95707-1F14-374A-9BE5-A2D0C86795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04581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蓝色的天空&#10;&#10;描述已自动生成">
            <a:extLst>
              <a:ext uri="{FF2B5EF4-FFF2-40B4-BE49-F238E27FC236}">
                <a16:creationId xmlns:a16="http://schemas.microsoft.com/office/drawing/2014/main" id="{174C2F1E-AF8A-584D-B892-03722D56D0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7"/>
            <a:ext cx="9144000" cy="68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397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2001"/>
            <a:ext cx="9144000" cy="46628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685800">
              <a:spcBef>
                <a:spcPct val="0"/>
              </a:spcBef>
              <a:buFont typeface="Arial" panose="020B0604020202020204" pitchFamily="34" charset="0"/>
              <a:buNone/>
              <a:defRPr lang="en-US" sz="2700" b="1" dirty="0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68580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dirty="0"/>
              <a:t>单击此处编辑母版副标题样式</a:t>
            </a:r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875F873-BFAC-D84D-B626-1657EE3B3F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7"/>
            <a:ext cx="9144000" cy="68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45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标&#10;&#10;描述已自动生成">
            <a:extLst>
              <a:ext uri="{FF2B5EF4-FFF2-40B4-BE49-F238E27FC236}">
                <a16:creationId xmlns:a16="http://schemas.microsoft.com/office/drawing/2014/main" id="{A06CAFBC-8305-8B4F-94CA-568B67103E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7"/>
            <a:ext cx="9144000" cy="68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59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30C158E-E370-2442-84B2-F5C19A4B8F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21EDC614-1CAC-A54D-A8F5-A2311F324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6213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9890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46C65D4-C150-1D40-B658-0B1A100721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0761" y="1594338"/>
            <a:ext cx="3106780" cy="328246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E20A24D-6E01-2540-B8F3-3F08B5A8F91D}"/>
              </a:ext>
            </a:extLst>
          </p:cNvPr>
          <p:cNvSpPr txBox="1"/>
          <p:nvPr userDrawn="1"/>
        </p:nvSpPr>
        <p:spPr>
          <a:xfrm>
            <a:off x="3994815" y="2216564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下节课</a:t>
            </a:r>
            <a:endParaRPr kumimoji="1" lang="en-US" altLang="zh-CN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再见！</a:t>
            </a:r>
            <a:endParaRPr kumimoji="1" lang="en-US" altLang="zh-CN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kumimoji="1" lang="zh-CN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7527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线连接符 20">
            <a:extLst>
              <a:ext uri="{FF2B5EF4-FFF2-40B4-BE49-F238E27FC236}">
                <a16:creationId xmlns:a16="http://schemas.microsoft.com/office/drawing/2014/main" id="{DCCEDA02-0704-DF4B-A266-2D97DC38BB8A}"/>
              </a:ext>
            </a:extLst>
          </p:cNvPr>
          <p:cNvSpPr/>
          <p:nvPr userDrawn="1"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1">
            <a:extLst>
              <a:ext uri="{FF2B5EF4-FFF2-40B4-BE49-F238E27FC236}">
                <a16:creationId xmlns:a16="http://schemas.microsoft.com/office/drawing/2014/main" id="{689C63A8-0C1D-C648-8CC9-E00DFC7A42F0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2">
            <a:extLst>
              <a:ext uri="{FF2B5EF4-FFF2-40B4-BE49-F238E27FC236}">
                <a16:creationId xmlns:a16="http://schemas.microsoft.com/office/drawing/2014/main" id="{4121F095-16FA-6040-9811-F92D714F513D}"/>
              </a:ext>
            </a:extLst>
          </p:cNvPr>
          <p:cNvSpPr/>
          <p:nvPr userDrawn="1"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8CAAF2CA-1402-7A41-87C0-2AD4EB89BE29}"/>
              </a:ext>
            </a:extLst>
          </p:cNvPr>
          <p:cNvSpPr/>
          <p:nvPr userDrawn="1"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" name="图片 24" descr="图片 24">
            <a:extLst>
              <a:ext uri="{FF2B5EF4-FFF2-40B4-BE49-F238E27FC236}">
                <a16:creationId xmlns:a16="http://schemas.microsoft.com/office/drawing/2014/main" id="{8E7BB142-BF77-CD40-A585-81A9AAB4A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图片 25" descr="图片 25">
            <a:extLst>
              <a:ext uri="{FF2B5EF4-FFF2-40B4-BE49-F238E27FC236}">
                <a16:creationId xmlns:a16="http://schemas.microsoft.com/office/drawing/2014/main" id="{F02F8E56-7199-BC47-A5BA-00DA1E8EB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6330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2022/1/3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2556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2022/1/3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48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2022/1/3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1418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396FF6-5021-D546-A60A-CF429DFCFE0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1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5" r:id="rId12"/>
    <p:sldLayoutId id="2147483736" r:id="rId13"/>
    <p:sldLayoutId id="2147483737" r:id="rId14"/>
    <p:sldLayoutId id="2147483740" r:id="rId15"/>
    <p:sldLayoutId id="2147483654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396FF6-5021-D546-A60A-CF429DFCFE0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3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Wingdings 2" pitchFamily="18" charset="2"/>
        <a:buChar char="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Wingdings 2" pitchFamily="18" charset="2"/>
        <a:buChar char="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tiff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67.jpg"/><Relationship Id="rId5" Type="http://schemas.openxmlformats.org/officeDocument/2006/relationships/image" Target="../media/image64.png"/><Relationship Id="rId10" Type="http://schemas.openxmlformats.org/officeDocument/2006/relationships/image" Target="../media/image60.jp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BACCC63-BB86-4F43-8F81-6D8D5BC0C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00"/>
          <a:stretch/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C2FFBD9-E25C-1444-95D5-4E571A99A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7858"/>
            <a:ext cx="4078372" cy="3518704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D3B92CD2-9B18-B647-B70D-EC8852C63857}"/>
              </a:ext>
            </a:extLst>
          </p:cNvPr>
          <p:cNvSpPr txBox="1">
            <a:spLocks/>
          </p:cNvSpPr>
          <p:nvPr/>
        </p:nvSpPr>
        <p:spPr>
          <a:xfrm>
            <a:off x="349281" y="2309311"/>
            <a:ext cx="3406702" cy="18531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4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人是猿猴</a:t>
            </a:r>
            <a:endParaRPr lang="en-US" altLang="zh-CN" sz="4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4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变的吗？</a:t>
            </a:r>
            <a:endParaRPr lang="en-US" altLang="zh-CN" sz="1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endParaRPr lang="en-US" altLang="zh-CN" sz="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创世记</a:t>
            </a:r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1:27</a:t>
            </a:r>
            <a:endParaRPr lang="zh-CN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ADF6D258-486D-9342-B182-00B5D3CD7D4E}"/>
              </a:ext>
            </a:extLst>
          </p:cNvPr>
          <p:cNvSpPr txBox="1">
            <a:spLocks/>
          </p:cNvSpPr>
          <p:nvPr/>
        </p:nvSpPr>
        <p:spPr>
          <a:xfrm>
            <a:off x="349281" y="4306832"/>
            <a:ext cx="3406702" cy="83673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</a:t>
            </a:r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课</a:t>
            </a:r>
          </a:p>
        </p:txBody>
      </p:sp>
    </p:spTree>
    <p:extLst>
      <p:ext uri="{BB962C8B-B14F-4D97-AF65-F5344CB8AC3E}">
        <p14:creationId xmlns:p14="http://schemas.microsoft.com/office/powerpoint/2010/main" val="1139827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43980E47-88CA-9C41-92A3-0822051C6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56" y="2374422"/>
            <a:ext cx="4948089" cy="329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560"/>
              </a:lnSpc>
              <a:spcBef>
                <a:spcPts val="1200"/>
              </a:spcBef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你基于什么作出刚才的判断？</a:t>
            </a:r>
            <a:b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b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当你要基于一块骨头判断出骨头主人的样子时，需要运用哪种能力？</a:t>
            </a:r>
            <a:b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你的判断一定准确吗？</a:t>
            </a:r>
            <a:endParaRPr lang="zh-CN" altLang="en-US" sz="2800" dirty="0">
              <a:ea typeface="微软雅黑" panose="020B0503020204020204" pitchFamily="34" charset="-122"/>
            </a:endParaRPr>
          </a:p>
        </p:txBody>
      </p:sp>
      <p:sp>
        <p:nvSpPr>
          <p:cNvPr id="18" name="直线连接符 20">
            <a:extLst>
              <a:ext uri="{FF2B5EF4-FFF2-40B4-BE49-F238E27FC236}">
                <a16:creationId xmlns:a16="http://schemas.microsoft.com/office/drawing/2014/main" id="{2D048AFA-64DC-C74D-8156-E5027919BF32}"/>
              </a:ext>
            </a:extLst>
          </p:cNvPr>
          <p:cNvSpPr/>
          <p:nvPr/>
        </p:nvSpPr>
        <p:spPr>
          <a:xfrm flipH="1">
            <a:off x="454531" y="1599608"/>
            <a:ext cx="0" cy="4783562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1">
            <a:extLst>
              <a:ext uri="{FF2B5EF4-FFF2-40B4-BE49-F238E27FC236}">
                <a16:creationId xmlns:a16="http://schemas.microsoft.com/office/drawing/2014/main" id="{5CA671B3-5ECC-5242-8DA2-0CB82FC37318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2">
            <a:extLst>
              <a:ext uri="{FF2B5EF4-FFF2-40B4-BE49-F238E27FC236}">
                <a16:creationId xmlns:a16="http://schemas.microsoft.com/office/drawing/2014/main" id="{82AE002A-32A1-C249-93F3-45EAF4F81FA0}"/>
              </a:ext>
            </a:extLst>
          </p:cNvPr>
          <p:cNvSpPr/>
          <p:nvPr/>
        </p:nvSpPr>
        <p:spPr>
          <a:xfrm flipH="1" flipV="1">
            <a:off x="971601" y="1599608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" name="直线连接符 23">
            <a:extLst>
              <a:ext uri="{FF2B5EF4-FFF2-40B4-BE49-F238E27FC236}">
                <a16:creationId xmlns:a16="http://schemas.microsoft.com/office/drawing/2014/main" id="{212B9863-4DD7-E247-8422-812DBB02138B}"/>
              </a:ext>
            </a:extLst>
          </p:cNvPr>
          <p:cNvSpPr/>
          <p:nvPr/>
        </p:nvSpPr>
        <p:spPr>
          <a:xfrm flipH="1">
            <a:off x="8714268" y="1610383"/>
            <a:ext cx="0" cy="463449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" name="图片 24" descr="图片 24">
            <a:extLst>
              <a:ext uri="{FF2B5EF4-FFF2-40B4-BE49-F238E27FC236}">
                <a16:creationId xmlns:a16="http://schemas.microsoft.com/office/drawing/2014/main" id="{C47C3E8D-2328-CE4D-8AF5-DCAC4C62A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图片 25" descr="图片 25">
            <a:extLst>
              <a:ext uri="{FF2B5EF4-FFF2-40B4-BE49-F238E27FC236}">
                <a16:creationId xmlns:a16="http://schemas.microsoft.com/office/drawing/2014/main" id="{DF7B604A-7553-1A46-B314-0E7C7DAE8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0507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Placeholder 4" descr="chicken_bonesl.jpg">
            <a:extLst>
              <a:ext uri="{FF2B5EF4-FFF2-40B4-BE49-F238E27FC236}">
                <a16:creationId xmlns:a16="http://schemas.microsoft.com/office/drawing/2014/main" id="{77D72B81-B8A0-8643-AC77-AA19C29108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372" r="18372"/>
          <a:stretch>
            <a:fillRect/>
          </a:stretch>
        </p:blipFill>
        <p:spPr>
          <a:xfrm>
            <a:off x="5631650" y="2077504"/>
            <a:ext cx="3512350" cy="370025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33941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43980E47-88CA-9C41-92A3-0822051C6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57" y="2679932"/>
            <a:ext cx="4569162" cy="255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当科学家挖到一块骨头时，他们是怎么判断出骨头主人的长相呢？</a:t>
            </a:r>
            <a:b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他们的判断一定准确吗？</a:t>
            </a:r>
            <a:endParaRPr lang="zh-CN" altLang="en-US" sz="2800" dirty="0">
              <a:ea typeface="微软雅黑" panose="020B0503020204020204" pitchFamily="34" charset="-122"/>
            </a:endParaRPr>
          </a:p>
        </p:txBody>
      </p:sp>
      <p:sp>
        <p:nvSpPr>
          <p:cNvPr id="18" name="直线连接符 20">
            <a:extLst>
              <a:ext uri="{FF2B5EF4-FFF2-40B4-BE49-F238E27FC236}">
                <a16:creationId xmlns:a16="http://schemas.microsoft.com/office/drawing/2014/main" id="{2D048AFA-64DC-C74D-8156-E5027919BF32}"/>
              </a:ext>
            </a:extLst>
          </p:cNvPr>
          <p:cNvSpPr/>
          <p:nvPr/>
        </p:nvSpPr>
        <p:spPr>
          <a:xfrm flipH="1">
            <a:off x="454531" y="1599608"/>
            <a:ext cx="0" cy="4783562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1">
            <a:extLst>
              <a:ext uri="{FF2B5EF4-FFF2-40B4-BE49-F238E27FC236}">
                <a16:creationId xmlns:a16="http://schemas.microsoft.com/office/drawing/2014/main" id="{5CA671B3-5ECC-5242-8DA2-0CB82FC37318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2">
            <a:extLst>
              <a:ext uri="{FF2B5EF4-FFF2-40B4-BE49-F238E27FC236}">
                <a16:creationId xmlns:a16="http://schemas.microsoft.com/office/drawing/2014/main" id="{82AE002A-32A1-C249-93F3-45EAF4F81FA0}"/>
              </a:ext>
            </a:extLst>
          </p:cNvPr>
          <p:cNvSpPr/>
          <p:nvPr/>
        </p:nvSpPr>
        <p:spPr>
          <a:xfrm flipH="1" flipV="1">
            <a:off x="971601" y="1599608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" name="直线连接符 23">
            <a:extLst>
              <a:ext uri="{FF2B5EF4-FFF2-40B4-BE49-F238E27FC236}">
                <a16:creationId xmlns:a16="http://schemas.microsoft.com/office/drawing/2014/main" id="{212B9863-4DD7-E247-8422-812DBB02138B}"/>
              </a:ext>
            </a:extLst>
          </p:cNvPr>
          <p:cNvSpPr/>
          <p:nvPr/>
        </p:nvSpPr>
        <p:spPr>
          <a:xfrm flipH="1">
            <a:off x="8714268" y="1610383"/>
            <a:ext cx="0" cy="463449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" name="图片 24" descr="图片 24">
            <a:extLst>
              <a:ext uri="{FF2B5EF4-FFF2-40B4-BE49-F238E27FC236}">
                <a16:creationId xmlns:a16="http://schemas.microsoft.com/office/drawing/2014/main" id="{C47C3E8D-2328-CE4D-8AF5-DCAC4C62A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图片 25" descr="图片 25">
            <a:extLst>
              <a:ext uri="{FF2B5EF4-FFF2-40B4-BE49-F238E27FC236}">
                <a16:creationId xmlns:a16="http://schemas.microsoft.com/office/drawing/2014/main" id="{DF7B604A-7553-1A46-B314-0E7C7DAE8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0507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Placeholder 4" descr="chicken_bonesl.jpg">
            <a:extLst>
              <a:ext uri="{FF2B5EF4-FFF2-40B4-BE49-F238E27FC236}">
                <a16:creationId xmlns:a16="http://schemas.microsoft.com/office/drawing/2014/main" id="{77D72B81-B8A0-8643-AC77-AA19C29108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372" r="18372"/>
          <a:stretch>
            <a:fillRect/>
          </a:stretch>
        </p:blipFill>
        <p:spPr>
          <a:xfrm>
            <a:off x="5631650" y="2077504"/>
            <a:ext cx="3512350" cy="370025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536842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43980E47-88CA-9C41-92A3-0822051C6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727" y="2679932"/>
            <a:ext cx="4561541" cy="221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专家鉴定这颗牙齿是猿人的。</a:t>
            </a:r>
          </a:p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你能在这颗牙齿上看到半人半猿的特征吗？</a:t>
            </a:r>
            <a:endParaRPr lang="zh-CN" altLang="en-US" sz="3200" dirty="0">
              <a:ea typeface="微软雅黑" panose="020B0503020204020204" pitchFamily="34" charset="-122"/>
            </a:endParaRPr>
          </a:p>
        </p:txBody>
      </p:sp>
      <p:sp>
        <p:nvSpPr>
          <p:cNvPr id="18" name="直线连接符 20">
            <a:extLst>
              <a:ext uri="{FF2B5EF4-FFF2-40B4-BE49-F238E27FC236}">
                <a16:creationId xmlns:a16="http://schemas.microsoft.com/office/drawing/2014/main" id="{2D048AFA-64DC-C74D-8156-E5027919BF32}"/>
              </a:ext>
            </a:extLst>
          </p:cNvPr>
          <p:cNvSpPr/>
          <p:nvPr/>
        </p:nvSpPr>
        <p:spPr>
          <a:xfrm flipH="1">
            <a:off x="454531" y="1599608"/>
            <a:ext cx="0" cy="4783562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1">
            <a:extLst>
              <a:ext uri="{FF2B5EF4-FFF2-40B4-BE49-F238E27FC236}">
                <a16:creationId xmlns:a16="http://schemas.microsoft.com/office/drawing/2014/main" id="{5CA671B3-5ECC-5242-8DA2-0CB82FC37318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2">
            <a:extLst>
              <a:ext uri="{FF2B5EF4-FFF2-40B4-BE49-F238E27FC236}">
                <a16:creationId xmlns:a16="http://schemas.microsoft.com/office/drawing/2014/main" id="{82AE002A-32A1-C249-93F3-45EAF4F81FA0}"/>
              </a:ext>
            </a:extLst>
          </p:cNvPr>
          <p:cNvSpPr/>
          <p:nvPr/>
        </p:nvSpPr>
        <p:spPr>
          <a:xfrm flipH="1" flipV="1">
            <a:off x="971601" y="1599608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" name="直线连接符 23">
            <a:extLst>
              <a:ext uri="{FF2B5EF4-FFF2-40B4-BE49-F238E27FC236}">
                <a16:creationId xmlns:a16="http://schemas.microsoft.com/office/drawing/2014/main" id="{212B9863-4DD7-E247-8422-812DBB02138B}"/>
              </a:ext>
            </a:extLst>
          </p:cNvPr>
          <p:cNvSpPr/>
          <p:nvPr/>
        </p:nvSpPr>
        <p:spPr>
          <a:xfrm flipH="1">
            <a:off x="8714268" y="1610383"/>
            <a:ext cx="0" cy="463449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" name="图片 24" descr="图片 24">
            <a:extLst>
              <a:ext uri="{FF2B5EF4-FFF2-40B4-BE49-F238E27FC236}">
                <a16:creationId xmlns:a16="http://schemas.microsoft.com/office/drawing/2014/main" id="{C47C3E8D-2328-CE4D-8AF5-DCAC4C62A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图片 25" descr="图片 25">
            <a:extLst>
              <a:ext uri="{FF2B5EF4-FFF2-40B4-BE49-F238E27FC236}">
                <a16:creationId xmlns:a16="http://schemas.microsoft.com/office/drawing/2014/main" id="{DF7B604A-7553-1A46-B314-0E7C7DAE8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0507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125F9465-3374-854E-B44F-60ED7AE6EC5B}"/>
              </a:ext>
            </a:extLst>
          </p:cNvPr>
          <p:cNvSpPr/>
          <p:nvPr/>
        </p:nvSpPr>
        <p:spPr>
          <a:xfrm rot="10800000" flipV="1">
            <a:off x="635920" y="4830286"/>
            <a:ext cx="3126799" cy="9541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1922</a:t>
            </a:r>
            <a:r>
              <a:rPr lang="zh-CN" alt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年，内布拉斯加人的牙齿</a:t>
            </a:r>
            <a:endParaRPr 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0776713-5DE2-CC40-86E0-9D87EDC29F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75" t="60902" r="64729" b="2080"/>
          <a:stretch/>
        </p:blipFill>
        <p:spPr>
          <a:xfrm>
            <a:off x="674368" y="1879603"/>
            <a:ext cx="3049905" cy="293369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173435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>
            <a:extLst>
              <a:ext uri="{FF2B5EF4-FFF2-40B4-BE49-F238E27FC236}">
                <a16:creationId xmlns:a16="http://schemas.microsoft.com/office/drawing/2014/main" id="{DCA769EF-5D19-754D-9C9B-E52EFEA92080}"/>
              </a:ext>
            </a:extLst>
          </p:cNvPr>
          <p:cNvSpPr txBox="1"/>
          <p:nvPr/>
        </p:nvSpPr>
        <p:spPr>
          <a:xfrm>
            <a:off x="0" y="165143"/>
            <a:ext cx="3166589" cy="461665"/>
          </a:xfrm>
          <a:prstGeom prst="rect">
            <a:avLst/>
          </a:prstGeom>
          <a:solidFill>
            <a:srgbClr val="385723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人的牙齿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3980E47-88CA-9C41-92A3-0822051C6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660" y="3715315"/>
            <a:ext cx="4569162" cy="170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4260"/>
              </a:lnSpc>
              <a:spcBef>
                <a:spcPts val="1200"/>
              </a:spcBef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你能肯定这颗牙齿一定不是人的牙齿、猿猴的牙齿、或狗的牙齿吗？</a:t>
            </a:r>
            <a:endParaRPr lang="zh-CN" altLang="en-US" sz="3200" dirty="0">
              <a:ea typeface="微软雅黑" panose="020B0503020204020204" pitchFamily="34" charset="-122"/>
            </a:endParaRPr>
          </a:p>
        </p:txBody>
      </p:sp>
      <p:sp>
        <p:nvSpPr>
          <p:cNvPr id="18" name="直线连接符 20">
            <a:extLst>
              <a:ext uri="{FF2B5EF4-FFF2-40B4-BE49-F238E27FC236}">
                <a16:creationId xmlns:a16="http://schemas.microsoft.com/office/drawing/2014/main" id="{2D048AFA-64DC-C74D-8156-E5027919BF32}"/>
              </a:ext>
            </a:extLst>
          </p:cNvPr>
          <p:cNvSpPr/>
          <p:nvPr/>
        </p:nvSpPr>
        <p:spPr>
          <a:xfrm flipH="1">
            <a:off x="454531" y="1599608"/>
            <a:ext cx="0" cy="4783562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1">
            <a:extLst>
              <a:ext uri="{FF2B5EF4-FFF2-40B4-BE49-F238E27FC236}">
                <a16:creationId xmlns:a16="http://schemas.microsoft.com/office/drawing/2014/main" id="{5CA671B3-5ECC-5242-8DA2-0CB82FC37318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2">
            <a:extLst>
              <a:ext uri="{FF2B5EF4-FFF2-40B4-BE49-F238E27FC236}">
                <a16:creationId xmlns:a16="http://schemas.microsoft.com/office/drawing/2014/main" id="{82AE002A-32A1-C249-93F3-45EAF4F81FA0}"/>
              </a:ext>
            </a:extLst>
          </p:cNvPr>
          <p:cNvSpPr/>
          <p:nvPr/>
        </p:nvSpPr>
        <p:spPr>
          <a:xfrm flipH="1" flipV="1">
            <a:off x="971601" y="1552716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" name="直线连接符 23">
            <a:extLst>
              <a:ext uri="{FF2B5EF4-FFF2-40B4-BE49-F238E27FC236}">
                <a16:creationId xmlns:a16="http://schemas.microsoft.com/office/drawing/2014/main" id="{212B9863-4DD7-E247-8422-812DBB02138B}"/>
              </a:ext>
            </a:extLst>
          </p:cNvPr>
          <p:cNvSpPr/>
          <p:nvPr/>
        </p:nvSpPr>
        <p:spPr>
          <a:xfrm flipH="1">
            <a:off x="8714268" y="1610383"/>
            <a:ext cx="0" cy="463449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" name="图片 24" descr="图片 24">
            <a:extLst>
              <a:ext uri="{FF2B5EF4-FFF2-40B4-BE49-F238E27FC236}">
                <a16:creationId xmlns:a16="http://schemas.microsoft.com/office/drawing/2014/main" id="{C47C3E8D-2328-CE4D-8AF5-DCAC4C62A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图片 25" descr="图片 25">
            <a:extLst>
              <a:ext uri="{FF2B5EF4-FFF2-40B4-BE49-F238E27FC236}">
                <a16:creationId xmlns:a16="http://schemas.microsoft.com/office/drawing/2014/main" id="{DF7B604A-7553-1A46-B314-0E7C7DAE8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0507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9290A937-4151-AB4F-9218-72388DC09336}"/>
              </a:ext>
            </a:extLst>
          </p:cNvPr>
          <p:cNvSpPr/>
          <p:nvPr/>
        </p:nvSpPr>
        <p:spPr>
          <a:xfrm rot="10800000" flipV="1">
            <a:off x="647877" y="5816868"/>
            <a:ext cx="3126799" cy="9541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1922</a:t>
            </a:r>
            <a:r>
              <a:rPr lang="zh-CN" alt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年，内布拉斯加人的牙齿</a:t>
            </a:r>
            <a:endParaRPr 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40B07BE-1A08-E648-9D12-7EA780B6F0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75" t="60902" r="64729" b="2080"/>
          <a:stretch/>
        </p:blipFill>
        <p:spPr>
          <a:xfrm>
            <a:off x="686325" y="2866185"/>
            <a:ext cx="3049905" cy="293369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B8D6AFD-41B3-F549-86FB-68D615788C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2" r="3303" b="11424"/>
          <a:stretch/>
        </p:blipFill>
        <p:spPr>
          <a:xfrm>
            <a:off x="1" y="621090"/>
            <a:ext cx="3166589" cy="194649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8B6CB56-059D-B247-AFB6-8412DC642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560" y="620637"/>
            <a:ext cx="2920416" cy="1946944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5DFDB7DA-C3C3-434E-9A35-459C6D8D15E9}"/>
              </a:ext>
            </a:extLst>
          </p:cNvPr>
          <p:cNvSpPr txBox="1"/>
          <p:nvPr/>
        </p:nvSpPr>
        <p:spPr>
          <a:xfrm>
            <a:off x="3188677" y="165143"/>
            <a:ext cx="2931299" cy="461665"/>
          </a:xfrm>
          <a:prstGeom prst="rect">
            <a:avLst/>
          </a:prstGeom>
          <a:solidFill>
            <a:srgbClr val="385723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猿猴的牙齿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62CAFCE-9CED-C741-9805-CF9DC4B1F5C7}"/>
              </a:ext>
            </a:extLst>
          </p:cNvPr>
          <p:cNvSpPr txBox="1"/>
          <p:nvPr/>
        </p:nvSpPr>
        <p:spPr>
          <a:xfrm>
            <a:off x="6142892" y="165143"/>
            <a:ext cx="3001108" cy="461665"/>
          </a:xfrm>
          <a:prstGeom prst="rect">
            <a:avLst/>
          </a:prstGeom>
          <a:solidFill>
            <a:srgbClr val="385723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狗的牙齿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9B83CC6-5019-0742-BE2A-559DD21E7A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92" t="17532" r="22746" b="10494"/>
          <a:stretch/>
        </p:blipFill>
        <p:spPr>
          <a:xfrm>
            <a:off x="6152945" y="609187"/>
            <a:ext cx="3004415" cy="194649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F4A16C3-6226-C542-B165-A9114EEE5C76}"/>
              </a:ext>
            </a:extLst>
          </p:cNvPr>
          <p:cNvSpPr/>
          <p:nvPr/>
        </p:nvSpPr>
        <p:spPr>
          <a:xfrm>
            <a:off x="0" y="620637"/>
            <a:ext cx="9143999" cy="195794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7EFFD7BA-8F7A-5148-B43D-2428F165743B}"/>
              </a:ext>
            </a:extLst>
          </p:cNvPr>
          <p:cNvSpPr/>
          <p:nvPr/>
        </p:nvSpPr>
        <p:spPr>
          <a:xfrm>
            <a:off x="4454770" y="1781908"/>
            <a:ext cx="855785" cy="5509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11433D83-5040-B74C-9942-C0E6D94077A5}"/>
              </a:ext>
            </a:extLst>
          </p:cNvPr>
          <p:cNvSpPr/>
          <p:nvPr/>
        </p:nvSpPr>
        <p:spPr>
          <a:xfrm>
            <a:off x="808893" y="1610383"/>
            <a:ext cx="995996" cy="10042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7FC9A8B8-3BB4-694B-B960-716C5CE42BDC}"/>
              </a:ext>
            </a:extLst>
          </p:cNvPr>
          <p:cNvSpPr/>
          <p:nvPr/>
        </p:nvSpPr>
        <p:spPr>
          <a:xfrm>
            <a:off x="7655170" y="1406770"/>
            <a:ext cx="855785" cy="5509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388447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43980E47-88CA-9C41-92A3-0822051C6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57" y="4952401"/>
            <a:ext cx="4272173" cy="144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560"/>
              </a:lnSpc>
              <a:spcBef>
                <a:spcPts val="1200"/>
              </a:spcBef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1922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年，内布拉斯加人被发明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基于一位进化论者发现的一颗牙齿。</a:t>
            </a:r>
            <a:endParaRPr lang="zh-CN" altLang="en-US" sz="2800" dirty="0">
              <a:ea typeface="微软雅黑" panose="020B0503020204020204" pitchFamily="34" charset="-122"/>
            </a:endParaRPr>
          </a:p>
        </p:txBody>
      </p:sp>
      <p:sp>
        <p:nvSpPr>
          <p:cNvPr id="18" name="直线连接符 20">
            <a:extLst>
              <a:ext uri="{FF2B5EF4-FFF2-40B4-BE49-F238E27FC236}">
                <a16:creationId xmlns:a16="http://schemas.microsoft.com/office/drawing/2014/main" id="{2D048AFA-64DC-C74D-8156-E5027919BF32}"/>
              </a:ext>
            </a:extLst>
          </p:cNvPr>
          <p:cNvSpPr/>
          <p:nvPr/>
        </p:nvSpPr>
        <p:spPr>
          <a:xfrm flipH="1">
            <a:off x="454531" y="1599608"/>
            <a:ext cx="0" cy="4783562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1">
            <a:extLst>
              <a:ext uri="{FF2B5EF4-FFF2-40B4-BE49-F238E27FC236}">
                <a16:creationId xmlns:a16="http://schemas.microsoft.com/office/drawing/2014/main" id="{5CA671B3-5ECC-5242-8DA2-0CB82FC37318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2">
            <a:extLst>
              <a:ext uri="{FF2B5EF4-FFF2-40B4-BE49-F238E27FC236}">
                <a16:creationId xmlns:a16="http://schemas.microsoft.com/office/drawing/2014/main" id="{82AE002A-32A1-C249-93F3-45EAF4F81FA0}"/>
              </a:ext>
            </a:extLst>
          </p:cNvPr>
          <p:cNvSpPr/>
          <p:nvPr/>
        </p:nvSpPr>
        <p:spPr>
          <a:xfrm flipH="1" flipV="1">
            <a:off x="971601" y="1599608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" name="直线连接符 23">
            <a:extLst>
              <a:ext uri="{FF2B5EF4-FFF2-40B4-BE49-F238E27FC236}">
                <a16:creationId xmlns:a16="http://schemas.microsoft.com/office/drawing/2014/main" id="{212B9863-4DD7-E247-8422-812DBB02138B}"/>
              </a:ext>
            </a:extLst>
          </p:cNvPr>
          <p:cNvSpPr/>
          <p:nvPr/>
        </p:nvSpPr>
        <p:spPr>
          <a:xfrm flipH="1">
            <a:off x="8714268" y="1610383"/>
            <a:ext cx="0" cy="463449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" name="图片 24" descr="图片 24">
            <a:extLst>
              <a:ext uri="{FF2B5EF4-FFF2-40B4-BE49-F238E27FC236}">
                <a16:creationId xmlns:a16="http://schemas.microsoft.com/office/drawing/2014/main" id="{C47C3E8D-2328-CE4D-8AF5-DCAC4C62A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图片 25" descr="图片 25">
            <a:extLst>
              <a:ext uri="{FF2B5EF4-FFF2-40B4-BE49-F238E27FC236}">
                <a16:creationId xmlns:a16="http://schemas.microsoft.com/office/drawing/2014/main" id="{DF7B604A-7553-1A46-B314-0E7C7DAE8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0507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9AB0DF-85B5-EF48-B031-CB0C07CC60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75" t="60902" r="64729" b="2080"/>
          <a:stretch/>
        </p:blipFill>
        <p:spPr>
          <a:xfrm>
            <a:off x="674368" y="1879603"/>
            <a:ext cx="3049905" cy="293369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4" descr="Forestier_Nebraska_Man_1922 PUB-DOM en">
            <a:extLst>
              <a:ext uri="{FF2B5EF4-FFF2-40B4-BE49-F238E27FC236}">
                <a16:creationId xmlns:a16="http://schemas.microsoft.com/office/drawing/2014/main" id="{31C4F447-2B4A-2844-8896-4C8FF2151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4"/>
          <a:stretch>
            <a:fillRect/>
          </a:stretch>
        </p:blipFill>
        <p:spPr bwMode="auto">
          <a:xfrm>
            <a:off x="5166058" y="1875883"/>
            <a:ext cx="3345176" cy="41600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AutoShape 22">
            <a:extLst>
              <a:ext uri="{FF2B5EF4-FFF2-40B4-BE49-F238E27FC236}">
                <a16:creationId xmlns:a16="http://schemas.microsoft.com/office/drawing/2014/main" id="{C3F2977B-F919-4B4E-840D-6D0DC4CBB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740" y="2735152"/>
            <a:ext cx="1721318" cy="1142999"/>
          </a:xfrm>
          <a:prstGeom prst="rightArrow">
            <a:avLst>
              <a:gd name="adj1" fmla="val 50000"/>
              <a:gd name="adj2" fmla="val 44270"/>
            </a:avLst>
          </a:prstGeom>
          <a:solidFill>
            <a:schemeClr val="accent6">
              <a:lumMod val="50000"/>
            </a:schemeClr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想象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CE4DD6A-DD43-0243-9E36-87F010A3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“中间过渡形态”找到了吗？</a:t>
            </a:r>
          </a:p>
        </p:txBody>
      </p:sp>
    </p:spTree>
    <p:extLst>
      <p:ext uri="{BB962C8B-B14F-4D97-AF65-F5344CB8AC3E}">
        <p14:creationId xmlns:p14="http://schemas.microsoft.com/office/powerpoint/2010/main" val="418702341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直线连接符 20">
            <a:extLst>
              <a:ext uri="{FF2B5EF4-FFF2-40B4-BE49-F238E27FC236}">
                <a16:creationId xmlns:a16="http://schemas.microsoft.com/office/drawing/2014/main" id="{2D048AFA-64DC-C74D-8156-E5027919BF32}"/>
              </a:ext>
            </a:extLst>
          </p:cNvPr>
          <p:cNvSpPr/>
          <p:nvPr/>
        </p:nvSpPr>
        <p:spPr>
          <a:xfrm flipH="1">
            <a:off x="454531" y="1599608"/>
            <a:ext cx="0" cy="4783562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1">
            <a:extLst>
              <a:ext uri="{FF2B5EF4-FFF2-40B4-BE49-F238E27FC236}">
                <a16:creationId xmlns:a16="http://schemas.microsoft.com/office/drawing/2014/main" id="{5CA671B3-5ECC-5242-8DA2-0CB82FC37318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2">
            <a:extLst>
              <a:ext uri="{FF2B5EF4-FFF2-40B4-BE49-F238E27FC236}">
                <a16:creationId xmlns:a16="http://schemas.microsoft.com/office/drawing/2014/main" id="{82AE002A-32A1-C249-93F3-45EAF4F81FA0}"/>
              </a:ext>
            </a:extLst>
          </p:cNvPr>
          <p:cNvSpPr/>
          <p:nvPr/>
        </p:nvSpPr>
        <p:spPr>
          <a:xfrm flipH="1" flipV="1">
            <a:off x="971601" y="1599608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" name="直线连接符 23">
            <a:extLst>
              <a:ext uri="{FF2B5EF4-FFF2-40B4-BE49-F238E27FC236}">
                <a16:creationId xmlns:a16="http://schemas.microsoft.com/office/drawing/2014/main" id="{212B9863-4DD7-E247-8422-812DBB02138B}"/>
              </a:ext>
            </a:extLst>
          </p:cNvPr>
          <p:cNvSpPr/>
          <p:nvPr/>
        </p:nvSpPr>
        <p:spPr>
          <a:xfrm flipH="1">
            <a:off x="8714268" y="1610383"/>
            <a:ext cx="0" cy="463449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" name="图片 24" descr="图片 24">
            <a:extLst>
              <a:ext uri="{FF2B5EF4-FFF2-40B4-BE49-F238E27FC236}">
                <a16:creationId xmlns:a16="http://schemas.microsoft.com/office/drawing/2014/main" id="{C47C3E8D-2328-CE4D-8AF5-DCAC4C62A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图片 25" descr="图片 25">
            <a:extLst>
              <a:ext uri="{FF2B5EF4-FFF2-40B4-BE49-F238E27FC236}">
                <a16:creationId xmlns:a16="http://schemas.microsoft.com/office/drawing/2014/main" id="{DF7B604A-7553-1A46-B314-0E7C7DAE8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22738" y="1340507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0664E334-4E24-BF43-83BF-A8FBF22A1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1928</a:t>
            </a:r>
            <a:r>
              <a:rPr lang="zh-CN" altLang="en-US" dirty="0"/>
              <a:t>年，人们找到了其余的骨架。</a:t>
            </a:r>
          </a:p>
        </p:txBody>
      </p:sp>
      <p:pic>
        <p:nvPicPr>
          <p:cNvPr id="14" name="Picture 7" descr="Catagonus_wagneri_1_-_Phoenix_Zoo en">
            <a:extLst>
              <a:ext uri="{FF2B5EF4-FFF2-40B4-BE49-F238E27FC236}">
                <a16:creationId xmlns:a16="http://schemas.microsoft.com/office/drawing/2014/main" id="{DA8FE7FC-6667-044D-9BF7-E33F923AF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7680" y="1858710"/>
            <a:ext cx="5146320" cy="350330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90CA04-7E57-DF41-A600-AC666626A7E2}"/>
              </a:ext>
            </a:extLst>
          </p:cNvPr>
          <p:cNvSpPr txBox="1">
            <a:spLocks/>
          </p:cNvSpPr>
          <p:nvPr/>
        </p:nvSpPr>
        <p:spPr>
          <a:xfrm>
            <a:off x="742541" y="3022945"/>
            <a:ext cx="7929618" cy="71438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u="none" strike="noStrike" kern="1200" cap="small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骨骼来自一种猪！</a:t>
            </a:r>
            <a:endParaRPr kumimoji="0" lang="en-US" sz="2800" u="none" strike="noStrike" kern="1200" cap="small" spc="0" normalizeH="0" baseline="0" noProof="0" dirty="0">
              <a:ln>
                <a:noFill/>
              </a:ln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360455F-D7D5-7141-B308-F513EAB5E6F9}"/>
              </a:ext>
            </a:extLst>
          </p:cNvPr>
          <p:cNvSpPr txBox="1">
            <a:spLocks/>
          </p:cNvSpPr>
          <p:nvPr/>
        </p:nvSpPr>
        <p:spPr>
          <a:xfrm>
            <a:off x="742541" y="5583472"/>
            <a:ext cx="8001056" cy="642942"/>
          </a:xfrm>
          <a:prstGeom prst="rect">
            <a:avLst/>
          </a:prstGeom>
        </p:spPr>
        <p:txBody>
          <a:bodyPr vert="horz" anchor="b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后来在</a:t>
            </a:r>
            <a:r>
              <a:rPr kumimoji="0" lang="en-US" sz="2800" u="none" strike="noStrike" kern="1200" cap="small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1972</a:t>
            </a:r>
            <a:r>
              <a:rPr kumimoji="0" lang="zh-CN" altLang="en-US" sz="2800" u="none" strike="noStrike" kern="1200" cap="small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年，人们发现这种猪依然生活在阿根廷。</a:t>
            </a:r>
            <a:endParaRPr kumimoji="0" lang="en-US" sz="2800" u="none" strike="noStrike" kern="1200" cap="small" spc="0" normalizeH="0" baseline="0" noProof="0" dirty="0">
              <a:ln>
                <a:noFill/>
              </a:ln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93553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16A914B7-107A-1D43-8403-A93F6F704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174" y="1740220"/>
            <a:ext cx="6697652" cy="446510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8F86B9B-8A6B-6541-B0E6-FDED59405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2060"/>
                </a:solidFill>
              </a:rPr>
              <a:t>人类是猪的后代吗</a:t>
            </a:r>
            <a:r>
              <a:rPr lang="en-US" altLang="zh-CN" dirty="0">
                <a:solidFill>
                  <a:srgbClr val="002060"/>
                </a:solidFill>
              </a:rPr>
              <a:t>?</a:t>
            </a:r>
            <a:endParaRPr kumimoji="1" lang="zh-CN" altLang="en-US" dirty="0"/>
          </a:p>
        </p:txBody>
      </p:sp>
      <p:sp>
        <p:nvSpPr>
          <p:cNvPr id="3" name="直线连接符 20">
            <a:extLst>
              <a:ext uri="{FF2B5EF4-FFF2-40B4-BE49-F238E27FC236}">
                <a16:creationId xmlns:a16="http://schemas.microsoft.com/office/drawing/2014/main" id="{F94BD2C1-55AC-C547-97E1-C649686675C1}"/>
              </a:ext>
            </a:extLst>
          </p:cNvPr>
          <p:cNvSpPr/>
          <p:nvPr/>
        </p:nvSpPr>
        <p:spPr>
          <a:xfrm flipH="1">
            <a:off x="454531" y="1599608"/>
            <a:ext cx="0" cy="4783562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" name="直线连接符 21">
            <a:extLst>
              <a:ext uri="{FF2B5EF4-FFF2-40B4-BE49-F238E27FC236}">
                <a16:creationId xmlns:a16="http://schemas.microsoft.com/office/drawing/2014/main" id="{DC1EE577-D3CB-C14B-9534-C95BFD6DEF7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2">
            <a:extLst>
              <a:ext uri="{FF2B5EF4-FFF2-40B4-BE49-F238E27FC236}">
                <a16:creationId xmlns:a16="http://schemas.microsoft.com/office/drawing/2014/main" id="{4ECCD785-0B4E-9F41-AF93-792BF69EB52B}"/>
              </a:ext>
            </a:extLst>
          </p:cNvPr>
          <p:cNvSpPr/>
          <p:nvPr/>
        </p:nvSpPr>
        <p:spPr>
          <a:xfrm flipH="1" flipV="1">
            <a:off x="971601" y="1599608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3">
            <a:extLst>
              <a:ext uri="{FF2B5EF4-FFF2-40B4-BE49-F238E27FC236}">
                <a16:creationId xmlns:a16="http://schemas.microsoft.com/office/drawing/2014/main" id="{AAE04468-B28E-234C-9FB9-667286DDE83A}"/>
              </a:ext>
            </a:extLst>
          </p:cNvPr>
          <p:cNvSpPr/>
          <p:nvPr/>
        </p:nvSpPr>
        <p:spPr>
          <a:xfrm flipH="1">
            <a:off x="8714268" y="1610383"/>
            <a:ext cx="0" cy="463449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" name="图片 24" descr="图片 24">
            <a:extLst>
              <a:ext uri="{FF2B5EF4-FFF2-40B4-BE49-F238E27FC236}">
                <a16:creationId xmlns:a16="http://schemas.microsoft.com/office/drawing/2014/main" id="{888F92B3-E80D-C14B-A912-AA5166B48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图片 25" descr="图片 25">
            <a:extLst>
              <a:ext uri="{FF2B5EF4-FFF2-40B4-BE49-F238E27FC236}">
                <a16:creationId xmlns:a16="http://schemas.microsoft.com/office/drawing/2014/main" id="{B8F2B991-8F5D-EC4B-99B1-0BF606C9A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22738" y="1340507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126C8C3-7302-6E46-930C-DF871B064F15}"/>
              </a:ext>
            </a:extLst>
          </p:cNvPr>
          <p:cNvSpPr txBox="1">
            <a:spLocks/>
          </p:cNvSpPr>
          <p:nvPr/>
        </p:nvSpPr>
        <p:spPr>
          <a:xfrm>
            <a:off x="222738" y="3267030"/>
            <a:ext cx="2881518" cy="5650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zh-CN" sz="32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曾</a:t>
            </a:r>
            <a:r>
              <a:rPr lang="en-US" altLang="zh-CN" sz="32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…….</a:t>
            </a:r>
            <a:r>
              <a:rPr lang="zh-CN" altLang="zh-CN" sz="32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曾祖</a:t>
            </a:r>
            <a:r>
              <a:rPr lang="zh-CN" altLang="en-US" sz="32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父</a:t>
            </a:r>
            <a:endParaRPr lang="en-US" sz="6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9E50692-952A-3441-ABD4-A81F7B0CF9C3}"/>
              </a:ext>
            </a:extLst>
          </p:cNvPr>
          <p:cNvSpPr txBox="1">
            <a:spLocks/>
          </p:cNvSpPr>
          <p:nvPr/>
        </p:nvSpPr>
        <p:spPr>
          <a:xfrm>
            <a:off x="6200191" y="3513383"/>
            <a:ext cx="2881518" cy="565092"/>
          </a:xfrm>
          <a:prstGeom prst="rect">
            <a:avLst/>
          </a:prstGeom>
          <a:solidFill>
            <a:srgbClr val="E2429D"/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zh-CN" sz="32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曾</a:t>
            </a:r>
            <a:r>
              <a:rPr lang="en-US" altLang="zh-CN" sz="32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…….</a:t>
            </a:r>
            <a:r>
              <a:rPr lang="zh-CN" altLang="zh-CN" sz="32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曾祖</a:t>
            </a:r>
            <a:r>
              <a:rPr lang="zh-CN" altLang="en-US" sz="32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母</a:t>
            </a:r>
            <a:endParaRPr lang="en-US" sz="6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700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anaMonkee3.jpg"/>
          <p:cNvPicPr>
            <a:picLocks noChangeAspect="1"/>
          </p:cNvPicPr>
          <p:nvPr/>
        </p:nvPicPr>
        <p:blipFill>
          <a:blip r:embed="rId3" cstate="print"/>
          <a:srcRect l="15179" r="15179"/>
          <a:stretch>
            <a:fillRect/>
          </a:stretch>
        </p:blipFill>
        <p:spPr>
          <a:xfrm>
            <a:off x="4724400" y="1811537"/>
            <a:ext cx="3589420" cy="391253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4" cstate="print"/>
          <a:srcRect b="26709"/>
          <a:stretch>
            <a:fillRect/>
          </a:stretch>
        </p:blipFill>
        <p:spPr bwMode="auto">
          <a:xfrm>
            <a:off x="842880" y="1811537"/>
            <a:ext cx="3409987" cy="39103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5F2BD826-55AB-7243-AA9D-3B20B7CF2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人类是猿猴的后代吗</a:t>
            </a:r>
            <a:r>
              <a:rPr lang="en-US" altLang="zh-CN" dirty="0"/>
              <a:t>?</a:t>
            </a:r>
            <a:endParaRPr lang="zh-CN" altLang="en-US" dirty="0"/>
          </a:p>
        </p:txBody>
      </p:sp>
      <p:sp>
        <p:nvSpPr>
          <p:cNvPr id="9" name="直线连接符 20">
            <a:extLst>
              <a:ext uri="{FF2B5EF4-FFF2-40B4-BE49-F238E27FC236}">
                <a16:creationId xmlns:a16="http://schemas.microsoft.com/office/drawing/2014/main" id="{90AC3279-BE33-6A43-9B55-9E245EBDBE80}"/>
              </a:ext>
            </a:extLst>
          </p:cNvPr>
          <p:cNvSpPr/>
          <p:nvPr/>
        </p:nvSpPr>
        <p:spPr>
          <a:xfrm flipH="1">
            <a:off x="454531" y="1599608"/>
            <a:ext cx="0" cy="4783562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1">
            <a:extLst>
              <a:ext uri="{FF2B5EF4-FFF2-40B4-BE49-F238E27FC236}">
                <a16:creationId xmlns:a16="http://schemas.microsoft.com/office/drawing/2014/main" id="{E853996A-B228-FA48-A947-5C2424DD1FA4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" name="直线连接符 22">
            <a:extLst>
              <a:ext uri="{FF2B5EF4-FFF2-40B4-BE49-F238E27FC236}">
                <a16:creationId xmlns:a16="http://schemas.microsoft.com/office/drawing/2014/main" id="{627E59E9-7A85-6C41-9503-E2966EDBFE79}"/>
              </a:ext>
            </a:extLst>
          </p:cNvPr>
          <p:cNvSpPr/>
          <p:nvPr/>
        </p:nvSpPr>
        <p:spPr>
          <a:xfrm flipH="1" flipV="1">
            <a:off x="971601" y="1599608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直线连接符 23">
            <a:extLst>
              <a:ext uri="{FF2B5EF4-FFF2-40B4-BE49-F238E27FC236}">
                <a16:creationId xmlns:a16="http://schemas.microsoft.com/office/drawing/2014/main" id="{4A54F276-8D97-E94B-9B61-384D9F19BC31}"/>
              </a:ext>
            </a:extLst>
          </p:cNvPr>
          <p:cNvSpPr/>
          <p:nvPr/>
        </p:nvSpPr>
        <p:spPr>
          <a:xfrm flipH="1">
            <a:off x="8714268" y="1610383"/>
            <a:ext cx="0" cy="463449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3" name="图片 24" descr="图片 24">
            <a:extLst>
              <a:ext uri="{FF2B5EF4-FFF2-40B4-BE49-F238E27FC236}">
                <a16:creationId xmlns:a16="http://schemas.microsoft.com/office/drawing/2014/main" id="{5193453E-669E-0545-B951-808CCEFA1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图片 25" descr="图片 25">
            <a:extLst>
              <a:ext uri="{FF2B5EF4-FFF2-40B4-BE49-F238E27FC236}">
                <a16:creationId xmlns:a16="http://schemas.microsoft.com/office/drawing/2014/main" id="{6527EBF7-7BFA-3C4C-8F80-8D8D9A32F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22738" y="1340507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3BBA653-251F-524E-B2D4-A0CDA4C1B36D}"/>
              </a:ext>
            </a:extLst>
          </p:cNvPr>
          <p:cNvSpPr txBox="1">
            <a:spLocks/>
          </p:cNvSpPr>
          <p:nvPr/>
        </p:nvSpPr>
        <p:spPr>
          <a:xfrm>
            <a:off x="1018454" y="5933848"/>
            <a:ext cx="2881518" cy="5650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zh-CN" sz="32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曾</a:t>
            </a:r>
            <a:r>
              <a:rPr lang="en-US" altLang="zh-CN" sz="32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…….</a:t>
            </a:r>
            <a:r>
              <a:rPr lang="zh-CN" altLang="zh-CN" sz="32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曾祖</a:t>
            </a:r>
            <a:r>
              <a:rPr lang="zh-CN" altLang="en-US" sz="32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父</a:t>
            </a:r>
            <a:endParaRPr lang="en-US" sz="6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BFFA65F-62AB-A84B-B2B8-C7CA715EA5D9}"/>
              </a:ext>
            </a:extLst>
          </p:cNvPr>
          <p:cNvSpPr txBox="1">
            <a:spLocks/>
          </p:cNvSpPr>
          <p:nvPr/>
        </p:nvSpPr>
        <p:spPr>
          <a:xfrm>
            <a:off x="5042809" y="5933848"/>
            <a:ext cx="2881518" cy="565092"/>
          </a:xfrm>
          <a:prstGeom prst="rect">
            <a:avLst/>
          </a:prstGeom>
          <a:solidFill>
            <a:srgbClr val="E2429D"/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zh-CN" sz="32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曾</a:t>
            </a:r>
            <a:r>
              <a:rPr lang="en-US" altLang="zh-CN" sz="32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…….</a:t>
            </a:r>
            <a:r>
              <a:rPr lang="zh-CN" altLang="zh-CN" sz="32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曾祖</a:t>
            </a:r>
            <a:r>
              <a:rPr lang="zh-CN" altLang="en-US" sz="32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母</a:t>
            </a:r>
            <a:endParaRPr lang="en-US" sz="6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88764F-5AAA-A649-88EA-B83133AB8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6" y="5353535"/>
            <a:ext cx="9144000" cy="1325563"/>
          </a:xfrm>
        </p:spPr>
        <p:txBody>
          <a:bodyPr/>
          <a:lstStyle/>
          <a:p>
            <a:r>
              <a:rPr kumimoji="1" lang="zh-CN" altLang="en-US" dirty="0"/>
              <a:t>我们应当管理动物</a:t>
            </a:r>
            <a:br>
              <a:rPr kumimoji="1" lang="zh-CN" altLang="en-US" dirty="0"/>
            </a:br>
            <a:r>
              <a:rPr kumimoji="1" lang="zh-CN" altLang="en-US" dirty="0"/>
              <a:t>我们又怎么会是从猿猴变来的呢？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F2682A6E-E118-E041-8262-1EA1F0431B4A}"/>
              </a:ext>
            </a:extLst>
          </p:cNvPr>
          <p:cNvSpPr txBox="1">
            <a:spLocks/>
          </p:cNvSpPr>
          <p:nvPr/>
        </p:nvSpPr>
        <p:spPr>
          <a:xfrm>
            <a:off x="209974" y="4462586"/>
            <a:ext cx="6768192" cy="571500"/>
          </a:xfrm>
          <a:prstGeom prst="rect">
            <a:avLst/>
          </a:prstGeom>
          <a:solidFill>
            <a:srgbClr val="385723"/>
          </a:solidFill>
        </p:spPr>
        <p:txBody>
          <a:bodyPr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3200" b="0" dirty="0">
                <a:solidFill>
                  <a:schemeClr val="bg1"/>
                </a:solidFill>
              </a:rPr>
              <a:t>猿和猪都是动物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050C948-DD8D-7249-9BEF-AC34A8FEDC3A}"/>
              </a:ext>
            </a:extLst>
          </p:cNvPr>
          <p:cNvGrpSpPr/>
          <p:nvPr/>
        </p:nvGrpSpPr>
        <p:grpSpPr>
          <a:xfrm>
            <a:off x="163174" y="1661788"/>
            <a:ext cx="6768192" cy="2755900"/>
            <a:chOff x="0" y="2580772"/>
            <a:chExt cx="6768192" cy="2755900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65DF73E-A8E6-764E-AEFE-E422C2C9FB42}"/>
                </a:ext>
              </a:extLst>
            </p:cNvPr>
            <p:cNvGrpSpPr/>
            <p:nvPr/>
          </p:nvGrpSpPr>
          <p:grpSpPr>
            <a:xfrm>
              <a:off x="0" y="2580772"/>
              <a:ext cx="6768192" cy="2755900"/>
              <a:chOff x="0" y="2823575"/>
              <a:chExt cx="5029394" cy="2047889"/>
            </a:xfrm>
          </p:grpSpPr>
          <p:pic>
            <p:nvPicPr>
              <p:cNvPr id="12" name="Content Placeholder 3" descr="pig 01.jpg">
                <a:extLst>
                  <a:ext uri="{FF2B5EF4-FFF2-40B4-BE49-F238E27FC236}">
                    <a16:creationId xmlns:a16="http://schemas.microsoft.com/office/drawing/2014/main" id="{D7B5D1F7-77C0-1F4F-BFE4-674DB3C4D2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494"/>
              <a:stretch/>
            </p:blipFill>
            <p:spPr>
              <a:xfrm>
                <a:off x="0" y="2823575"/>
                <a:ext cx="2872348" cy="2047889"/>
              </a:xfrm>
              <a:prstGeom prst="rect">
                <a:avLst/>
              </a:prstGeom>
            </p:spPr>
          </p:pic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78F0869A-4586-634D-81E8-62CF89E765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7048" r="14707"/>
              <a:stretch/>
            </p:blipFill>
            <p:spPr>
              <a:xfrm>
                <a:off x="2930963" y="2823575"/>
                <a:ext cx="2098431" cy="2047889"/>
              </a:xfrm>
              <a:prstGeom prst="rect">
                <a:avLst/>
              </a:prstGeom>
            </p:spPr>
          </p:pic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2E9ECDA-65A7-9C4F-95DE-30010A6C983F}"/>
                </a:ext>
              </a:extLst>
            </p:cNvPr>
            <p:cNvSpPr/>
            <p:nvPr/>
          </p:nvSpPr>
          <p:spPr>
            <a:xfrm>
              <a:off x="0" y="2580772"/>
              <a:ext cx="6768192" cy="275590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89F6E94E-EC51-A544-9432-FC17E0C99F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590" t="7897"/>
          <a:stretch/>
        </p:blipFill>
        <p:spPr>
          <a:xfrm>
            <a:off x="7024965" y="1719529"/>
            <a:ext cx="1860618" cy="27559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769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F86B9B-8A6B-6541-B0E6-FDED59405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/>
                </a:solidFill>
              </a:rPr>
              <a:t>科学家找到了猿猴变人的证据吗？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直线连接符 20">
            <a:extLst>
              <a:ext uri="{FF2B5EF4-FFF2-40B4-BE49-F238E27FC236}">
                <a16:creationId xmlns:a16="http://schemas.microsoft.com/office/drawing/2014/main" id="{F94BD2C1-55AC-C547-97E1-C649686675C1}"/>
              </a:ext>
            </a:extLst>
          </p:cNvPr>
          <p:cNvSpPr/>
          <p:nvPr/>
        </p:nvSpPr>
        <p:spPr>
          <a:xfrm flipH="1">
            <a:off x="454531" y="1913121"/>
            <a:ext cx="0" cy="447004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" name="直线连接符 21">
            <a:extLst>
              <a:ext uri="{FF2B5EF4-FFF2-40B4-BE49-F238E27FC236}">
                <a16:creationId xmlns:a16="http://schemas.microsoft.com/office/drawing/2014/main" id="{DC1EE577-D3CB-C14B-9534-C95BFD6DEF7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2">
            <a:extLst>
              <a:ext uri="{FF2B5EF4-FFF2-40B4-BE49-F238E27FC236}">
                <a16:creationId xmlns:a16="http://schemas.microsoft.com/office/drawing/2014/main" id="{4ECCD785-0B4E-9F41-AF93-792BF69EB52B}"/>
              </a:ext>
            </a:extLst>
          </p:cNvPr>
          <p:cNvSpPr/>
          <p:nvPr/>
        </p:nvSpPr>
        <p:spPr>
          <a:xfrm flipH="1" flipV="1">
            <a:off x="971601" y="191312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3">
            <a:extLst>
              <a:ext uri="{FF2B5EF4-FFF2-40B4-BE49-F238E27FC236}">
                <a16:creationId xmlns:a16="http://schemas.microsoft.com/office/drawing/2014/main" id="{AAE04468-B28E-234C-9FB9-667286DDE83A}"/>
              </a:ext>
            </a:extLst>
          </p:cNvPr>
          <p:cNvSpPr/>
          <p:nvPr/>
        </p:nvSpPr>
        <p:spPr>
          <a:xfrm flipH="1">
            <a:off x="8714268" y="1913121"/>
            <a:ext cx="0" cy="433175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" name="图片 24" descr="图片 24">
            <a:extLst>
              <a:ext uri="{FF2B5EF4-FFF2-40B4-BE49-F238E27FC236}">
                <a16:creationId xmlns:a16="http://schemas.microsoft.com/office/drawing/2014/main" id="{888F92B3-E80D-C14B-A912-AA5166B48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图片 25" descr="图片 25">
            <a:extLst>
              <a:ext uri="{FF2B5EF4-FFF2-40B4-BE49-F238E27FC236}">
                <a16:creationId xmlns:a16="http://schemas.microsoft.com/office/drawing/2014/main" id="{B8F2B991-8F5D-EC4B-99B1-0BF606C9A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5402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367D9D47-0162-6D45-A970-BD9044F7136F}"/>
              </a:ext>
            </a:extLst>
          </p:cNvPr>
          <p:cNvSpPr txBox="1">
            <a:spLocks/>
          </p:cNvSpPr>
          <p:nvPr/>
        </p:nvSpPr>
        <p:spPr>
          <a:xfrm>
            <a:off x="683556" y="2710883"/>
            <a:ext cx="2517383" cy="385601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40"/>
              </a:lnSpc>
              <a:buFont typeface="Wingdings 2" pitchFamily="18" charset="2"/>
              <a:buNone/>
            </a:pPr>
            <a:r>
              <a:rPr lang="zh-CN" altLang="zh-CN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答：没有！</a:t>
            </a:r>
            <a:endParaRPr lang="en-US" altLang="zh-CN" sz="32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4240"/>
              </a:lnSpc>
              <a:buFont typeface="Wingdings 2" pitchFamily="18" charset="2"/>
              <a:buNone/>
            </a:pPr>
            <a:r>
              <a:rPr lang="zh-CN" altLang="zh-CN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科学家连一个猿人都没有找到。</a:t>
            </a:r>
            <a:endParaRPr lang="en-US" altLang="zh-CN" sz="32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 descr="一群卡通人物&#10;&#10;描述已自动生成">
            <a:extLst>
              <a:ext uri="{FF2B5EF4-FFF2-40B4-BE49-F238E27FC236}">
                <a16:creationId xmlns:a16="http://schemas.microsoft.com/office/drawing/2014/main" id="{3E1D712D-FBB3-4FD5-8625-76CEEEFF0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792" y="2031194"/>
            <a:ext cx="5943600" cy="38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71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id="{B1F03DC3-024B-7144-8A2A-F3C6A625737D}"/>
              </a:ext>
            </a:extLst>
          </p:cNvPr>
          <p:cNvSpPr txBox="1"/>
          <p:nvPr/>
        </p:nvSpPr>
        <p:spPr>
          <a:xfrm>
            <a:off x="682842" y="2532789"/>
            <a:ext cx="8085765" cy="3595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你相信人是猿猴变来的吗？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______________________________</a:t>
            </a:r>
            <a:b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 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为什么？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_____________________________</a:t>
            </a:r>
          </a:p>
          <a:p>
            <a:pPr>
              <a:lnSpc>
                <a:spcPct val="150000"/>
              </a:lnSpc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请将答案写在横线上。（计时：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分钟）</a:t>
            </a:r>
            <a:endParaRPr 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4AD797DE-252D-D04F-B01B-564A92279097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1">
            <a:extLst>
              <a:ext uri="{FF2B5EF4-FFF2-40B4-BE49-F238E27FC236}">
                <a16:creationId xmlns:a16="http://schemas.microsoft.com/office/drawing/2014/main" id="{26D76030-D36C-3E4E-8893-CD57BE7E666E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2">
            <a:extLst>
              <a:ext uri="{FF2B5EF4-FFF2-40B4-BE49-F238E27FC236}">
                <a16:creationId xmlns:a16="http://schemas.microsoft.com/office/drawing/2014/main" id="{77664B40-644B-E14E-8085-11ADC265AC39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3">
            <a:extLst>
              <a:ext uri="{FF2B5EF4-FFF2-40B4-BE49-F238E27FC236}">
                <a16:creationId xmlns:a16="http://schemas.microsoft.com/office/drawing/2014/main" id="{FFD2E692-DE65-6144-BE1B-E97BA19B26F3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" name="图片 24" descr="图片 24">
            <a:extLst>
              <a:ext uri="{FF2B5EF4-FFF2-40B4-BE49-F238E27FC236}">
                <a16:creationId xmlns:a16="http://schemas.microsoft.com/office/drawing/2014/main" id="{242C0C95-5641-F94A-A09B-8B39D72A2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图片 25" descr="图片 25">
            <a:extLst>
              <a:ext uri="{FF2B5EF4-FFF2-40B4-BE49-F238E27FC236}">
                <a16:creationId xmlns:a16="http://schemas.microsoft.com/office/drawing/2014/main" id="{950AE13B-473E-FB47-BCCF-DAACA9BDC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标题 11">
            <a:extLst>
              <a:ext uri="{FF2B5EF4-FFF2-40B4-BE49-F238E27FC236}">
                <a16:creationId xmlns:a16="http://schemas.microsoft.com/office/drawing/2014/main" id="{74F94CE3-D76A-C84E-8DC8-AE4F5E338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调查问卷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1BDD69C-99EF-BB41-8A40-BC88ED85B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302" y="1562487"/>
            <a:ext cx="3070796" cy="30707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0880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线连接符 20">
            <a:extLst>
              <a:ext uri="{FF2B5EF4-FFF2-40B4-BE49-F238E27FC236}">
                <a16:creationId xmlns:a16="http://schemas.microsoft.com/office/drawing/2014/main" id="{F94BD2C1-55AC-C547-97E1-C649686675C1}"/>
              </a:ext>
            </a:extLst>
          </p:cNvPr>
          <p:cNvSpPr/>
          <p:nvPr/>
        </p:nvSpPr>
        <p:spPr>
          <a:xfrm flipH="1">
            <a:off x="454531" y="1913121"/>
            <a:ext cx="0" cy="447004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" name="直线连接符 21">
            <a:extLst>
              <a:ext uri="{FF2B5EF4-FFF2-40B4-BE49-F238E27FC236}">
                <a16:creationId xmlns:a16="http://schemas.microsoft.com/office/drawing/2014/main" id="{DC1EE577-D3CB-C14B-9534-C95BFD6DEF7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2">
            <a:extLst>
              <a:ext uri="{FF2B5EF4-FFF2-40B4-BE49-F238E27FC236}">
                <a16:creationId xmlns:a16="http://schemas.microsoft.com/office/drawing/2014/main" id="{4ECCD785-0B4E-9F41-AF93-792BF69EB52B}"/>
              </a:ext>
            </a:extLst>
          </p:cNvPr>
          <p:cNvSpPr/>
          <p:nvPr/>
        </p:nvSpPr>
        <p:spPr>
          <a:xfrm flipH="1" flipV="1">
            <a:off x="971601" y="191312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3">
            <a:extLst>
              <a:ext uri="{FF2B5EF4-FFF2-40B4-BE49-F238E27FC236}">
                <a16:creationId xmlns:a16="http://schemas.microsoft.com/office/drawing/2014/main" id="{AAE04468-B28E-234C-9FB9-667286DDE83A}"/>
              </a:ext>
            </a:extLst>
          </p:cNvPr>
          <p:cNvSpPr/>
          <p:nvPr/>
        </p:nvSpPr>
        <p:spPr>
          <a:xfrm flipH="1">
            <a:off x="8714268" y="1913121"/>
            <a:ext cx="0" cy="433175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" name="图片 24" descr="图片 24">
            <a:extLst>
              <a:ext uri="{FF2B5EF4-FFF2-40B4-BE49-F238E27FC236}">
                <a16:creationId xmlns:a16="http://schemas.microsoft.com/office/drawing/2014/main" id="{888F92B3-E80D-C14B-A912-AA5166B48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图片 25" descr="图片 25">
            <a:extLst>
              <a:ext uri="{FF2B5EF4-FFF2-40B4-BE49-F238E27FC236}">
                <a16:creationId xmlns:a16="http://schemas.microsoft.com/office/drawing/2014/main" id="{B8F2B991-8F5D-EC4B-99B1-0BF606C9A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5402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标题 10">
            <a:extLst>
              <a:ext uri="{FF2B5EF4-FFF2-40B4-BE49-F238E27FC236}">
                <a16:creationId xmlns:a16="http://schemas.microsoft.com/office/drawing/2014/main" id="{6651BAC9-FD6D-034F-8ACE-C84223940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科研结果：“猿人队列”是假的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05A81F6-9EE5-3F4C-8F29-DD7C51795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56" y="2609262"/>
            <a:ext cx="4256741" cy="290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4240"/>
              </a:lnSpc>
              <a:spcBef>
                <a:spcPts val="1200"/>
              </a:spcBef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他完全相信进化论，也完全相信人是猴子演变来的；</a:t>
            </a:r>
          </a:p>
          <a:p>
            <a:pPr>
              <a:lnSpc>
                <a:spcPts val="4240"/>
              </a:lnSpc>
              <a:spcBef>
                <a:spcPts val="1200"/>
              </a:spcBef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他发现“猿人队列”是假的。</a:t>
            </a:r>
          </a:p>
        </p:txBody>
      </p:sp>
      <p:pic>
        <p:nvPicPr>
          <p:cNvPr id="15" name="Picture 2" descr="查看源图像">
            <a:extLst>
              <a:ext uri="{FF2B5EF4-FFF2-40B4-BE49-F238E27FC236}">
                <a16:creationId xmlns:a16="http://schemas.microsoft.com/office/drawing/2014/main" id="{F357ADB5-432B-FD4D-A6CA-B6D65E61A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3" r="-1" b="21734"/>
          <a:stretch/>
        </p:blipFill>
        <p:spPr bwMode="auto">
          <a:xfrm>
            <a:off x="5496636" y="2033078"/>
            <a:ext cx="2959097" cy="331619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E629C09C-4FBA-754B-A24D-0CFFBE8ED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6636" y="5369294"/>
            <a:ext cx="2956505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zh-CN" sz="2000" b="1" kern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霍布林（</a:t>
            </a:r>
            <a:r>
              <a:rPr lang="en-US" altLang="zh-CN" sz="2000" b="1" kern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J.J. </a:t>
            </a:r>
            <a:r>
              <a:rPr lang="en-US" altLang="zh-CN" sz="2000" b="1" kern="0" dirty="0" err="1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Hublin</a:t>
            </a:r>
            <a:r>
              <a:rPr lang="zh-CN" altLang="zh-CN" sz="2000" b="1" kern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zh-CN" altLang="en-US" sz="2000" b="1" kern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举世闻名</a:t>
            </a:r>
            <a:r>
              <a:rPr lang="zh-CN" altLang="zh-CN" sz="2000" b="1" kern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的人类学家</a:t>
            </a:r>
            <a:endParaRPr lang="en-US" altLang="zh-CN" sz="2000" b="1" kern="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93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线连接符 20">
            <a:extLst>
              <a:ext uri="{FF2B5EF4-FFF2-40B4-BE49-F238E27FC236}">
                <a16:creationId xmlns:a16="http://schemas.microsoft.com/office/drawing/2014/main" id="{F94BD2C1-55AC-C547-97E1-C649686675C1}"/>
              </a:ext>
            </a:extLst>
          </p:cNvPr>
          <p:cNvSpPr/>
          <p:nvPr/>
        </p:nvSpPr>
        <p:spPr>
          <a:xfrm flipH="1">
            <a:off x="454531" y="1913121"/>
            <a:ext cx="0" cy="447004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" name="直线连接符 21">
            <a:extLst>
              <a:ext uri="{FF2B5EF4-FFF2-40B4-BE49-F238E27FC236}">
                <a16:creationId xmlns:a16="http://schemas.microsoft.com/office/drawing/2014/main" id="{DC1EE577-D3CB-C14B-9534-C95BFD6DEF7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2">
            <a:extLst>
              <a:ext uri="{FF2B5EF4-FFF2-40B4-BE49-F238E27FC236}">
                <a16:creationId xmlns:a16="http://schemas.microsoft.com/office/drawing/2014/main" id="{4ECCD785-0B4E-9F41-AF93-792BF69EB52B}"/>
              </a:ext>
            </a:extLst>
          </p:cNvPr>
          <p:cNvSpPr/>
          <p:nvPr/>
        </p:nvSpPr>
        <p:spPr>
          <a:xfrm flipH="1" flipV="1">
            <a:off x="971601" y="191312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3">
            <a:extLst>
              <a:ext uri="{FF2B5EF4-FFF2-40B4-BE49-F238E27FC236}">
                <a16:creationId xmlns:a16="http://schemas.microsoft.com/office/drawing/2014/main" id="{AAE04468-B28E-234C-9FB9-667286DDE83A}"/>
              </a:ext>
            </a:extLst>
          </p:cNvPr>
          <p:cNvSpPr/>
          <p:nvPr/>
        </p:nvSpPr>
        <p:spPr>
          <a:xfrm flipH="1">
            <a:off x="8714268" y="1913121"/>
            <a:ext cx="0" cy="433175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" name="图片 24" descr="图片 24">
            <a:extLst>
              <a:ext uri="{FF2B5EF4-FFF2-40B4-BE49-F238E27FC236}">
                <a16:creationId xmlns:a16="http://schemas.microsoft.com/office/drawing/2014/main" id="{888F92B3-E80D-C14B-A912-AA5166B48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图片 25" descr="图片 25">
            <a:extLst>
              <a:ext uri="{FF2B5EF4-FFF2-40B4-BE49-F238E27FC236}">
                <a16:creationId xmlns:a16="http://schemas.microsoft.com/office/drawing/2014/main" id="{B8F2B991-8F5D-EC4B-99B1-0BF606C9A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5402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标题 10">
            <a:extLst>
              <a:ext uri="{FF2B5EF4-FFF2-40B4-BE49-F238E27FC236}">
                <a16:creationId xmlns:a16="http://schemas.microsoft.com/office/drawing/2014/main" id="{6651BAC9-FD6D-034F-8ACE-C84223940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人类学家霍布林（</a:t>
            </a:r>
            <a:r>
              <a:rPr lang="en" altLang="zh-CN" dirty="0"/>
              <a:t>J.J. </a:t>
            </a:r>
            <a:r>
              <a:rPr lang="en" altLang="zh-CN" dirty="0" err="1"/>
              <a:t>Hublin</a:t>
            </a:r>
            <a:r>
              <a:rPr lang="zh-CN" altLang="en" dirty="0"/>
              <a:t>）</a:t>
            </a:r>
            <a:endParaRPr lang="zh-CN" altLang="en-US" dirty="0"/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EE3FFF99-2383-0E41-844C-8580653C542E}"/>
              </a:ext>
            </a:extLst>
          </p:cNvPr>
          <p:cNvSpPr txBox="1">
            <a:spLocks/>
          </p:cNvSpPr>
          <p:nvPr/>
        </p:nvSpPr>
        <p:spPr>
          <a:xfrm>
            <a:off x="5787445" y="2010143"/>
            <a:ext cx="2897310" cy="461152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>
              <a:buSzPct val="125000"/>
              <a:defRPr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“那个画了一系列由低到高、毛发越来越少的原始人队列，曾经一度被广传，但现在看来是假的。”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  <a:buSzPct val="125000"/>
              <a:defRPr/>
            </a:pPr>
            <a:endParaRPr lang="en-US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buSzPct val="125000"/>
              <a:defRPr/>
            </a:pPr>
            <a:r>
              <a:rPr lang="x-none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Hublin, J.J.  Nature 403, 27 January 2000, Pg. 363, 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A447EFB-D132-4C4C-A583-2B55D7C74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7445" y="1997064"/>
            <a:ext cx="2832065" cy="440120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en-US" altLang="zh-CN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zh-CN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为什么连这位相信进化论的科学家也不相信“猿人队列图”呢？</a:t>
            </a:r>
            <a:endParaRPr lang="en-US" altLang="zh-CN" sz="4400" kern="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3200" kern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zh-CN" sz="3200" b="1" kern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猿人队列到底有什么问题？</a:t>
            </a:r>
            <a:endParaRPr lang="en-US" altLang="zh-CN" sz="3200" b="1" kern="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图片 8" descr="一群卡通人物&#10;&#10;描述已自动生成">
            <a:extLst>
              <a:ext uri="{FF2B5EF4-FFF2-40B4-BE49-F238E27FC236}">
                <a16:creationId xmlns:a16="http://schemas.microsoft.com/office/drawing/2014/main" id="{20A78079-7916-4EB7-8CD4-EE20EA7B3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220" y="1976966"/>
            <a:ext cx="5943600" cy="3883152"/>
          </a:xfrm>
          <a:prstGeom prst="rect">
            <a:avLst/>
          </a:prstGeom>
        </p:spPr>
      </p:pic>
      <p:sp>
        <p:nvSpPr>
          <p:cNvPr id="16" name="&quot;No&quot; Symbol 5">
            <a:extLst>
              <a:ext uri="{FF2B5EF4-FFF2-40B4-BE49-F238E27FC236}">
                <a16:creationId xmlns:a16="http://schemas.microsoft.com/office/drawing/2014/main" id="{F748830E-DC73-D44F-8D61-C2D1BA5B5150}"/>
              </a:ext>
            </a:extLst>
          </p:cNvPr>
          <p:cNvSpPr/>
          <p:nvPr/>
        </p:nvSpPr>
        <p:spPr>
          <a:xfrm>
            <a:off x="1266333" y="2189124"/>
            <a:ext cx="2994001" cy="2905014"/>
          </a:xfrm>
          <a:prstGeom prst="noSmoking">
            <a:avLst>
              <a:gd name="adj" fmla="val 7344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5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E0AA3740-9A28-B149-A8D3-A707F5D6C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062" y="1453316"/>
            <a:ext cx="1917700" cy="3886200"/>
          </a:xfrm>
          <a:prstGeom prst="rect">
            <a:avLst/>
          </a:prstGeom>
        </p:spPr>
      </p:pic>
      <p:sp>
        <p:nvSpPr>
          <p:cNvPr id="36" name="TextBox 3">
            <a:extLst>
              <a:ext uri="{FF2B5EF4-FFF2-40B4-BE49-F238E27FC236}">
                <a16:creationId xmlns:a16="http://schemas.microsoft.com/office/drawing/2014/main" id="{63E6C4C5-2E83-5E47-AC9C-006597D87323}"/>
              </a:ext>
            </a:extLst>
          </p:cNvPr>
          <p:cNvSpPr txBox="1"/>
          <p:nvPr/>
        </p:nvSpPr>
        <p:spPr>
          <a:xfrm>
            <a:off x="1822485" y="5428416"/>
            <a:ext cx="1268335" cy="438582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68580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腊玛古猿</a:t>
            </a:r>
            <a:endParaRPr lang="en-US" altLang="zh-CN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CBB8EC9-D6C7-9146-AB2C-2790B87D1735}"/>
              </a:ext>
            </a:extLst>
          </p:cNvPr>
          <p:cNvGrpSpPr/>
          <p:nvPr/>
        </p:nvGrpSpPr>
        <p:grpSpPr>
          <a:xfrm>
            <a:off x="-102130" y="875765"/>
            <a:ext cx="9246130" cy="4991233"/>
            <a:chOff x="-102130" y="875765"/>
            <a:chExt cx="9246130" cy="4991233"/>
          </a:xfrm>
        </p:grpSpPr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293FF72D-2FC0-7945-A2A4-B068946C0B00}"/>
                </a:ext>
              </a:extLst>
            </p:cNvPr>
            <p:cNvSpPr txBox="1"/>
            <p:nvPr/>
          </p:nvSpPr>
          <p:spPr>
            <a:xfrm>
              <a:off x="256640" y="54284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原上猿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33500B1-52E0-504B-9D96-F90D63D14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2498" y="1173224"/>
              <a:ext cx="1751502" cy="4166292"/>
            </a:xfrm>
            <a:prstGeom prst="rect">
              <a:avLst/>
            </a:prstGeom>
          </p:spPr>
        </p:pic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EBD3C082-3DEA-DE43-8076-63D8E38168E9}"/>
                </a:ext>
              </a:extLst>
            </p:cNvPr>
            <p:cNvSpPr txBox="1"/>
            <p:nvPr/>
          </p:nvSpPr>
          <p:spPr>
            <a:xfrm>
              <a:off x="7532904" y="5428416"/>
              <a:ext cx="1268336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现代人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E5E5922-E575-524C-B0A8-032A9AB12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2130" y="3022600"/>
              <a:ext cx="1985877" cy="2284826"/>
            </a:xfrm>
            <a:prstGeom prst="rect">
              <a:avLst/>
            </a:prstGeom>
          </p:spPr>
        </p:pic>
        <p:pic>
          <p:nvPicPr>
            <p:cNvPr id="29" name="图片 5">
              <a:extLst>
                <a:ext uri="{FF2B5EF4-FFF2-40B4-BE49-F238E27FC236}">
                  <a16:creationId xmlns:a16="http://schemas.microsoft.com/office/drawing/2014/main" id="{DD2A0CBA-C18C-034E-A7D3-C583D2024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2439" y="930928"/>
              <a:ext cx="1906587" cy="453642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A2C19EBA-1965-6F49-A771-9F9AB0854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72616" y="875765"/>
              <a:ext cx="1905000" cy="4533900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74B6B3AC-48A0-A947-8678-318CFB35B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70809" y="1193037"/>
              <a:ext cx="1905000" cy="4254500"/>
            </a:xfrm>
            <a:prstGeom prst="rect">
              <a:avLst/>
            </a:prstGeom>
          </p:spPr>
        </p:pic>
        <p:sp>
          <p:nvSpPr>
            <p:cNvPr id="40" name="TextBox 3">
              <a:extLst>
                <a:ext uri="{FF2B5EF4-FFF2-40B4-BE49-F238E27FC236}">
                  <a16:creationId xmlns:a16="http://schemas.microsoft.com/office/drawing/2014/main" id="{A745E945-A28A-8C41-907B-3069A3A4BACA}"/>
                </a:ext>
              </a:extLst>
            </p:cNvPr>
            <p:cNvSpPr txBox="1"/>
            <p:nvPr/>
          </p:nvSpPr>
          <p:spPr>
            <a:xfrm>
              <a:off x="3282985" y="54284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南方古猿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1" name="TextBox 3">
              <a:extLst>
                <a:ext uri="{FF2B5EF4-FFF2-40B4-BE49-F238E27FC236}">
                  <a16:creationId xmlns:a16="http://schemas.microsoft.com/office/drawing/2014/main" id="{852218FC-4403-524E-843E-C06A93E19091}"/>
                </a:ext>
              </a:extLst>
            </p:cNvPr>
            <p:cNvSpPr txBox="1"/>
            <p:nvPr/>
          </p:nvSpPr>
          <p:spPr>
            <a:xfrm>
              <a:off x="4781585" y="54284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直立猿人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2" name="TextBox 3">
              <a:extLst>
                <a:ext uri="{FF2B5EF4-FFF2-40B4-BE49-F238E27FC236}">
                  <a16:creationId xmlns:a16="http://schemas.microsoft.com/office/drawing/2014/main" id="{E5332BB2-0A83-744C-AB25-9F732BDCF611}"/>
                </a:ext>
              </a:extLst>
            </p:cNvPr>
            <p:cNvSpPr txBox="1"/>
            <p:nvPr/>
          </p:nvSpPr>
          <p:spPr>
            <a:xfrm>
              <a:off x="6191285" y="54284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尼安德特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1B14F63-3078-D140-AA74-EB3E2CC22041}"/>
              </a:ext>
            </a:extLst>
          </p:cNvPr>
          <p:cNvSpPr/>
          <p:nvPr/>
        </p:nvSpPr>
        <p:spPr>
          <a:xfrm>
            <a:off x="1786486" y="1113175"/>
            <a:ext cx="1437762" cy="511462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67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线连接符 20">
            <a:extLst>
              <a:ext uri="{FF2B5EF4-FFF2-40B4-BE49-F238E27FC236}">
                <a16:creationId xmlns:a16="http://schemas.microsoft.com/office/drawing/2014/main" id="{F94BD2C1-55AC-C547-97E1-C649686675C1}"/>
              </a:ext>
            </a:extLst>
          </p:cNvPr>
          <p:cNvSpPr/>
          <p:nvPr/>
        </p:nvSpPr>
        <p:spPr>
          <a:xfrm flipH="1">
            <a:off x="454531" y="1913121"/>
            <a:ext cx="0" cy="447004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" name="直线连接符 21">
            <a:extLst>
              <a:ext uri="{FF2B5EF4-FFF2-40B4-BE49-F238E27FC236}">
                <a16:creationId xmlns:a16="http://schemas.microsoft.com/office/drawing/2014/main" id="{DC1EE577-D3CB-C14B-9534-C95BFD6DEF7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2">
            <a:extLst>
              <a:ext uri="{FF2B5EF4-FFF2-40B4-BE49-F238E27FC236}">
                <a16:creationId xmlns:a16="http://schemas.microsoft.com/office/drawing/2014/main" id="{4ECCD785-0B4E-9F41-AF93-792BF69EB52B}"/>
              </a:ext>
            </a:extLst>
          </p:cNvPr>
          <p:cNvSpPr/>
          <p:nvPr/>
        </p:nvSpPr>
        <p:spPr>
          <a:xfrm flipH="1" flipV="1">
            <a:off x="971601" y="191312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3">
            <a:extLst>
              <a:ext uri="{FF2B5EF4-FFF2-40B4-BE49-F238E27FC236}">
                <a16:creationId xmlns:a16="http://schemas.microsoft.com/office/drawing/2014/main" id="{AAE04468-B28E-234C-9FB9-667286DDE83A}"/>
              </a:ext>
            </a:extLst>
          </p:cNvPr>
          <p:cNvSpPr/>
          <p:nvPr/>
        </p:nvSpPr>
        <p:spPr>
          <a:xfrm flipH="1">
            <a:off x="8714268" y="1913121"/>
            <a:ext cx="0" cy="433175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" name="图片 24" descr="图片 24">
            <a:extLst>
              <a:ext uri="{FF2B5EF4-FFF2-40B4-BE49-F238E27FC236}">
                <a16:creationId xmlns:a16="http://schemas.microsoft.com/office/drawing/2014/main" id="{888F92B3-E80D-C14B-A912-AA5166B48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图片 25" descr="图片 25">
            <a:extLst>
              <a:ext uri="{FF2B5EF4-FFF2-40B4-BE49-F238E27FC236}">
                <a16:creationId xmlns:a16="http://schemas.microsoft.com/office/drawing/2014/main" id="{B8F2B991-8F5D-EC4B-99B1-0BF606C9A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5402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标题 10">
            <a:extLst>
              <a:ext uri="{FF2B5EF4-FFF2-40B4-BE49-F238E27FC236}">
                <a16:creationId xmlns:a16="http://schemas.microsoft.com/office/drawing/2014/main" id="{6651BAC9-FD6D-034F-8ACE-C84223940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“腊玛古猿“ 身份揭晓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05A81F6-9EE5-3F4C-8F29-DD7C51795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073" y="2219112"/>
            <a:ext cx="3476730" cy="3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4240"/>
              </a:lnSpc>
              <a:spcBef>
                <a:spcPts val="1200"/>
              </a:spcBef>
            </a:pP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1976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年的考古发现证明：腊玛古猿是一只猿猴。</a:t>
            </a:r>
          </a:p>
          <a:p>
            <a:pPr>
              <a:lnSpc>
                <a:spcPts val="4240"/>
              </a:lnSpc>
              <a:spcBef>
                <a:spcPts val="1200"/>
              </a:spcBef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对于腊玛古猿的考古发现感兴趣的同学可以阅读课后的附录三。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8273AA-21B6-483C-A438-CF8E4DB964D7}"/>
              </a:ext>
            </a:extLst>
          </p:cNvPr>
          <p:cNvGrpSpPr/>
          <p:nvPr/>
        </p:nvGrpSpPr>
        <p:grpSpPr>
          <a:xfrm>
            <a:off x="7013085" y="2689944"/>
            <a:ext cx="1883271" cy="3146552"/>
            <a:chOff x="5126135" y="1397603"/>
            <a:chExt cx="2511028" cy="4195402"/>
          </a:xfrm>
        </p:grpSpPr>
        <p:pic>
          <p:nvPicPr>
            <p:cNvPr id="21" name="Picture 1" descr="prehistoric hominids Sivapirhecus">
              <a:extLst>
                <a:ext uri="{FF2B5EF4-FFF2-40B4-BE49-F238E27FC236}">
                  <a16:creationId xmlns:a16="http://schemas.microsoft.com/office/drawing/2014/main" id="{237D5EE3-3066-4061-9AE1-C78B57D922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1724" b="1"/>
            <a:stretch/>
          </p:blipFill>
          <p:spPr bwMode="auto">
            <a:xfrm>
              <a:off x="5126135" y="1397603"/>
              <a:ext cx="2511028" cy="419540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2" name="矩形 7">
              <a:extLst>
                <a:ext uri="{FF2B5EF4-FFF2-40B4-BE49-F238E27FC236}">
                  <a16:creationId xmlns:a16="http://schemas.microsoft.com/office/drawing/2014/main" id="{413B491E-9D34-49EE-8379-D108834A2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9235" y="1399090"/>
              <a:ext cx="2442588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2100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汉仪大宋简" charset="0"/>
                </a:rPr>
                <a:t>2000</a:t>
              </a:r>
              <a:r>
                <a:rPr lang="zh-CN" altLang="en-US" sz="2100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汉仪大宋简" charset="0"/>
                </a:rPr>
                <a:t>年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EEB9B3B-0C27-41B7-8623-E1607562720D}"/>
              </a:ext>
            </a:extLst>
          </p:cNvPr>
          <p:cNvGrpSpPr/>
          <p:nvPr/>
        </p:nvGrpSpPr>
        <p:grpSpPr>
          <a:xfrm>
            <a:off x="4371606" y="2691060"/>
            <a:ext cx="2112764" cy="3146551"/>
            <a:chOff x="1604161" y="1399089"/>
            <a:chExt cx="2817019" cy="4195401"/>
          </a:xfrm>
        </p:grpSpPr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id="{97F8D5F3-4528-426E-BD91-600A9FB4C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4161" y="1399089"/>
              <a:ext cx="2817019" cy="419540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zh-CN" sz="1350">
                <a:solidFill>
                  <a:srgbClr val="000000"/>
                </a:solidFill>
              </a:endParaRPr>
            </a:p>
          </p:txBody>
        </p:sp>
        <p:pic>
          <p:nvPicPr>
            <p:cNvPr id="25" name="Picture 6" descr="Ramapithecus1">
              <a:extLst>
                <a:ext uri="{FF2B5EF4-FFF2-40B4-BE49-F238E27FC236}">
                  <a16:creationId xmlns:a16="http://schemas.microsoft.com/office/drawing/2014/main" id="{87437239-6ADF-4BD0-BBBC-0E21C5FD03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49" y="1955695"/>
              <a:ext cx="1652588" cy="3621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矩形 7">
              <a:extLst>
                <a:ext uri="{FF2B5EF4-FFF2-40B4-BE49-F238E27FC236}">
                  <a16:creationId xmlns:a16="http://schemas.microsoft.com/office/drawing/2014/main" id="{C791A714-B6FF-4AE6-B629-B641441E7F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736" y="1460926"/>
              <a:ext cx="2733675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2100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汉仪大宋简" charset="0"/>
                </a:rPr>
                <a:t>1976</a:t>
              </a:r>
              <a:r>
                <a:rPr lang="zh-CN" altLang="en-US" sz="2100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汉仪大宋简" charset="0"/>
                </a:rPr>
                <a:t>年前</a:t>
              </a:r>
            </a:p>
          </p:txBody>
        </p:sp>
      </p:grpSp>
      <p:sp>
        <p:nvSpPr>
          <p:cNvPr id="27" name="AutoShape 22">
            <a:extLst>
              <a:ext uri="{FF2B5EF4-FFF2-40B4-BE49-F238E27FC236}">
                <a16:creationId xmlns:a16="http://schemas.microsoft.com/office/drawing/2014/main" id="{9C7D6365-DCA0-44B6-A6CA-E833258EE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1299" y="3853718"/>
            <a:ext cx="867508" cy="516843"/>
          </a:xfrm>
          <a:prstGeom prst="rightArrow">
            <a:avLst>
              <a:gd name="adj1" fmla="val 50000"/>
              <a:gd name="adj2" fmla="val 44270"/>
            </a:avLst>
          </a:prstGeom>
          <a:solidFill>
            <a:schemeClr val="tx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 sz="135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矩形 7">
            <a:extLst>
              <a:ext uri="{FF2B5EF4-FFF2-40B4-BE49-F238E27FC236}">
                <a16:creationId xmlns:a16="http://schemas.microsoft.com/office/drawing/2014/main" id="{D4F0A274-771B-9C4D-8071-2FBCEFFCE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2662" y="2220271"/>
            <a:ext cx="4503319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汉仪大宋简" charset="0"/>
              </a:rPr>
              <a:t>腊玛古猿其实是猿猴</a:t>
            </a:r>
          </a:p>
        </p:txBody>
      </p:sp>
    </p:spTree>
    <p:extLst>
      <p:ext uri="{BB962C8B-B14F-4D97-AF65-F5344CB8AC3E}">
        <p14:creationId xmlns:p14="http://schemas.microsoft.com/office/powerpoint/2010/main" val="79021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90350AED-E2AD-144C-87D6-9CC8A5243B24}"/>
              </a:ext>
            </a:extLst>
          </p:cNvPr>
          <p:cNvGrpSpPr/>
          <p:nvPr/>
        </p:nvGrpSpPr>
        <p:grpSpPr>
          <a:xfrm>
            <a:off x="1481062" y="1910516"/>
            <a:ext cx="1917700" cy="4413682"/>
            <a:chOff x="1481062" y="1910516"/>
            <a:chExt cx="1917700" cy="441368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E0AA3740-9A28-B149-A8D3-A707F5D6C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1062" y="1910516"/>
              <a:ext cx="1917700" cy="3886200"/>
            </a:xfrm>
            <a:prstGeom prst="rect">
              <a:avLst/>
            </a:prstGeom>
          </p:spPr>
        </p:pic>
        <p:sp>
          <p:nvSpPr>
            <p:cNvPr id="36" name="TextBox 3">
              <a:extLst>
                <a:ext uri="{FF2B5EF4-FFF2-40B4-BE49-F238E27FC236}">
                  <a16:creationId xmlns:a16="http://schemas.microsoft.com/office/drawing/2014/main" id="{63E6C4C5-2E83-5E47-AC9C-006597D87323}"/>
                </a:ext>
              </a:extLst>
            </p:cNvPr>
            <p:cNvSpPr txBox="1"/>
            <p:nvPr/>
          </p:nvSpPr>
          <p:spPr>
            <a:xfrm>
              <a:off x="1822485" y="58856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腊玛古猿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BCBB8EC9-D6C7-9146-AB2C-2790B87D1735}"/>
              </a:ext>
            </a:extLst>
          </p:cNvPr>
          <p:cNvGrpSpPr/>
          <p:nvPr/>
        </p:nvGrpSpPr>
        <p:grpSpPr>
          <a:xfrm>
            <a:off x="-102130" y="1332965"/>
            <a:ext cx="9246130" cy="4991233"/>
            <a:chOff x="-102130" y="875765"/>
            <a:chExt cx="9246130" cy="4991233"/>
          </a:xfrm>
        </p:grpSpPr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293FF72D-2FC0-7945-A2A4-B068946C0B00}"/>
                </a:ext>
              </a:extLst>
            </p:cNvPr>
            <p:cNvSpPr txBox="1"/>
            <p:nvPr/>
          </p:nvSpPr>
          <p:spPr>
            <a:xfrm>
              <a:off x="256640" y="54284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原上猿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33500B1-52E0-504B-9D96-F90D63D14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2498" y="1173224"/>
              <a:ext cx="1751502" cy="4166292"/>
            </a:xfrm>
            <a:prstGeom prst="rect">
              <a:avLst/>
            </a:prstGeom>
          </p:spPr>
        </p:pic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EBD3C082-3DEA-DE43-8076-63D8E38168E9}"/>
                </a:ext>
              </a:extLst>
            </p:cNvPr>
            <p:cNvSpPr txBox="1"/>
            <p:nvPr/>
          </p:nvSpPr>
          <p:spPr>
            <a:xfrm>
              <a:off x="7532904" y="5428416"/>
              <a:ext cx="1268336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现代人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E5E5922-E575-524C-B0A8-032A9AB12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2130" y="3022600"/>
              <a:ext cx="1985877" cy="2284826"/>
            </a:xfrm>
            <a:prstGeom prst="rect">
              <a:avLst/>
            </a:prstGeom>
          </p:spPr>
        </p:pic>
        <p:pic>
          <p:nvPicPr>
            <p:cNvPr id="29" name="图片 5">
              <a:extLst>
                <a:ext uri="{FF2B5EF4-FFF2-40B4-BE49-F238E27FC236}">
                  <a16:creationId xmlns:a16="http://schemas.microsoft.com/office/drawing/2014/main" id="{DD2A0CBA-C18C-034E-A7D3-C583D2024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2439" y="930928"/>
              <a:ext cx="1906587" cy="453642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A2C19EBA-1965-6F49-A771-9F9AB0854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72616" y="875765"/>
              <a:ext cx="1905000" cy="4533900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74B6B3AC-48A0-A947-8678-318CFB35B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70809" y="1193037"/>
              <a:ext cx="1905000" cy="4254500"/>
            </a:xfrm>
            <a:prstGeom prst="rect">
              <a:avLst/>
            </a:prstGeom>
          </p:spPr>
        </p:pic>
        <p:sp>
          <p:nvSpPr>
            <p:cNvPr id="40" name="TextBox 3">
              <a:extLst>
                <a:ext uri="{FF2B5EF4-FFF2-40B4-BE49-F238E27FC236}">
                  <a16:creationId xmlns:a16="http://schemas.microsoft.com/office/drawing/2014/main" id="{A745E945-A28A-8C41-907B-3069A3A4BACA}"/>
                </a:ext>
              </a:extLst>
            </p:cNvPr>
            <p:cNvSpPr txBox="1"/>
            <p:nvPr/>
          </p:nvSpPr>
          <p:spPr>
            <a:xfrm>
              <a:off x="3282985" y="54284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南方古猿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1" name="TextBox 3">
              <a:extLst>
                <a:ext uri="{FF2B5EF4-FFF2-40B4-BE49-F238E27FC236}">
                  <a16:creationId xmlns:a16="http://schemas.microsoft.com/office/drawing/2014/main" id="{852218FC-4403-524E-843E-C06A93E19091}"/>
                </a:ext>
              </a:extLst>
            </p:cNvPr>
            <p:cNvSpPr txBox="1"/>
            <p:nvPr/>
          </p:nvSpPr>
          <p:spPr>
            <a:xfrm>
              <a:off x="4781585" y="54284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直立猿人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2" name="TextBox 3">
              <a:extLst>
                <a:ext uri="{FF2B5EF4-FFF2-40B4-BE49-F238E27FC236}">
                  <a16:creationId xmlns:a16="http://schemas.microsoft.com/office/drawing/2014/main" id="{E5332BB2-0A83-744C-AB25-9F732BDCF611}"/>
                </a:ext>
              </a:extLst>
            </p:cNvPr>
            <p:cNvSpPr txBox="1"/>
            <p:nvPr/>
          </p:nvSpPr>
          <p:spPr>
            <a:xfrm>
              <a:off x="6191285" y="54284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尼安德特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3BA9F90A-7681-AB48-A1EF-40B32BEC1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腊玛古猿不是“猿人”！</a:t>
            </a:r>
          </a:p>
        </p:txBody>
      </p:sp>
      <p:sp>
        <p:nvSpPr>
          <p:cNvPr id="18" name="&quot;No&quot; Symbol 5">
            <a:extLst>
              <a:ext uri="{FF2B5EF4-FFF2-40B4-BE49-F238E27FC236}">
                <a16:creationId xmlns:a16="http://schemas.microsoft.com/office/drawing/2014/main" id="{E1999D48-26A5-034F-9471-D93B2144BCCE}"/>
              </a:ext>
            </a:extLst>
          </p:cNvPr>
          <p:cNvSpPr/>
          <p:nvPr/>
        </p:nvSpPr>
        <p:spPr>
          <a:xfrm>
            <a:off x="1822485" y="3390900"/>
            <a:ext cx="1204190" cy="1181100"/>
          </a:xfrm>
          <a:prstGeom prst="noSmoking">
            <a:avLst>
              <a:gd name="adj" fmla="val 7344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2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EE24684A-A58B-D541-83FC-9FBF78F0415C}"/>
              </a:ext>
            </a:extLst>
          </p:cNvPr>
          <p:cNvGrpSpPr/>
          <p:nvPr/>
        </p:nvGrpSpPr>
        <p:grpSpPr>
          <a:xfrm>
            <a:off x="2872616" y="1332965"/>
            <a:ext cx="1905000" cy="4991233"/>
            <a:chOff x="2872616" y="1332965"/>
            <a:chExt cx="1905000" cy="4991233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A2C19EBA-1965-6F49-A771-9F9AB0854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2616" y="1332965"/>
              <a:ext cx="1905000" cy="4533900"/>
            </a:xfrm>
            <a:prstGeom prst="rect">
              <a:avLst/>
            </a:prstGeom>
          </p:spPr>
        </p:pic>
        <p:sp>
          <p:nvSpPr>
            <p:cNvPr id="40" name="TextBox 3">
              <a:extLst>
                <a:ext uri="{FF2B5EF4-FFF2-40B4-BE49-F238E27FC236}">
                  <a16:creationId xmlns:a16="http://schemas.microsoft.com/office/drawing/2014/main" id="{A745E945-A28A-8C41-907B-3069A3A4BACA}"/>
                </a:ext>
              </a:extLst>
            </p:cNvPr>
            <p:cNvSpPr txBox="1"/>
            <p:nvPr/>
          </p:nvSpPr>
          <p:spPr>
            <a:xfrm>
              <a:off x="3282985" y="58856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南方古猿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1469C672-41A5-2241-8DFB-83BD1BE088CD}"/>
              </a:ext>
            </a:extLst>
          </p:cNvPr>
          <p:cNvGrpSpPr/>
          <p:nvPr/>
        </p:nvGrpSpPr>
        <p:grpSpPr>
          <a:xfrm>
            <a:off x="-102130" y="1388128"/>
            <a:ext cx="9246130" cy="4936070"/>
            <a:chOff x="-102130" y="1388128"/>
            <a:chExt cx="9246130" cy="4936070"/>
          </a:xfrm>
        </p:grpSpPr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293FF72D-2FC0-7945-A2A4-B068946C0B00}"/>
                </a:ext>
              </a:extLst>
            </p:cNvPr>
            <p:cNvSpPr txBox="1"/>
            <p:nvPr/>
          </p:nvSpPr>
          <p:spPr>
            <a:xfrm>
              <a:off x="256640" y="58856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原上猿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33500B1-52E0-504B-9D96-F90D63D14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2498" y="1630424"/>
              <a:ext cx="1751502" cy="4166292"/>
            </a:xfrm>
            <a:prstGeom prst="rect">
              <a:avLst/>
            </a:prstGeom>
          </p:spPr>
        </p:pic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EBD3C082-3DEA-DE43-8076-63D8E38168E9}"/>
                </a:ext>
              </a:extLst>
            </p:cNvPr>
            <p:cNvSpPr txBox="1"/>
            <p:nvPr/>
          </p:nvSpPr>
          <p:spPr>
            <a:xfrm>
              <a:off x="7532904" y="5885616"/>
              <a:ext cx="1268336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现代人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E5E5922-E575-524C-B0A8-032A9AB12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2130" y="3479800"/>
              <a:ext cx="1985877" cy="2284826"/>
            </a:xfrm>
            <a:prstGeom prst="rect">
              <a:avLst/>
            </a:prstGeom>
          </p:spPr>
        </p:pic>
        <p:pic>
          <p:nvPicPr>
            <p:cNvPr id="29" name="图片 5">
              <a:extLst>
                <a:ext uri="{FF2B5EF4-FFF2-40B4-BE49-F238E27FC236}">
                  <a16:creationId xmlns:a16="http://schemas.microsoft.com/office/drawing/2014/main" id="{DD2A0CBA-C18C-034E-A7D3-C583D2024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2439" y="1388128"/>
              <a:ext cx="1906587" cy="453642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74B6B3AC-48A0-A947-8678-318CFB35B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70809" y="1650237"/>
              <a:ext cx="1905000" cy="4254500"/>
            </a:xfrm>
            <a:prstGeom prst="rect">
              <a:avLst/>
            </a:prstGeom>
          </p:spPr>
        </p:pic>
        <p:sp>
          <p:nvSpPr>
            <p:cNvPr id="41" name="TextBox 3">
              <a:extLst>
                <a:ext uri="{FF2B5EF4-FFF2-40B4-BE49-F238E27FC236}">
                  <a16:creationId xmlns:a16="http://schemas.microsoft.com/office/drawing/2014/main" id="{852218FC-4403-524E-843E-C06A93E19091}"/>
                </a:ext>
              </a:extLst>
            </p:cNvPr>
            <p:cNvSpPr txBox="1"/>
            <p:nvPr/>
          </p:nvSpPr>
          <p:spPr>
            <a:xfrm>
              <a:off x="4781585" y="58856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直立猿人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2" name="TextBox 3">
              <a:extLst>
                <a:ext uri="{FF2B5EF4-FFF2-40B4-BE49-F238E27FC236}">
                  <a16:creationId xmlns:a16="http://schemas.microsoft.com/office/drawing/2014/main" id="{E5332BB2-0A83-744C-AB25-9F732BDCF611}"/>
                </a:ext>
              </a:extLst>
            </p:cNvPr>
            <p:cNvSpPr txBox="1"/>
            <p:nvPr/>
          </p:nvSpPr>
          <p:spPr>
            <a:xfrm>
              <a:off x="6191285" y="58856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尼安德特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9" name="标题 8">
            <a:extLst>
              <a:ext uri="{FF2B5EF4-FFF2-40B4-BE49-F238E27FC236}">
                <a16:creationId xmlns:a16="http://schemas.microsoft.com/office/drawing/2014/main" id="{812C6625-6AA5-974C-9F21-132FC6118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南方古猿是“猿人”吗？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780DA08-0E11-B44E-9B2D-2E13FC30840C}"/>
              </a:ext>
            </a:extLst>
          </p:cNvPr>
          <p:cNvSpPr/>
          <p:nvPr/>
        </p:nvSpPr>
        <p:spPr>
          <a:xfrm>
            <a:off x="2944464" y="1931046"/>
            <a:ext cx="1676113" cy="440375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59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文本框 4"/>
          <p:cNvSpPr txBox="1"/>
          <p:nvPr/>
        </p:nvSpPr>
        <p:spPr>
          <a:xfrm>
            <a:off x="740463" y="2909016"/>
            <a:ext cx="4923732" cy="274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457200" indent="-457200">
              <a:lnSpc>
                <a:spcPts val="4240"/>
              </a:lnSpc>
              <a:buSzPct val="100000"/>
              <a:buFont typeface="Arial" panose="020B0604020202020204" pitchFamily="34" charset="0"/>
              <a:buChar char="•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阅读材料一：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南方古猿</a:t>
            </a:r>
            <a:r>
              <a:rPr lang="zh-CN" altLang="en-US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露西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是猿人</a:t>
            </a:r>
            <a:r>
              <a:rPr lang="zh-CN" altLang="en-US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吗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sz="32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ts val="4240"/>
              </a:lnSpc>
              <a:buSzPct val="100000"/>
              <a:buFont typeface="Arial" panose="020B0604020202020204" pitchFamily="34" charset="0"/>
              <a:buChar char="•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sz="3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完成习题</a:t>
            </a:r>
            <a:endParaRPr 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indent="-514350">
              <a:lnSpc>
                <a:spcPts val="4240"/>
              </a:lnSpc>
              <a:buSzPct val="100000"/>
              <a:buAutoNum type="arabicPeriod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4240"/>
              </a:lnSpc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计时：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7 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分钟</a:t>
            </a:r>
            <a:endParaRPr 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1" name="直线连接符 20"/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任务一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A43035E-FF39-3844-8A66-58CE684EB4CA}"/>
              </a:ext>
            </a:extLst>
          </p:cNvPr>
          <p:cNvGrpSpPr/>
          <p:nvPr/>
        </p:nvGrpSpPr>
        <p:grpSpPr>
          <a:xfrm>
            <a:off x="6332771" y="855919"/>
            <a:ext cx="2811229" cy="5880802"/>
            <a:chOff x="5950126" y="0"/>
            <a:chExt cx="2811229" cy="5880802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613635B-7105-D043-8C07-F2B8C2DB0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069" y="716"/>
              <a:ext cx="2757355" cy="505988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id="{4908EFA3-26A2-7544-BA25-EEC7ADB5DF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0126" y="5019028"/>
              <a:ext cx="2811229" cy="86177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5400">
              <a:noFill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陈列于伦敦博物馆的露西复原图</a:t>
              </a:r>
              <a:endPara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67AC221-504B-8040-97E4-8D8F8D8F0B09}"/>
                </a:ext>
              </a:extLst>
            </p:cNvPr>
            <p:cNvSpPr txBox="1"/>
            <p:nvPr/>
          </p:nvSpPr>
          <p:spPr>
            <a:xfrm>
              <a:off x="5977069" y="0"/>
              <a:ext cx="1027416" cy="64633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1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2009</a:t>
              </a:r>
              <a:r>
                <a:rPr lang="zh-CN" altLang="en-US" sz="1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年</a:t>
              </a:r>
              <a:endParaRPr lang="en-US" altLang="zh-CN" sz="1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伦敦</a:t>
              </a:r>
              <a:endPara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直线连接符 20"/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南方古猿：露西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F655A53-1009-744D-8C12-1124173DFBA0}"/>
              </a:ext>
            </a:extLst>
          </p:cNvPr>
          <p:cNvGrpSpPr/>
          <p:nvPr/>
        </p:nvGrpSpPr>
        <p:grpSpPr>
          <a:xfrm>
            <a:off x="6332771" y="855919"/>
            <a:ext cx="2811229" cy="5880802"/>
            <a:chOff x="5950126" y="0"/>
            <a:chExt cx="2811229" cy="5880802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2C60923-7A03-2A4D-8671-1114EF462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069" y="716"/>
              <a:ext cx="2757355" cy="505988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2" name="Text Box 14">
              <a:extLst>
                <a:ext uri="{FF2B5EF4-FFF2-40B4-BE49-F238E27FC236}">
                  <a16:creationId xmlns:a16="http://schemas.microsoft.com/office/drawing/2014/main" id="{D0C2C2CE-FEAE-CB41-816F-BBC8BE2EA4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0126" y="5019028"/>
              <a:ext cx="2811229" cy="86177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5400">
              <a:noFill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zh-CN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陈列于伦敦博物馆的露西复原图</a:t>
              </a:r>
              <a:endPara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3EBB3AC5-2D9F-144B-ABD3-D0155560AC6F}"/>
                </a:ext>
              </a:extLst>
            </p:cNvPr>
            <p:cNvSpPr txBox="1"/>
            <p:nvPr/>
          </p:nvSpPr>
          <p:spPr>
            <a:xfrm>
              <a:off x="5977069" y="0"/>
              <a:ext cx="1027416" cy="64633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1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2009</a:t>
              </a:r>
              <a:r>
                <a:rPr lang="zh-CN" altLang="en-US" sz="1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年</a:t>
              </a:r>
              <a:endParaRPr lang="en-US" altLang="zh-CN" sz="1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伦敦</a:t>
              </a:r>
              <a:endPara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 2">
            <a:extLst>
              <a:ext uri="{FF2B5EF4-FFF2-40B4-BE49-F238E27FC236}">
                <a16:creationId xmlns:a16="http://schemas.microsoft.com/office/drawing/2014/main" id="{4E596539-1AEE-E94E-AD79-0E1AD4670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556" y="2571086"/>
            <a:ext cx="4945545" cy="417830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ts val="3860"/>
              </a:lnSpc>
            </a:pP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从博物馆陈列的露西复原模型来看，露西是</a:t>
            </a:r>
            <a:r>
              <a:rPr lang="zh-CN" altLang="en-US" sz="2800" u="sng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zh-CN" altLang="en-US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endParaRPr lang="en-US" altLang="zh-CN" sz="2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55467164-B3DC-3B45-A6CD-FBA862984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156" y="3075831"/>
            <a:ext cx="4945545" cy="417830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ts val="3860"/>
              </a:lnSpc>
            </a:pPr>
            <a:r>
              <a:rPr lang="zh-CN" altLang="en-US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      </a:t>
            </a:r>
            <a:r>
              <a:rPr lang="zh-CN" altLang="zh-CN" sz="28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猿人</a:t>
            </a:r>
          </a:p>
          <a:p>
            <a:pPr eaLnBrk="1" hangingPunct="1">
              <a:lnSpc>
                <a:spcPts val="3860"/>
              </a:lnSpc>
              <a:buFont typeface="Arial" charset="0"/>
              <a:buNone/>
            </a:pPr>
            <a:endParaRPr lang="en-US" altLang="zh-CN" sz="2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charset="0"/>
            </a:endParaRPr>
          </a:p>
          <a:p>
            <a:pPr eaLnBrk="1" hangingPunct="1">
              <a:lnSpc>
                <a:spcPts val="3860"/>
              </a:lnSpc>
              <a:buFont typeface="Arial" charset="0"/>
              <a:buNone/>
            </a:pP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因为复原模型：</a:t>
            </a:r>
            <a:endParaRPr lang="en-US" altLang="zh-CN" sz="2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charset="0"/>
            </a:endParaRPr>
          </a:p>
          <a:p>
            <a:pPr marL="571500" indent="-571500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脸是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猩猩</a:t>
            </a: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的脸</a:t>
            </a:r>
          </a:p>
          <a:p>
            <a:pPr marL="571500" indent="-571500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身体像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人</a:t>
            </a: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直立</a:t>
            </a:r>
          </a:p>
          <a:p>
            <a:pPr marL="571500" indent="-571500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像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人</a:t>
            </a: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的手脚</a:t>
            </a:r>
            <a:endParaRPr lang="en-US" altLang="zh-CN" sz="2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charset="0"/>
            </a:endParaRPr>
          </a:p>
          <a:p>
            <a:pPr lvl="1">
              <a:lnSpc>
                <a:spcPts val="3860"/>
              </a:lnSpc>
            </a:pPr>
            <a:endParaRPr lang="en-US" altLang="zh-CN" sz="2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charset="0"/>
            </a:endParaRPr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CCE9A566-A564-E842-8966-0EB4A51E56E6}"/>
              </a:ext>
            </a:extLst>
          </p:cNvPr>
          <p:cNvCxnSpPr>
            <a:cxnSpLocks/>
          </p:cNvCxnSpPr>
          <p:nvPr/>
        </p:nvCxnSpPr>
        <p:spPr>
          <a:xfrm>
            <a:off x="3441700" y="3632200"/>
            <a:ext cx="15494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74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直线连接符 20"/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4E596539-1AEE-E94E-AD79-0E1AD4670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556" y="2571086"/>
            <a:ext cx="4945545" cy="417830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ts val="386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从实际的露西化石来看，露西的真实身份难以</a:t>
            </a:r>
            <a:endParaRPr lang="en-US" altLang="zh-CN" sz="2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55467164-B3DC-3B45-A6CD-FBA862984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497" y="3075831"/>
            <a:ext cx="4945545" cy="417830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ts val="3860"/>
              </a:lnSpc>
            </a:pPr>
            <a:r>
              <a:rPr lang="en-US" altLang="zh-CN" sz="28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			       </a:t>
            </a:r>
            <a:r>
              <a:rPr lang="zh-CN" altLang="en-US" sz="28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确认</a:t>
            </a:r>
            <a:endParaRPr lang="zh-CN" altLang="zh-CN" sz="2800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eaLnBrk="1" hangingPunct="1">
              <a:lnSpc>
                <a:spcPts val="3860"/>
              </a:lnSpc>
              <a:buFont typeface="Arial" charset="0"/>
              <a:buNone/>
            </a:pPr>
            <a:endParaRPr lang="en-US" altLang="zh-CN" sz="2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charset="0"/>
            </a:endParaRPr>
          </a:p>
          <a:p>
            <a:pPr>
              <a:lnSpc>
                <a:spcPts val="386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露西骨骼不完整，缺失了部分头骨、盆骨，腿骨；</a:t>
            </a:r>
          </a:p>
          <a:p>
            <a:pPr>
              <a:lnSpc>
                <a:spcPts val="386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还缺失了手骨和脚骨的化石。</a:t>
            </a:r>
            <a:endParaRPr lang="en-US" altLang="zh-CN" sz="2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charset="0"/>
            </a:endParaRPr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CCE9A566-A564-E842-8966-0EB4A51E56E6}"/>
              </a:ext>
            </a:extLst>
          </p:cNvPr>
          <p:cNvCxnSpPr>
            <a:cxnSpLocks/>
          </p:cNvCxnSpPr>
          <p:nvPr/>
        </p:nvCxnSpPr>
        <p:spPr>
          <a:xfrm>
            <a:off x="3768032" y="3576983"/>
            <a:ext cx="1905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图片 7">
            <a:extLst>
              <a:ext uri="{FF2B5EF4-FFF2-40B4-BE49-F238E27FC236}">
                <a16:creationId xmlns:a16="http://schemas.microsoft.com/office/drawing/2014/main" id="{8FEAEA23-FDF3-4745-A98A-9A656E0EA4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023"/>
          <a:stretch/>
        </p:blipFill>
        <p:spPr>
          <a:xfrm>
            <a:off x="5988301" y="418492"/>
            <a:ext cx="3060556" cy="6122985"/>
          </a:xfrm>
          <a:prstGeom prst="rect">
            <a:avLst/>
          </a:prstGeom>
          <a:solidFill>
            <a:schemeClr val="tx1"/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椭圆 18">
            <a:extLst>
              <a:ext uri="{FF2B5EF4-FFF2-40B4-BE49-F238E27FC236}">
                <a16:creationId xmlns:a16="http://schemas.microsoft.com/office/drawing/2014/main" id="{D09CC306-8A03-0443-80E0-1C50C5A7E323}"/>
              </a:ext>
            </a:extLst>
          </p:cNvPr>
          <p:cNvSpPr/>
          <p:nvPr/>
        </p:nvSpPr>
        <p:spPr>
          <a:xfrm>
            <a:off x="8348026" y="3765741"/>
            <a:ext cx="540000" cy="54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9DA25DC-320D-DA48-B4DD-C92E3FA10468}"/>
              </a:ext>
            </a:extLst>
          </p:cNvPr>
          <p:cNvSpPr/>
          <p:nvPr/>
        </p:nvSpPr>
        <p:spPr>
          <a:xfrm>
            <a:off x="6763713" y="5884694"/>
            <a:ext cx="540000" cy="54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93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直线连接符 20"/>
          <p:cNvSpPr/>
          <p:nvPr/>
        </p:nvSpPr>
        <p:spPr>
          <a:xfrm flipH="1">
            <a:off x="454531" y="1383356"/>
            <a:ext cx="0" cy="4998474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1383356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1383356"/>
            <a:ext cx="0" cy="4861524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124255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4E596539-1AEE-E94E-AD79-0E1AD4670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636" y="1552238"/>
            <a:ext cx="4266121" cy="417830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ts val="346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3.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通过对露西同类化石的科学考察后，科学家发现南方古猿是                 。</a:t>
            </a:r>
            <a:endParaRPr lang="en-US" altLang="zh-CN" sz="2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55467164-B3DC-3B45-A6CD-FBA862984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236" y="2455430"/>
            <a:ext cx="3693797" cy="362193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ts val="3460"/>
              </a:lnSpc>
              <a:spcBef>
                <a:spcPts val="600"/>
              </a:spcBef>
            </a:pPr>
            <a:r>
              <a:rPr lang="zh-CN" altLang="en-US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</a:t>
            </a: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</a:t>
            </a:r>
            <a:r>
              <a:rPr lang="zh-CN" altLang="en-US" sz="28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猿猴</a:t>
            </a:r>
            <a:endParaRPr lang="en-US" altLang="zh-CN" sz="28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charset="0"/>
            </a:endParaRPr>
          </a:p>
          <a:p>
            <a:pPr marL="457200" indent="-457200">
              <a:lnSpc>
                <a:spcPts val="346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手脚像猿猴，又长又弯适应爬树</a:t>
            </a:r>
          </a:p>
          <a:p>
            <a:pPr marL="457200" indent="-457200">
              <a:lnSpc>
                <a:spcPts val="346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高约</a:t>
            </a:r>
            <a:r>
              <a:rPr lang="en-US" altLang="zh-C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100-120</a:t>
            </a:r>
            <a:r>
              <a:rPr lang="en" altLang="zh-C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cm</a:t>
            </a:r>
          </a:p>
          <a:p>
            <a:pPr marL="457200" indent="-457200">
              <a:lnSpc>
                <a:spcPts val="346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大脑容量</a:t>
            </a:r>
            <a:r>
              <a:rPr lang="en-US" altLang="zh-C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400-500</a:t>
            </a:r>
            <a:r>
              <a:rPr lang="en" altLang="zh-C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ml</a:t>
            </a:r>
            <a:r>
              <a:rPr lang="zh-CN" altLang="e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，</a:t>
            </a: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与黑猩猩的重合</a:t>
            </a:r>
          </a:p>
          <a:p>
            <a:pPr>
              <a:lnSpc>
                <a:spcPts val="3460"/>
              </a:lnSpc>
              <a:spcBef>
                <a:spcPts val="600"/>
              </a:spcBef>
            </a:pP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(</a:t>
            </a:r>
            <a:r>
              <a:rPr lang="en" altLang="zh-CN" dirty="0" err="1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Am.J</a:t>
            </a:r>
            <a:r>
              <a:rPr lang="en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. </a:t>
            </a:r>
            <a:r>
              <a:rPr lang="en" altLang="zh-CN" dirty="0" err="1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Phys.Anth</a:t>
            </a:r>
            <a:r>
              <a:rPr lang="en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charset="0"/>
              </a:rPr>
              <a:t>. 60:279ff. 1983)</a:t>
            </a:r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charset="0"/>
            </a:endParaRPr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CCE9A566-A564-E842-8966-0EB4A51E56E6}"/>
              </a:ext>
            </a:extLst>
          </p:cNvPr>
          <p:cNvCxnSpPr>
            <a:cxnSpLocks/>
          </p:cNvCxnSpPr>
          <p:nvPr/>
        </p:nvCxnSpPr>
        <p:spPr>
          <a:xfrm>
            <a:off x="2475033" y="2936372"/>
            <a:ext cx="158896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标题 1">
            <a:extLst>
              <a:ext uri="{FF2B5EF4-FFF2-40B4-BE49-F238E27FC236}">
                <a16:creationId xmlns:a16="http://schemas.microsoft.com/office/drawing/2014/main" id="{11705526-BA1F-FE4D-A7EE-2C5830494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/>
          <a:lstStyle/>
          <a:p>
            <a:pPr algn="ctr"/>
            <a:r>
              <a:rPr lang="zh-CN" altLang="en-US" dirty="0"/>
              <a:t>研究结果：露西是猿猴</a:t>
            </a:r>
          </a:p>
        </p:txBody>
      </p:sp>
      <p:sp>
        <p:nvSpPr>
          <p:cNvPr id="26" name="不等于号 1">
            <a:extLst>
              <a:ext uri="{FF2B5EF4-FFF2-40B4-BE49-F238E27FC236}">
                <a16:creationId xmlns:a16="http://schemas.microsoft.com/office/drawing/2014/main" id="{CDF2CEE5-57B0-A04B-8E87-77055B249C3A}"/>
              </a:ext>
            </a:extLst>
          </p:cNvPr>
          <p:cNvSpPr/>
          <p:nvPr/>
        </p:nvSpPr>
        <p:spPr>
          <a:xfrm>
            <a:off x="6242813" y="3148645"/>
            <a:ext cx="1599135" cy="927046"/>
          </a:xfrm>
          <a:prstGeom prst="mathNotEqual">
            <a:avLst>
              <a:gd name="adj1" fmla="val 0"/>
              <a:gd name="adj2" fmla="val 6600000"/>
              <a:gd name="adj3" fmla="val 11760"/>
            </a:avLst>
          </a:prstGeom>
          <a:solidFill>
            <a:srgbClr val="098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98AFF"/>
              </a:solidFill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0C2EF7C-52FD-2D4F-A3BA-3B047A33EDE7}"/>
              </a:ext>
            </a:extLst>
          </p:cNvPr>
          <p:cNvGrpSpPr/>
          <p:nvPr/>
        </p:nvGrpSpPr>
        <p:grpSpPr>
          <a:xfrm>
            <a:off x="4851547" y="1865899"/>
            <a:ext cx="4360231" cy="4086126"/>
            <a:chOff x="-13392" y="1581254"/>
            <a:chExt cx="4968002" cy="4655690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A61845F2-B8BC-334E-B24A-7CFC519C774B}"/>
                </a:ext>
              </a:extLst>
            </p:cNvPr>
            <p:cNvGrpSpPr/>
            <p:nvPr/>
          </p:nvGrpSpPr>
          <p:grpSpPr>
            <a:xfrm>
              <a:off x="-13392" y="1581254"/>
              <a:ext cx="4968002" cy="4655690"/>
              <a:chOff x="177871" y="1671972"/>
              <a:chExt cx="4912726" cy="4603889"/>
            </a:xfrm>
          </p:grpSpPr>
          <p:pic>
            <p:nvPicPr>
              <p:cNvPr id="30" name="图片 7">
                <a:extLst>
                  <a:ext uri="{FF2B5EF4-FFF2-40B4-BE49-F238E27FC236}">
                    <a16:creationId xmlns:a16="http://schemas.microsoft.com/office/drawing/2014/main" id="{DD44AABF-226D-AD4E-B69A-906AE1414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24"/>
              <a:stretch>
                <a:fillRect/>
              </a:stretch>
            </p:blipFill>
            <p:spPr>
              <a:xfrm>
                <a:off x="177871" y="1671972"/>
                <a:ext cx="2398683" cy="4591018"/>
              </a:xfrm>
              <a:prstGeom prst="rect">
                <a:avLst/>
              </a:prstGeom>
            </p:spPr>
          </p:pic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372AB4C7-4D43-4941-A202-2735CD9C9B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86606" y="1680908"/>
                <a:ext cx="2503991" cy="4594953"/>
              </a:xfrm>
              <a:prstGeom prst="rect">
                <a:avLst/>
              </a:prstGeom>
            </p:spPr>
          </p:pic>
        </p:grpSp>
        <p:sp>
          <p:nvSpPr>
            <p:cNvPr id="29" name="不等于号 1">
              <a:extLst>
                <a:ext uri="{FF2B5EF4-FFF2-40B4-BE49-F238E27FC236}">
                  <a16:creationId xmlns:a16="http://schemas.microsoft.com/office/drawing/2014/main" id="{5F736840-E665-3F40-9737-3CBEFCED7817}"/>
                </a:ext>
              </a:extLst>
            </p:cNvPr>
            <p:cNvSpPr/>
            <p:nvPr/>
          </p:nvSpPr>
          <p:spPr>
            <a:xfrm>
              <a:off x="1508516" y="3098205"/>
              <a:ext cx="1807528" cy="1195009"/>
            </a:xfrm>
            <a:prstGeom prst="mathNotEqual">
              <a:avLst>
                <a:gd name="adj1" fmla="val 15720"/>
                <a:gd name="adj2" fmla="val 6600000"/>
                <a:gd name="adj3" fmla="val 11760"/>
              </a:avLst>
            </a:prstGeom>
            <a:solidFill>
              <a:srgbClr val="098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98AFF"/>
                </a:solidFill>
              </a:endParaRPr>
            </a:p>
          </p:txBody>
        </p:sp>
      </p:grpSp>
      <p:grpSp>
        <p:nvGrpSpPr>
          <p:cNvPr id="32" name="Group 21">
            <a:extLst>
              <a:ext uri="{FF2B5EF4-FFF2-40B4-BE49-F238E27FC236}">
                <a16:creationId xmlns:a16="http://schemas.microsoft.com/office/drawing/2014/main" id="{A0F90B33-A91F-934B-9015-91561D0B81C5}"/>
              </a:ext>
            </a:extLst>
          </p:cNvPr>
          <p:cNvGrpSpPr>
            <a:grpSpLocks/>
          </p:cNvGrpSpPr>
          <p:nvPr/>
        </p:nvGrpSpPr>
        <p:grpSpPr bwMode="auto">
          <a:xfrm>
            <a:off x="4856333" y="1856244"/>
            <a:ext cx="4352132" cy="4088171"/>
            <a:chOff x="335358" y="857231"/>
            <a:chExt cx="3974253" cy="3645025"/>
          </a:xfrm>
        </p:grpSpPr>
        <p:pic>
          <p:nvPicPr>
            <p:cNvPr id="33" name="Picture 20">
              <a:extLst>
                <a:ext uri="{FF2B5EF4-FFF2-40B4-BE49-F238E27FC236}">
                  <a16:creationId xmlns:a16="http://schemas.microsoft.com/office/drawing/2014/main" id="{606B6027-709D-8E4B-A9D5-026F85DE9B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410" y="857231"/>
              <a:ext cx="1987201" cy="3643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" name="组合 11">
              <a:extLst>
                <a:ext uri="{FF2B5EF4-FFF2-40B4-BE49-F238E27FC236}">
                  <a16:creationId xmlns:a16="http://schemas.microsoft.com/office/drawing/2014/main" id="{D489EBB4-C880-FD47-8756-24556C43B6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358" y="857232"/>
              <a:ext cx="2593028" cy="3645024"/>
              <a:chOff x="335358" y="1556792"/>
              <a:chExt cx="2593028" cy="3645024"/>
            </a:xfrm>
          </p:grpSpPr>
          <p:pic>
            <p:nvPicPr>
              <p:cNvPr id="35" name="图片 12">
                <a:extLst>
                  <a:ext uri="{FF2B5EF4-FFF2-40B4-BE49-F238E27FC236}">
                    <a16:creationId xmlns:a16="http://schemas.microsoft.com/office/drawing/2014/main" id="{58D0DAD6-B35D-D74F-A396-F87857BBD9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358" y="1556792"/>
                <a:ext cx="1986333" cy="3645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等于号 13">
                <a:extLst>
                  <a:ext uri="{FF2B5EF4-FFF2-40B4-BE49-F238E27FC236}">
                    <a16:creationId xmlns:a16="http://schemas.microsoft.com/office/drawing/2014/main" id="{34C82278-F44C-554B-B721-FA7A63A2C7A3}"/>
                  </a:ext>
                </a:extLst>
              </p:cNvPr>
              <p:cNvSpPr/>
              <p:nvPr/>
            </p:nvSpPr>
            <p:spPr>
              <a:xfrm>
                <a:off x="1739363" y="2659603"/>
                <a:ext cx="1189023" cy="1310786"/>
              </a:xfrm>
              <a:prstGeom prst="mathEqual">
                <a:avLst>
                  <a:gd name="adj1" fmla="val 11820"/>
                  <a:gd name="adj2" fmla="val 11760"/>
                </a:avLst>
              </a:prstGeom>
              <a:solidFill>
                <a:srgbClr val="098A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915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 noChangeAspect="1"/>
          </p:cNvSpPr>
          <p:nvPr>
            <p:ph idx="4294967295"/>
          </p:nvPr>
        </p:nvSpPr>
        <p:spPr>
          <a:xfrm>
            <a:off x="747063" y="4320313"/>
            <a:ext cx="7649874" cy="2053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685800">
              <a:lnSpc>
                <a:spcPts val="3940"/>
              </a:lnSpc>
              <a:spcBef>
                <a:spcPts val="750"/>
              </a:spcBef>
              <a:buNone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创世记2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: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7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耶和华神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用地上的尘土造人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，将生气吹在他鼻孔里，他就成了有灵的活人，名叫亚当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22 耶和华神就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用那人身上所取的肋骨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，造成一个女人，领她到那人跟前。</a:t>
            </a:r>
          </a:p>
        </p:txBody>
      </p:sp>
      <p:sp>
        <p:nvSpPr>
          <p:cNvPr id="11" name="标题 11">
            <a:extLst>
              <a:ext uri="{FF2B5EF4-FFF2-40B4-BE49-F238E27FC236}">
                <a16:creationId xmlns:a16="http://schemas.microsoft.com/office/drawing/2014/main" id="{2AE8B048-F731-2B4B-9511-93C6D5E0D133}"/>
              </a:ext>
            </a:extLst>
          </p:cNvPr>
          <p:cNvSpPr txBox="1">
            <a:spLocks/>
          </p:cNvSpPr>
          <p:nvPr/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圣经有关人类起源的记载</a:t>
            </a:r>
          </a:p>
        </p:txBody>
      </p:sp>
      <p:sp>
        <p:nvSpPr>
          <p:cNvPr id="16" name="直线连接符 20">
            <a:extLst>
              <a:ext uri="{FF2B5EF4-FFF2-40B4-BE49-F238E27FC236}">
                <a16:creationId xmlns:a16="http://schemas.microsoft.com/office/drawing/2014/main" id="{8C10716F-4F4D-A349-A4F1-A4EF93D82E4B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1">
            <a:extLst>
              <a:ext uri="{FF2B5EF4-FFF2-40B4-BE49-F238E27FC236}">
                <a16:creationId xmlns:a16="http://schemas.microsoft.com/office/drawing/2014/main" id="{C1123FDC-4DE1-274C-9872-072F8DBD8185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2">
            <a:extLst>
              <a:ext uri="{FF2B5EF4-FFF2-40B4-BE49-F238E27FC236}">
                <a16:creationId xmlns:a16="http://schemas.microsoft.com/office/drawing/2014/main" id="{EDB68513-AA02-FA4D-A9E1-03A46B0A7817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3">
            <a:extLst>
              <a:ext uri="{FF2B5EF4-FFF2-40B4-BE49-F238E27FC236}">
                <a16:creationId xmlns:a16="http://schemas.microsoft.com/office/drawing/2014/main" id="{0AD09166-D3EC-9148-BC73-55287CC6F94B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0" name="图片 24" descr="图片 24">
            <a:extLst>
              <a:ext uri="{FF2B5EF4-FFF2-40B4-BE49-F238E27FC236}">
                <a16:creationId xmlns:a16="http://schemas.microsoft.com/office/drawing/2014/main" id="{7EFB9FC5-4C46-984B-806D-112208E40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图片 25" descr="图片 25">
            <a:extLst>
              <a:ext uri="{FF2B5EF4-FFF2-40B4-BE49-F238E27FC236}">
                <a16:creationId xmlns:a16="http://schemas.microsoft.com/office/drawing/2014/main" id="{07568607-17A4-A64B-AD85-09FDA6DC8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CEEB5F8-1F98-BA40-8DCA-8C62D1619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378288"/>
            <a:ext cx="4876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1667119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文本框 4"/>
          <p:cNvSpPr txBox="1"/>
          <p:nvPr/>
        </p:nvSpPr>
        <p:spPr>
          <a:xfrm>
            <a:off x="740463" y="3051148"/>
            <a:ext cx="5235420" cy="2363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ts val="4240"/>
              </a:lnSpc>
              <a:spcBef>
                <a:spcPts val="1200"/>
              </a:spcBef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复原模型可能出错。</a:t>
            </a:r>
          </a:p>
          <a:p>
            <a:pPr>
              <a:lnSpc>
                <a:spcPts val="4240"/>
              </a:lnSpc>
              <a:spcBef>
                <a:spcPts val="1200"/>
              </a:spcBef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相反，我们要研究复原模型背后的化石证据，才能判断复原模型是否准确。</a:t>
            </a:r>
            <a:endParaRPr 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1" name="直线连接符 20"/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不能轻信复原模型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A43035E-FF39-3844-8A66-58CE684EB4CA}"/>
              </a:ext>
            </a:extLst>
          </p:cNvPr>
          <p:cNvGrpSpPr/>
          <p:nvPr/>
        </p:nvGrpSpPr>
        <p:grpSpPr>
          <a:xfrm>
            <a:off x="6110033" y="1185551"/>
            <a:ext cx="2811229" cy="5449199"/>
            <a:chOff x="5771676" y="153851"/>
            <a:chExt cx="2811229" cy="544919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613635B-7105-D043-8C07-F2B8C2DB0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619" y="153851"/>
              <a:ext cx="2757355" cy="505988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id="{4908EFA3-26A2-7544-BA25-EEC7ADB5DF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1676" y="5172163"/>
              <a:ext cx="2811229" cy="43088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5400">
              <a:noFill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2009</a:t>
              </a:r>
              <a:r>
                <a:rPr lang="zh-CN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年 伦敦</a:t>
              </a:r>
              <a:endPara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050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BF75F47C-7F7E-1946-AFF7-93A9BB76D9F3}"/>
              </a:ext>
            </a:extLst>
          </p:cNvPr>
          <p:cNvGrpSpPr/>
          <p:nvPr/>
        </p:nvGrpSpPr>
        <p:grpSpPr>
          <a:xfrm>
            <a:off x="2872616" y="1332965"/>
            <a:ext cx="1905000" cy="4991233"/>
            <a:chOff x="2872616" y="1332965"/>
            <a:chExt cx="1905000" cy="4991233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A2C19EBA-1965-6F49-A771-9F9AB0854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2616" y="1332965"/>
              <a:ext cx="1905000" cy="4533900"/>
            </a:xfrm>
            <a:prstGeom prst="rect">
              <a:avLst/>
            </a:prstGeom>
          </p:spPr>
        </p:pic>
        <p:sp>
          <p:nvSpPr>
            <p:cNvPr id="40" name="TextBox 3">
              <a:extLst>
                <a:ext uri="{FF2B5EF4-FFF2-40B4-BE49-F238E27FC236}">
                  <a16:creationId xmlns:a16="http://schemas.microsoft.com/office/drawing/2014/main" id="{A745E945-A28A-8C41-907B-3069A3A4BACA}"/>
                </a:ext>
              </a:extLst>
            </p:cNvPr>
            <p:cNvSpPr txBox="1"/>
            <p:nvPr/>
          </p:nvSpPr>
          <p:spPr>
            <a:xfrm>
              <a:off x="3282985" y="58856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南方古猿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65C029CA-BD6A-1C4B-BD22-14CE4E961993}"/>
              </a:ext>
            </a:extLst>
          </p:cNvPr>
          <p:cNvGrpSpPr/>
          <p:nvPr/>
        </p:nvGrpSpPr>
        <p:grpSpPr>
          <a:xfrm>
            <a:off x="-102130" y="1388128"/>
            <a:ext cx="9246130" cy="4936070"/>
            <a:chOff x="-102130" y="1388128"/>
            <a:chExt cx="9246130" cy="4936070"/>
          </a:xfrm>
        </p:grpSpPr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293FF72D-2FC0-7945-A2A4-B068946C0B00}"/>
                </a:ext>
              </a:extLst>
            </p:cNvPr>
            <p:cNvSpPr txBox="1"/>
            <p:nvPr/>
          </p:nvSpPr>
          <p:spPr>
            <a:xfrm>
              <a:off x="256640" y="58856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原上猿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33500B1-52E0-504B-9D96-F90D63D14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2498" y="1630424"/>
              <a:ext cx="1751502" cy="4166292"/>
            </a:xfrm>
            <a:prstGeom prst="rect">
              <a:avLst/>
            </a:prstGeom>
          </p:spPr>
        </p:pic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EBD3C082-3DEA-DE43-8076-63D8E38168E9}"/>
                </a:ext>
              </a:extLst>
            </p:cNvPr>
            <p:cNvSpPr txBox="1"/>
            <p:nvPr/>
          </p:nvSpPr>
          <p:spPr>
            <a:xfrm>
              <a:off x="7532904" y="5885616"/>
              <a:ext cx="1268336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现代人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E5E5922-E575-524C-B0A8-032A9AB12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2130" y="3479800"/>
              <a:ext cx="1985877" cy="2284826"/>
            </a:xfrm>
            <a:prstGeom prst="rect">
              <a:avLst/>
            </a:prstGeom>
          </p:spPr>
        </p:pic>
        <p:pic>
          <p:nvPicPr>
            <p:cNvPr id="29" name="图片 5">
              <a:extLst>
                <a:ext uri="{FF2B5EF4-FFF2-40B4-BE49-F238E27FC236}">
                  <a16:creationId xmlns:a16="http://schemas.microsoft.com/office/drawing/2014/main" id="{DD2A0CBA-C18C-034E-A7D3-C583D2024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2439" y="1388128"/>
              <a:ext cx="1906587" cy="453642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74B6B3AC-48A0-A947-8678-318CFB35B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70809" y="1650237"/>
              <a:ext cx="1905000" cy="4254500"/>
            </a:xfrm>
            <a:prstGeom prst="rect">
              <a:avLst/>
            </a:prstGeom>
          </p:spPr>
        </p:pic>
        <p:sp>
          <p:nvSpPr>
            <p:cNvPr id="41" name="TextBox 3">
              <a:extLst>
                <a:ext uri="{FF2B5EF4-FFF2-40B4-BE49-F238E27FC236}">
                  <a16:creationId xmlns:a16="http://schemas.microsoft.com/office/drawing/2014/main" id="{852218FC-4403-524E-843E-C06A93E19091}"/>
                </a:ext>
              </a:extLst>
            </p:cNvPr>
            <p:cNvSpPr txBox="1"/>
            <p:nvPr/>
          </p:nvSpPr>
          <p:spPr>
            <a:xfrm>
              <a:off x="4781585" y="58856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直立猿人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2" name="TextBox 3">
              <a:extLst>
                <a:ext uri="{FF2B5EF4-FFF2-40B4-BE49-F238E27FC236}">
                  <a16:creationId xmlns:a16="http://schemas.microsoft.com/office/drawing/2014/main" id="{E5332BB2-0A83-744C-AB25-9F732BDCF611}"/>
                </a:ext>
              </a:extLst>
            </p:cNvPr>
            <p:cNvSpPr txBox="1"/>
            <p:nvPr/>
          </p:nvSpPr>
          <p:spPr>
            <a:xfrm>
              <a:off x="6191285" y="58856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尼安德特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3BA9F90A-7681-AB48-A1EF-40B32BEC1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南方古猿不是“猿人”！</a:t>
            </a:r>
          </a:p>
        </p:txBody>
      </p:sp>
      <p:sp>
        <p:nvSpPr>
          <p:cNvPr id="18" name="&quot;No&quot; Symbol 5">
            <a:extLst>
              <a:ext uri="{FF2B5EF4-FFF2-40B4-BE49-F238E27FC236}">
                <a16:creationId xmlns:a16="http://schemas.microsoft.com/office/drawing/2014/main" id="{E1999D48-26A5-034F-9471-D93B2144BCCE}"/>
              </a:ext>
            </a:extLst>
          </p:cNvPr>
          <p:cNvSpPr/>
          <p:nvPr/>
        </p:nvSpPr>
        <p:spPr>
          <a:xfrm>
            <a:off x="3189535" y="3186937"/>
            <a:ext cx="1204190" cy="1181100"/>
          </a:xfrm>
          <a:prstGeom prst="noSmoking">
            <a:avLst>
              <a:gd name="adj" fmla="val 7344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2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101F5E3-27F5-FE4B-A261-B7BC5D3B418D}"/>
              </a:ext>
            </a:extLst>
          </p:cNvPr>
          <p:cNvGrpSpPr/>
          <p:nvPr/>
        </p:nvGrpSpPr>
        <p:grpSpPr>
          <a:xfrm>
            <a:off x="4492439" y="1388128"/>
            <a:ext cx="1906587" cy="4936070"/>
            <a:chOff x="4492439" y="1388128"/>
            <a:chExt cx="1906587" cy="4936070"/>
          </a:xfrm>
        </p:grpSpPr>
        <p:pic>
          <p:nvPicPr>
            <p:cNvPr id="29" name="图片 5">
              <a:extLst>
                <a:ext uri="{FF2B5EF4-FFF2-40B4-BE49-F238E27FC236}">
                  <a16:creationId xmlns:a16="http://schemas.microsoft.com/office/drawing/2014/main" id="{DD2A0CBA-C18C-034E-A7D3-C583D2024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2439" y="1388128"/>
              <a:ext cx="1906587" cy="45364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TextBox 3">
              <a:extLst>
                <a:ext uri="{FF2B5EF4-FFF2-40B4-BE49-F238E27FC236}">
                  <a16:creationId xmlns:a16="http://schemas.microsoft.com/office/drawing/2014/main" id="{852218FC-4403-524E-843E-C06A93E19091}"/>
                </a:ext>
              </a:extLst>
            </p:cNvPr>
            <p:cNvSpPr txBox="1"/>
            <p:nvPr/>
          </p:nvSpPr>
          <p:spPr>
            <a:xfrm>
              <a:off x="4781585" y="58856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直立猿人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7A8B04EB-FE29-764B-8C0F-03BDB69BC9C3}"/>
              </a:ext>
            </a:extLst>
          </p:cNvPr>
          <p:cNvGrpSpPr/>
          <p:nvPr/>
        </p:nvGrpSpPr>
        <p:grpSpPr>
          <a:xfrm>
            <a:off x="-102130" y="1630424"/>
            <a:ext cx="9246130" cy="4693774"/>
            <a:chOff x="-102130" y="1630424"/>
            <a:chExt cx="9246130" cy="4693774"/>
          </a:xfrm>
        </p:grpSpPr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293FF72D-2FC0-7945-A2A4-B068946C0B00}"/>
                </a:ext>
              </a:extLst>
            </p:cNvPr>
            <p:cNvSpPr txBox="1"/>
            <p:nvPr/>
          </p:nvSpPr>
          <p:spPr>
            <a:xfrm>
              <a:off x="256640" y="58856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原上猿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33500B1-52E0-504B-9D96-F90D63D14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2498" y="1630424"/>
              <a:ext cx="1751502" cy="4166292"/>
            </a:xfrm>
            <a:prstGeom prst="rect">
              <a:avLst/>
            </a:prstGeom>
          </p:spPr>
        </p:pic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EBD3C082-3DEA-DE43-8076-63D8E38168E9}"/>
                </a:ext>
              </a:extLst>
            </p:cNvPr>
            <p:cNvSpPr txBox="1"/>
            <p:nvPr/>
          </p:nvSpPr>
          <p:spPr>
            <a:xfrm>
              <a:off x="7532904" y="5885616"/>
              <a:ext cx="1268336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现代人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E5E5922-E575-524C-B0A8-032A9AB12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2130" y="3479800"/>
              <a:ext cx="1985877" cy="2284826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74B6B3AC-48A0-A947-8678-318CFB35B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0809" y="1650237"/>
              <a:ext cx="1905000" cy="4254500"/>
            </a:xfrm>
            <a:prstGeom prst="rect">
              <a:avLst/>
            </a:prstGeom>
          </p:spPr>
        </p:pic>
        <p:sp>
          <p:nvSpPr>
            <p:cNvPr id="42" name="TextBox 3">
              <a:extLst>
                <a:ext uri="{FF2B5EF4-FFF2-40B4-BE49-F238E27FC236}">
                  <a16:creationId xmlns:a16="http://schemas.microsoft.com/office/drawing/2014/main" id="{E5332BB2-0A83-744C-AB25-9F732BDCF611}"/>
                </a:ext>
              </a:extLst>
            </p:cNvPr>
            <p:cNvSpPr txBox="1"/>
            <p:nvPr/>
          </p:nvSpPr>
          <p:spPr>
            <a:xfrm>
              <a:off x="6191285" y="58856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尼安德特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9" name="标题 8">
            <a:extLst>
              <a:ext uri="{FF2B5EF4-FFF2-40B4-BE49-F238E27FC236}">
                <a16:creationId xmlns:a16="http://schemas.microsoft.com/office/drawing/2014/main" id="{1752522C-04A6-704E-9A66-282D63E09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直立猿人是“猿人”吗？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8702498-0C96-3B44-BDF5-7D4FE969AA3F}"/>
              </a:ext>
            </a:extLst>
          </p:cNvPr>
          <p:cNvSpPr/>
          <p:nvPr/>
        </p:nvSpPr>
        <p:spPr>
          <a:xfrm>
            <a:off x="4538141" y="1650238"/>
            <a:ext cx="1676113" cy="46845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78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文本框 4"/>
          <p:cNvSpPr txBox="1"/>
          <p:nvPr/>
        </p:nvSpPr>
        <p:spPr>
          <a:xfrm>
            <a:off x="1026383" y="2616695"/>
            <a:ext cx="6920768" cy="2959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观看视频</a:t>
            </a:r>
            <a:endParaRPr lang="en-US" altLang="zh-CN" sz="32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sz="3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完成习题</a:t>
            </a:r>
            <a:endParaRPr 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SzPct val="100000"/>
              <a:buAutoNum type="arabicPeriod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计时：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15 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分钟</a:t>
            </a:r>
            <a:endParaRPr 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1" name="直线连接符 20"/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任务二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643E52C-D2DB-6544-9658-EDBB90E280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91" t="15796" r="28125" b="5614"/>
          <a:stretch/>
        </p:blipFill>
        <p:spPr>
          <a:xfrm>
            <a:off x="4974056" y="1521036"/>
            <a:ext cx="3356653" cy="414537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2695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1886D65-A4C8-7A42-B8F3-1EF0CA850B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67"/>
          <a:stretch/>
        </p:blipFill>
        <p:spPr>
          <a:xfrm>
            <a:off x="4012710" y="1335715"/>
            <a:ext cx="5131290" cy="418657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FFBB6A84-D2F3-CA4B-B8BC-F179E82B8F2D}"/>
              </a:ext>
            </a:extLst>
          </p:cNvPr>
          <p:cNvSpPr txBox="1">
            <a:spLocks/>
          </p:cNvSpPr>
          <p:nvPr/>
        </p:nvSpPr>
        <p:spPr>
          <a:xfrm>
            <a:off x="0" y="2402107"/>
            <a:ext cx="4120587" cy="2745129"/>
          </a:xfrm>
          <a:prstGeom prst="rect">
            <a:avLst/>
          </a:prstGeom>
        </p:spPr>
        <p:txBody>
          <a:bodyPr/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直立猿人</a:t>
            </a: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之</a:t>
            </a:r>
            <a:endParaRPr lang="en-US" altLang="zh-CN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北京猿人身份探秘</a:t>
            </a:r>
          </a:p>
        </p:txBody>
      </p:sp>
      <p:pic>
        <p:nvPicPr>
          <p:cNvPr id="2" name="MS 5 猿人--北京猿人--Van 02新版">
            <a:hlinkClick r:id="" action="ppaction://media"/>
            <a:extLst>
              <a:ext uri="{FF2B5EF4-FFF2-40B4-BE49-F238E27FC236}">
                <a16:creationId xmlns:a16="http://schemas.microsoft.com/office/drawing/2014/main" id="{D8733665-5660-4F60-8380-018EB5D37C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3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458"/>
    </mc:Choice>
    <mc:Fallback xmlns="">
      <p:transition spd="slow" advTm="641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文本框 4"/>
          <p:cNvSpPr txBox="1"/>
          <p:nvPr/>
        </p:nvSpPr>
        <p:spPr>
          <a:xfrm>
            <a:off x="1026383" y="2616695"/>
            <a:ext cx="3257826" cy="2959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sz="3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完成习题</a:t>
            </a:r>
            <a:endParaRPr 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SzPct val="100000"/>
              <a:buAutoNum type="arabicPeriod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计时：你只剩下 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 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分钟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endParaRPr 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1" name="直线连接符 20"/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任务二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35254F0-3504-AE48-8E07-38052A8DCE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91" t="15796" r="28125" b="5614"/>
          <a:stretch/>
        </p:blipFill>
        <p:spPr>
          <a:xfrm>
            <a:off x="4974056" y="1521036"/>
            <a:ext cx="3356653" cy="414537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19727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7AA96F3-5732-418D-9976-B54AF6D9ACAE}"/>
              </a:ext>
            </a:extLst>
          </p:cNvPr>
          <p:cNvSpPr txBox="1"/>
          <p:nvPr/>
        </p:nvSpPr>
        <p:spPr>
          <a:xfrm>
            <a:off x="98068" y="1360371"/>
            <a:ext cx="5397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  <a:r>
              <a:rPr lang="zh-CN" altLang="en-US" sz="2800" dirty="0">
                <a:solidFill>
                  <a:srgbClr val="1111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二</a:t>
            </a:r>
            <a:r>
              <a:rPr lang="zh-CN" altLang="zh-CN" sz="280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照例子、完成表格： 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6F0F3D83-BB8E-4596-A587-32FE4E622D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25025"/>
              </p:ext>
            </p:extLst>
          </p:nvPr>
        </p:nvGraphicFramePr>
        <p:xfrm>
          <a:off x="0" y="1973960"/>
          <a:ext cx="9144001" cy="473163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984500">
                  <a:extLst>
                    <a:ext uri="{9D8B030D-6E8A-4147-A177-3AD203B41FA5}">
                      <a16:colId xmlns:a16="http://schemas.microsoft.com/office/drawing/2014/main" val="105439558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3942931377"/>
                    </a:ext>
                  </a:extLst>
                </a:gridCol>
                <a:gridCol w="2425701">
                  <a:extLst>
                    <a:ext uri="{9D8B030D-6E8A-4147-A177-3AD203B41FA5}">
                      <a16:colId xmlns:a16="http://schemas.microsoft.com/office/drawing/2014/main" val="350528781"/>
                    </a:ext>
                  </a:extLst>
                </a:gridCol>
              </a:tblGrid>
              <a:tr h="916011">
                <a:tc>
                  <a:txBody>
                    <a:bodyPr/>
                    <a:lstStyle/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sz="2800" b="1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考古发现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sz="2800" b="1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这个发现说明什么？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sz="2800" b="1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北京猿人</a:t>
                      </a:r>
                      <a:endParaRPr lang="en-US" altLang="zh-CN" sz="2800" b="1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sz="2800" b="1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身份</a:t>
                      </a:r>
                      <a:r>
                        <a:rPr lang="zh-CN" altLang="en-US" sz="2800" b="1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鉴定</a:t>
                      </a:r>
                      <a:endParaRPr lang="zh-CN" sz="2800" b="1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609608"/>
                  </a:ext>
                </a:extLst>
              </a:tr>
              <a:tr h="916011">
                <a:tc>
                  <a:txBody>
                    <a:bodyPr/>
                    <a:lstStyle/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几千个高级石器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marR="152400" indent="-304800" algn="ctr">
                        <a:spcAft>
                          <a:spcPts val="0"/>
                        </a:spcAft>
                      </a:pPr>
                      <a:r>
                        <a:rPr 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制作高级石器需要</a:t>
                      </a:r>
                      <a:endParaRPr lang="en-US" altLang="zh-CN" sz="2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457200" marR="152400" indent="-304800" algn="ctr">
                        <a:spcAft>
                          <a:spcPts val="0"/>
                        </a:spcAft>
                      </a:pPr>
                      <a:r>
                        <a:rPr lang="en-US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1. </a:t>
                      </a:r>
                      <a:r>
                        <a:rPr lang="zh-CN" altLang="en-US" sz="2800" b="0" i="0" u="sng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     </a:t>
                      </a:r>
                      <a:r>
                        <a:rPr 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的智慧。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制作石器是</a:t>
                      </a:r>
                      <a:endParaRPr lang="en-US" altLang="zh-CN" sz="2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en-US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2. </a:t>
                      </a:r>
                      <a:r>
                        <a:rPr lang="zh-CN" altLang="en-US" sz="2800" b="0" i="0" u="sng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 </a:t>
                      </a:r>
                      <a:r>
                        <a:rPr lang="en-US" altLang="zh-CN" sz="2800" b="0" i="0" u="sng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zh-CN" altLang="en-US" sz="2800" b="0" i="0" u="sng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</a:t>
                      </a:r>
                      <a:r>
                        <a:rPr 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行为。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8888574"/>
                  </a:ext>
                </a:extLst>
              </a:tr>
              <a:tr h="1525601">
                <a:tc>
                  <a:txBody>
                    <a:bodyPr/>
                    <a:lstStyle/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几堆石屑，每堆半米深；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altLang="en-US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这些石屑</a:t>
                      </a:r>
                      <a:r>
                        <a:rPr 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是</a:t>
                      </a:r>
                      <a:endParaRPr lang="en-US" altLang="zh-CN" sz="2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en-US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3. </a:t>
                      </a:r>
                      <a:r>
                        <a:rPr lang="en-US" sz="2800" b="0" i="0" u="sng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 </a:t>
                      </a:r>
                      <a:r>
                        <a:rPr lang="en-US" altLang="zh-CN" sz="2800" b="0" i="0" u="sng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</a:t>
                      </a:r>
                      <a:r>
                        <a:rPr lang="zh-CN" altLang="en-US" sz="2800" b="0" i="0" u="sng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</a:t>
                      </a:r>
                      <a:r>
                        <a:rPr lang="en-US" altLang="zh-CN" sz="2800" b="0" i="0" u="sng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zh-CN" sz="2800" b="0" i="0" u="sng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稳定生产石器留下的痕迹。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批量生产是</a:t>
                      </a:r>
                      <a:r>
                        <a:rPr lang="en-US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4. </a:t>
                      </a:r>
                      <a:r>
                        <a:rPr lang="zh-CN" altLang="en-US" sz="2800" b="0" i="0" u="sng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   </a:t>
                      </a:r>
                      <a:r>
                        <a:rPr lang="zh-CN" sz="2800" b="0" i="0" u="sng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行为。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4338329"/>
                  </a:ext>
                </a:extLst>
              </a:tr>
              <a:tr h="1374016">
                <a:tc>
                  <a:txBody>
                    <a:bodyPr/>
                    <a:lstStyle/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不同动物骨头，有完整骨架；</a:t>
                      </a:r>
                      <a:endParaRPr lang="en-US" altLang="zh-CN" sz="2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有些骨头有烧痕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altLang="en-US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北京猿人</a:t>
                      </a:r>
                      <a:r>
                        <a:rPr 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会捕猎，然后把这些动物</a:t>
                      </a:r>
                      <a:endParaRPr lang="en-US" altLang="zh-CN" sz="2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en-US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5. </a:t>
                      </a:r>
                      <a:r>
                        <a:rPr lang="zh-CN" altLang="en-US" sz="2800" b="0" i="0" u="sng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        </a:t>
                      </a:r>
                      <a:r>
                        <a:rPr lang="zh-CN" sz="2800" b="0" i="0" u="sng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捕猎、吃熟食是</a:t>
                      </a:r>
                      <a:endParaRPr lang="en-US" altLang="zh-CN" sz="2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en-US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6. </a:t>
                      </a:r>
                      <a:r>
                        <a:rPr lang="zh-CN" altLang="en-US" sz="2800" b="0" i="0" u="sng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   </a:t>
                      </a:r>
                      <a:r>
                        <a:rPr lang="zh-CN" sz="2800" b="0" i="0" u="sng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行为</a:t>
                      </a:r>
                      <a:r>
                        <a:rPr lang="zh-CN" altLang="en-US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  <a:endParaRPr lang="zh-CN" sz="2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6386510"/>
                  </a:ext>
                </a:extLst>
              </a:tr>
            </a:tbl>
          </a:graphicData>
        </a:graphic>
      </p:graphicFrame>
      <p:sp>
        <p:nvSpPr>
          <p:cNvPr id="6" name="标题 5">
            <a:extLst>
              <a:ext uri="{FF2B5EF4-FFF2-40B4-BE49-F238E27FC236}">
                <a16:creationId xmlns:a16="http://schemas.microsoft.com/office/drawing/2014/main" id="{D5E8C11B-AAA2-C14C-8B8F-B78A9A8B3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北京猿人身份探秘</a:t>
            </a:r>
            <a:r>
              <a:rPr lang="en-US" altLang="zh-CN" dirty="0"/>
              <a:t>—</a:t>
            </a:r>
            <a:r>
              <a:rPr lang="zh-CN" altLang="en-US" dirty="0"/>
              <a:t>习题讲解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CB0FC6A-7C3A-A64D-AFC1-33FF44579E08}"/>
              </a:ext>
            </a:extLst>
          </p:cNvPr>
          <p:cNvSpPr txBox="1"/>
          <p:nvPr/>
        </p:nvSpPr>
        <p:spPr>
          <a:xfrm>
            <a:off x="3848100" y="326390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人类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451494A-3395-FB43-A0C5-5EC274CAA581}"/>
              </a:ext>
            </a:extLst>
          </p:cNvPr>
          <p:cNvSpPr txBox="1"/>
          <p:nvPr/>
        </p:nvSpPr>
        <p:spPr>
          <a:xfrm>
            <a:off x="7137400" y="326390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人类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9D94BB0-045A-8B44-A9E4-AB6F38C87420}"/>
              </a:ext>
            </a:extLst>
          </p:cNvPr>
          <p:cNvSpPr txBox="1"/>
          <p:nvPr/>
        </p:nvSpPr>
        <p:spPr>
          <a:xfrm>
            <a:off x="3746500" y="426720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工人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3D4F969-47F8-514E-B5CA-98C841D33E1C}"/>
              </a:ext>
            </a:extLst>
          </p:cNvPr>
          <p:cNvSpPr txBox="1"/>
          <p:nvPr/>
        </p:nvSpPr>
        <p:spPr>
          <a:xfrm>
            <a:off x="7162800" y="447040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人类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32A3B8B-835B-D941-AD07-E2C2BCC93043}"/>
              </a:ext>
            </a:extLst>
          </p:cNvPr>
          <p:cNvSpPr txBox="1"/>
          <p:nvPr/>
        </p:nvSpPr>
        <p:spPr>
          <a:xfrm>
            <a:off x="4229100" y="614680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烤来吃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D2CC4FB-2DA7-D34C-B6CB-07D89E25F963}"/>
              </a:ext>
            </a:extLst>
          </p:cNvPr>
          <p:cNvSpPr txBox="1"/>
          <p:nvPr/>
        </p:nvSpPr>
        <p:spPr>
          <a:xfrm>
            <a:off x="7137400" y="614680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人类</a:t>
            </a:r>
          </a:p>
        </p:txBody>
      </p:sp>
    </p:spTree>
    <p:extLst>
      <p:ext uri="{BB962C8B-B14F-4D97-AF65-F5344CB8AC3E}">
        <p14:creationId xmlns:p14="http://schemas.microsoft.com/office/powerpoint/2010/main" val="130655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7AA96F3-5732-418D-9976-B54AF6D9ACAE}"/>
              </a:ext>
            </a:extLst>
          </p:cNvPr>
          <p:cNvSpPr txBox="1"/>
          <p:nvPr/>
        </p:nvSpPr>
        <p:spPr>
          <a:xfrm>
            <a:off x="98068" y="1360371"/>
            <a:ext cx="5397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  <a:r>
              <a:rPr lang="zh-CN" altLang="en-US" sz="2800" dirty="0">
                <a:solidFill>
                  <a:srgbClr val="1111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二</a:t>
            </a:r>
            <a:r>
              <a:rPr lang="zh-CN" altLang="zh-CN" sz="280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照例子、完成表格： 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6F0F3D83-BB8E-4596-A587-32FE4E622D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7713"/>
              </p:ext>
            </p:extLst>
          </p:nvPr>
        </p:nvGraphicFramePr>
        <p:xfrm>
          <a:off x="0" y="1973960"/>
          <a:ext cx="9144001" cy="488404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984500">
                  <a:extLst>
                    <a:ext uri="{9D8B030D-6E8A-4147-A177-3AD203B41FA5}">
                      <a16:colId xmlns:a16="http://schemas.microsoft.com/office/drawing/2014/main" val="105439558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3942931377"/>
                    </a:ext>
                  </a:extLst>
                </a:gridCol>
                <a:gridCol w="2425701">
                  <a:extLst>
                    <a:ext uri="{9D8B030D-6E8A-4147-A177-3AD203B41FA5}">
                      <a16:colId xmlns:a16="http://schemas.microsoft.com/office/drawing/2014/main" val="350528781"/>
                    </a:ext>
                  </a:extLst>
                </a:gridCol>
              </a:tblGrid>
              <a:tr h="888007">
                <a:tc>
                  <a:txBody>
                    <a:bodyPr/>
                    <a:lstStyle/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sz="2800" b="1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考古发现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sz="2800" b="1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这个发现说明什么？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sz="2800" b="1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北京猿人</a:t>
                      </a:r>
                      <a:endParaRPr lang="en-US" altLang="zh-CN" sz="2800" b="1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sz="2800" b="1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身份</a:t>
                      </a:r>
                      <a:r>
                        <a:rPr lang="zh-CN" altLang="en-US" sz="2800" b="1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鉴定</a:t>
                      </a:r>
                      <a:endParaRPr lang="zh-CN" sz="2800" b="1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609608"/>
                  </a:ext>
                </a:extLst>
              </a:tr>
              <a:tr h="1332011">
                <a:tc>
                  <a:txBody>
                    <a:bodyPr/>
                    <a:lstStyle/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altLang="en-US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很厚的灰烬层，最厚的有</a:t>
                      </a:r>
                      <a:r>
                        <a:rPr lang="en-US" alt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</a:t>
                      </a:r>
                      <a:r>
                        <a:rPr lang="zh-CN" altLang="en-US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marR="152400" indent="-304800" algn="l">
                        <a:spcAft>
                          <a:spcPts val="0"/>
                        </a:spcAft>
                      </a:pPr>
                      <a:r>
                        <a:rPr lang="zh-CN" altLang="en-US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长期稳定用火的痕迹，用火技术</a:t>
                      </a:r>
                      <a:r>
                        <a:rPr lang="en-US" alt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</a:t>
                      </a:r>
                      <a:r>
                        <a:rPr lang="en-US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. </a:t>
                      </a:r>
                      <a:r>
                        <a:rPr lang="zh-CN" altLang="en-US" sz="2800" b="0" i="0" u="sng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   </a:t>
                      </a:r>
                      <a:r>
                        <a:rPr 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altLang="en-US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用火</a:t>
                      </a:r>
                      <a:r>
                        <a:rPr 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是</a:t>
                      </a:r>
                      <a:endParaRPr lang="en-US" altLang="zh-CN" sz="2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en-US" alt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</a:t>
                      </a:r>
                      <a:r>
                        <a:rPr lang="en-US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. </a:t>
                      </a:r>
                      <a:r>
                        <a:rPr lang="zh-CN" altLang="en-US" sz="2800" b="0" i="0" u="sng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 </a:t>
                      </a:r>
                      <a:r>
                        <a:rPr lang="en-US" altLang="zh-CN" sz="2800" b="0" i="0" u="sng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zh-CN" altLang="en-US" sz="2800" b="0" i="0" u="sng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 </a:t>
                      </a:r>
                      <a:r>
                        <a:rPr lang="zh-CN" altLang="en-US" sz="2800" b="0" i="0" u="none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的</a:t>
                      </a:r>
                      <a:endParaRPr lang="en-US" altLang="zh-CN" sz="2800" b="0" i="0" u="none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行为。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8888574"/>
                  </a:ext>
                </a:extLst>
              </a:tr>
              <a:tr h="2664022">
                <a:tc>
                  <a:txBody>
                    <a:bodyPr/>
                    <a:lstStyle/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altLang="en-US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几十片头颅残片，所有头骨后部都被击打，但未发现与头骨相配的身体骨骼</a:t>
                      </a:r>
                      <a:endParaRPr lang="zh-CN" sz="2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altLang="en-US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这表明非正常死亡。未发现与头骨相配的身体骨骼，说明</a:t>
                      </a:r>
                      <a:endParaRPr lang="en-US" altLang="zh-CN" sz="2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en-US" alt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9. </a:t>
                      </a:r>
                      <a:r>
                        <a:rPr lang="zh-CN" altLang="en-US" sz="2800" b="0" i="0" u="sng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    </a:t>
                      </a:r>
                      <a:r>
                        <a:rPr lang="zh-CN" altLang="en-US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很可能是被单独带进洞里的。</a:t>
                      </a:r>
                      <a:endParaRPr lang="zh-CN" sz="2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52400" marR="152400" algn="ctr">
                        <a:spcAft>
                          <a:spcPts val="0"/>
                        </a:spcAft>
                      </a:pPr>
                      <a:r>
                        <a:rPr lang="zh-CN" altLang="en-US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被挖掉后脑勺的</a:t>
                      </a:r>
                      <a:r>
                        <a:rPr lang="en-US" alt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10</a:t>
                      </a:r>
                      <a:r>
                        <a:rPr lang="en-US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. </a:t>
                      </a:r>
                      <a:r>
                        <a:rPr lang="zh-CN" altLang="en-US" sz="2800" b="0" i="0" u="sng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   </a:t>
                      </a:r>
                      <a:r>
                        <a:rPr lang="zh-CN" sz="2800" b="0" i="0" u="sng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zh-CN" sz="2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4338329"/>
                  </a:ext>
                </a:extLst>
              </a:tr>
            </a:tbl>
          </a:graphicData>
        </a:graphic>
      </p:graphicFrame>
      <p:sp>
        <p:nvSpPr>
          <p:cNvPr id="6" name="标题 5">
            <a:extLst>
              <a:ext uri="{FF2B5EF4-FFF2-40B4-BE49-F238E27FC236}">
                <a16:creationId xmlns:a16="http://schemas.microsoft.com/office/drawing/2014/main" id="{D5E8C11B-AAA2-C14C-8B8F-B78A9A8B3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北京猿人身份探秘</a:t>
            </a:r>
            <a:r>
              <a:rPr lang="en-US" altLang="zh-CN" dirty="0"/>
              <a:t>—</a:t>
            </a:r>
            <a:r>
              <a:rPr lang="zh-CN" altLang="en-US" dirty="0"/>
              <a:t>习题讲解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CB0FC6A-7C3A-A64D-AFC1-33FF44579E08}"/>
              </a:ext>
            </a:extLst>
          </p:cNvPr>
          <p:cNvSpPr txBox="1"/>
          <p:nvPr/>
        </p:nvSpPr>
        <p:spPr>
          <a:xfrm>
            <a:off x="5254870" y="3428490"/>
            <a:ext cx="902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成熟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451494A-3395-FB43-A0C5-5EC274CAA581}"/>
              </a:ext>
            </a:extLst>
          </p:cNvPr>
          <p:cNvSpPr txBox="1"/>
          <p:nvPr/>
        </p:nvSpPr>
        <p:spPr>
          <a:xfrm>
            <a:off x="7477368" y="322970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人类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9D94BB0-045A-8B44-A9E4-AB6F38C87420}"/>
              </a:ext>
            </a:extLst>
          </p:cNvPr>
          <p:cNvSpPr txBox="1"/>
          <p:nvPr/>
        </p:nvSpPr>
        <p:spPr>
          <a:xfrm>
            <a:off x="3697358" y="5657138"/>
            <a:ext cx="93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头骨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3D4F969-47F8-514E-B5CA-98C841D33E1C}"/>
              </a:ext>
            </a:extLst>
          </p:cNvPr>
          <p:cNvSpPr txBox="1"/>
          <p:nvPr/>
        </p:nvSpPr>
        <p:spPr>
          <a:xfrm>
            <a:off x="7631723" y="566615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猴子</a:t>
            </a:r>
          </a:p>
        </p:txBody>
      </p:sp>
    </p:spTree>
    <p:extLst>
      <p:ext uri="{BB962C8B-B14F-4D97-AF65-F5344CB8AC3E}">
        <p14:creationId xmlns:p14="http://schemas.microsoft.com/office/powerpoint/2010/main" val="229056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直线连接符 20"/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4E596539-1AEE-E94E-AD79-0E1AD4670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433" y="4090549"/>
            <a:ext cx="7434712" cy="297749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ts val="416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北京猿人可能是指在洞穴里生产石器、会用火、会狩猎的</a:t>
            </a:r>
            <a:r>
              <a:rPr lang="zh-CN" altLang="en-US" sz="2800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，也可能是指被生活在洞穴里制造石器的人吃掉脑子的</a:t>
            </a:r>
            <a:r>
              <a:rPr lang="zh-CN" altLang="en-US" sz="2800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。但绝对不可能是</a:t>
            </a:r>
            <a:r>
              <a:rPr lang="zh-CN" altLang="en-US" sz="2800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               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！</a:t>
            </a:r>
            <a:endParaRPr lang="en-US" altLang="zh-CN" sz="2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53B3D3E-A961-4347-9986-BDC2454D1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三、填空题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0979058-04BD-504C-B244-23E0153FFB5B}"/>
              </a:ext>
            </a:extLst>
          </p:cNvPr>
          <p:cNvSpPr txBox="1"/>
          <p:nvPr/>
        </p:nvSpPr>
        <p:spPr>
          <a:xfrm>
            <a:off x="3329347" y="464133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379C49C-2DEE-5A41-8472-23FE73A98FCF}"/>
              </a:ext>
            </a:extLst>
          </p:cNvPr>
          <p:cNvSpPr txBox="1"/>
          <p:nvPr/>
        </p:nvSpPr>
        <p:spPr>
          <a:xfrm>
            <a:off x="5553707" y="516031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猴子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8388F12-FE93-AF4A-A9B0-FE6DBBB66198}"/>
              </a:ext>
            </a:extLst>
          </p:cNvPr>
          <p:cNvSpPr txBox="1"/>
          <p:nvPr/>
        </p:nvSpPr>
        <p:spPr>
          <a:xfrm>
            <a:off x="2239888" y="5694859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“半猿半人”的猿人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F294CBA6-AD31-8043-A328-198E84421EBE}"/>
              </a:ext>
            </a:extLst>
          </p:cNvPr>
          <p:cNvGrpSpPr/>
          <p:nvPr/>
        </p:nvGrpSpPr>
        <p:grpSpPr>
          <a:xfrm>
            <a:off x="2240330" y="1312794"/>
            <a:ext cx="4663340" cy="2695208"/>
            <a:chOff x="2759700" y="1312794"/>
            <a:chExt cx="4663340" cy="269520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6D2C2CA-F088-DC44-A5FB-4D4674E68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503" r="24786"/>
            <a:stretch/>
          </p:blipFill>
          <p:spPr>
            <a:xfrm>
              <a:off x="2759700" y="1312796"/>
              <a:ext cx="2045629" cy="269520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578039D-593F-AD4E-BFB8-19F818CBB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5195"/>
            <a:stretch/>
          </p:blipFill>
          <p:spPr>
            <a:xfrm>
              <a:off x="4853325" y="1312794"/>
              <a:ext cx="2569715" cy="2695201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4EE3C64-B2A7-B342-9DE0-8A7DA0D79984}"/>
                </a:ext>
              </a:extLst>
            </p:cNvPr>
            <p:cNvSpPr/>
            <p:nvPr/>
          </p:nvSpPr>
          <p:spPr>
            <a:xfrm>
              <a:off x="2759700" y="1312796"/>
              <a:ext cx="4663337" cy="2695206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932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直线连接符 20"/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4E596539-1AEE-E94E-AD79-0E1AD4670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909" y="4118412"/>
            <a:ext cx="7742664" cy="297749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ts val="416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虽然直到今天，北京猿人仍被当作人和猿之间的“中间过渡形态”，但在确凿的考古</a:t>
            </a:r>
            <a:r>
              <a:rPr lang="zh-CN" altLang="en-US" sz="2800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面前，“北京猿人”也不得不摘掉</a:t>
            </a:r>
            <a:r>
              <a:rPr lang="zh-CN" altLang="en-US" sz="2800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的桂冠，谢幕下台了。</a:t>
            </a:r>
            <a:endParaRPr lang="en-US" altLang="zh-CN" sz="2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53B3D3E-A961-4347-9986-BDC2454D1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三、填空题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379C49C-2DEE-5A41-8472-23FE73A98FCF}"/>
              </a:ext>
            </a:extLst>
          </p:cNvPr>
          <p:cNvSpPr txBox="1"/>
          <p:nvPr/>
        </p:nvSpPr>
        <p:spPr>
          <a:xfrm>
            <a:off x="6956621" y="4643174"/>
            <a:ext cx="902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证据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8388F12-FE93-AF4A-A9B0-FE6DBBB66198}"/>
              </a:ext>
            </a:extLst>
          </p:cNvPr>
          <p:cNvSpPr txBox="1"/>
          <p:nvPr/>
        </p:nvSpPr>
        <p:spPr>
          <a:xfrm>
            <a:off x="5920019" y="518649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猿人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D27B836-0B51-7D4C-8B87-503A9C0B90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91" t="15796" r="28125" b="5614"/>
          <a:stretch/>
        </p:blipFill>
        <p:spPr>
          <a:xfrm>
            <a:off x="3455498" y="1286691"/>
            <a:ext cx="2233004" cy="275769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166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18EDE8F6-80B1-8A4E-A95D-1AF6CA5930D3}"/>
              </a:ext>
            </a:extLst>
          </p:cNvPr>
          <p:cNvSpPr txBox="1"/>
          <p:nvPr/>
        </p:nvSpPr>
        <p:spPr>
          <a:xfrm>
            <a:off x="222738" y="5585254"/>
            <a:ext cx="4572000" cy="914400"/>
          </a:xfrm>
          <a:prstGeom prst="rect">
            <a:avLst/>
          </a:prstGeom>
          <a:noFill/>
          <a:ln>
            <a:noFill/>
          </a:ln>
        </p:spPr>
        <p:txBody>
          <a:bodyPr vert="horz" wrap="none" lIns="182880" rtlCol="0" anchor="t" anchorCtr="0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zh-TW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人是上帝直接创造的</a:t>
            </a:r>
            <a:endParaRPr kumimoji="1" lang="zh-CN" altLang="en-US" sz="4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8DFC466-95B9-924D-ADCF-6A7572A57C94}"/>
              </a:ext>
            </a:extLst>
          </p:cNvPr>
          <p:cNvSpPr txBox="1"/>
          <p:nvPr/>
        </p:nvSpPr>
        <p:spPr>
          <a:xfrm>
            <a:off x="4538806" y="5585254"/>
            <a:ext cx="4239652" cy="914400"/>
          </a:xfrm>
          <a:prstGeom prst="rect">
            <a:avLst/>
          </a:prstGeom>
          <a:noFill/>
          <a:ln>
            <a:noFill/>
          </a:ln>
        </p:spPr>
        <p:txBody>
          <a:bodyPr vert="horz" wrap="none" lIns="182880" rtlCol="0" anchor="t" anchorCtr="0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人是从猴子进化来的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F90532E-877B-1849-9F28-0843339AFA28}"/>
              </a:ext>
            </a:extLst>
          </p:cNvPr>
          <p:cNvSpPr txBox="1"/>
          <p:nvPr/>
        </p:nvSpPr>
        <p:spPr>
          <a:xfrm>
            <a:off x="4003589" y="2788686"/>
            <a:ext cx="1136821" cy="914400"/>
          </a:xfrm>
          <a:prstGeom prst="rect">
            <a:avLst/>
          </a:prstGeom>
          <a:noFill/>
          <a:ln>
            <a:noFill/>
          </a:ln>
        </p:spPr>
        <p:txBody>
          <a:bodyPr vert="horz" wrap="none" lIns="182880" rtlCol="0" anchor="t" anchorCtr="0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kumimoji="1" lang="en-US" altLang="zh-CN" sz="66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vs</a:t>
            </a:r>
            <a:endParaRPr kumimoji="1" lang="zh-CN" altLang="en-US" sz="6600" b="1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165DD97C-0B64-854B-9166-A5334A2DB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人是怎么来的？</a:t>
            </a:r>
          </a:p>
        </p:txBody>
      </p:sp>
      <p:sp>
        <p:nvSpPr>
          <p:cNvPr id="11" name="直线连接符 20">
            <a:extLst>
              <a:ext uri="{FF2B5EF4-FFF2-40B4-BE49-F238E27FC236}">
                <a16:creationId xmlns:a16="http://schemas.microsoft.com/office/drawing/2014/main" id="{76EEF84B-650D-E14E-B3CC-0B656A5C76AD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2" name="直线连接符 21">
            <a:extLst>
              <a:ext uri="{FF2B5EF4-FFF2-40B4-BE49-F238E27FC236}">
                <a16:creationId xmlns:a16="http://schemas.microsoft.com/office/drawing/2014/main" id="{6D17776F-3D2D-4340-9D2D-2C82D838A514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3" name="直线连接符 22">
            <a:extLst>
              <a:ext uri="{FF2B5EF4-FFF2-40B4-BE49-F238E27FC236}">
                <a16:creationId xmlns:a16="http://schemas.microsoft.com/office/drawing/2014/main" id="{3BAC79D2-D173-714B-81DE-4D975E0A4D62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" name="直线连接符 23">
            <a:extLst>
              <a:ext uri="{FF2B5EF4-FFF2-40B4-BE49-F238E27FC236}">
                <a16:creationId xmlns:a16="http://schemas.microsoft.com/office/drawing/2014/main" id="{AF304B85-0839-B748-AC6F-80BCF8DFA1EB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" name="图片 24" descr="图片 24">
            <a:extLst>
              <a:ext uri="{FF2B5EF4-FFF2-40B4-BE49-F238E27FC236}">
                <a16:creationId xmlns:a16="http://schemas.microsoft.com/office/drawing/2014/main" id="{3FBC6C8B-5524-994A-9EBD-346D78911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图片 25" descr="图片 25">
            <a:extLst>
              <a:ext uri="{FF2B5EF4-FFF2-40B4-BE49-F238E27FC236}">
                <a16:creationId xmlns:a16="http://schemas.microsoft.com/office/drawing/2014/main" id="{16F7B96F-8174-2F4E-90EB-2CA4B9503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AC96F8-986A-834E-B67D-2D8B17399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002" y="2877389"/>
            <a:ext cx="1913333" cy="255110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CC8343C-A800-9D42-BA10-C1E33D416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181" y="1265073"/>
            <a:ext cx="1852316" cy="256320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F2EB247-3D43-5249-BB28-017B3E929B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849"/>
          <a:stretch/>
        </p:blipFill>
        <p:spPr>
          <a:xfrm>
            <a:off x="4904348" y="3944760"/>
            <a:ext cx="4239652" cy="148373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20062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A9F90A-7681-AB48-A1EF-40B32BEC1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直立猿人不是“猿人”！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1A654745-AE4C-5748-B5C3-FDAA3420E0C5}"/>
              </a:ext>
            </a:extLst>
          </p:cNvPr>
          <p:cNvGrpSpPr/>
          <p:nvPr/>
        </p:nvGrpSpPr>
        <p:grpSpPr>
          <a:xfrm>
            <a:off x="-102130" y="1630424"/>
            <a:ext cx="9246130" cy="4693774"/>
            <a:chOff x="-102130" y="1630424"/>
            <a:chExt cx="9246130" cy="4693774"/>
          </a:xfrm>
        </p:grpSpPr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6DB8D89B-DD21-ED45-A013-DC22EB344D24}"/>
                </a:ext>
              </a:extLst>
            </p:cNvPr>
            <p:cNvSpPr txBox="1"/>
            <p:nvPr/>
          </p:nvSpPr>
          <p:spPr>
            <a:xfrm>
              <a:off x="256640" y="58856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原上猿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CE94BA0-B9D4-AE46-A416-D17ACB880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2498" y="1630424"/>
              <a:ext cx="1751502" cy="4166292"/>
            </a:xfrm>
            <a:prstGeom prst="rect">
              <a:avLst/>
            </a:prstGeom>
          </p:spPr>
        </p:pic>
        <p:sp>
          <p:nvSpPr>
            <p:cNvPr id="20" name="TextBox 3">
              <a:extLst>
                <a:ext uri="{FF2B5EF4-FFF2-40B4-BE49-F238E27FC236}">
                  <a16:creationId xmlns:a16="http://schemas.microsoft.com/office/drawing/2014/main" id="{397815CA-A7FF-A24C-B785-D7E99F8B596B}"/>
                </a:ext>
              </a:extLst>
            </p:cNvPr>
            <p:cNvSpPr txBox="1"/>
            <p:nvPr/>
          </p:nvSpPr>
          <p:spPr>
            <a:xfrm>
              <a:off x="7532904" y="5885616"/>
              <a:ext cx="1268336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现代人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EF33666B-044C-E14A-9C31-E41AAD4C4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2130" y="3479800"/>
              <a:ext cx="1985877" cy="2284826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7C637426-B687-EE41-A10A-631DDE483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70809" y="1650237"/>
              <a:ext cx="1905000" cy="4254500"/>
            </a:xfrm>
            <a:prstGeom prst="rect">
              <a:avLst/>
            </a:prstGeom>
          </p:spPr>
        </p:pic>
        <p:sp>
          <p:nvSpPr>
            <p:cNvPr id="27" name="TextBox 3">
              <a:extLst>
                <a:ext uri="{FF2B5EF4-FFF2-40B4-BE49-F238E27FC236}">
                  <a16:creationId xmlns:a16="http://schemas.microsoft.com/office/drawing/2014/main" id="{D0C3DA92-D6CB-8344-8BAC-82496B5F3024}"/>
                </a:ext>
              </a:extLst>
            </p:cNvPr>
            <p:cNvSpPr txBox="1"/>
            <p:nvPr/>
          </p:nvSpPr>
          <p:spPr>
            <a:xfrm>
              <a:off x="6191285" y="58856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尼安德特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D72D4213-A240-AB4F-BA94-75D04603FD45}"/>
              </a:ext>
            </a:extLst>
          </p:cNvPr>
          <p:cNvGrpSpPr/>
          <p:nvPr/>
        </p:nvGrpSpPr>
        <p:grpSpPr>
          <a:xfrm>
            <a:off x="4492439" y="1388128"/>
            <a:ext cx="1906587" cy="4936070"/>
            <a:chOff x="4492439" y="1388128"/>
            <a:chExt cx="1906587" cy="4936070"/>
          </a:xfrm>
        </p:grpSpPr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id="{9A63FB4F-2278-034B-B1B0-D1779B595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2439" y="1388128"/>
              <a:ext cx="1906587" cy="45364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" name="TextBox 3">
              <a:extLst>
                <a:ext uri="{FF2B5EF4-FFF2-40B4-BE49-F238E27FC236}">
                  <a16:creationId xmlns:a16="http://schemas.microsoft.com/office/drawing/2014/main" id="{FD1AB996-4A77-FF4F-B54E-98DF7A749711}"/>
                </a:ext>
              </a:extLst>
            </p:cNvPr>
            <p:cNvSpPr txBox="1"/>
            <p:nvPr/>
          </p:nvSpPr>
          <p:spPr>
            <a:xfrm>
              <a:off x="4781585" y="58856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直立猿人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8" name="&quot;No&quot; Symbol 5">
            <a:extLst>
              <a:ext uri="{FF2B5EF4-FFF2-40B4-BE49-F238E27FC236}">
                <a16:creationId xmlns:a16="http://schemas.microsoft.com/office/drawing/2014/main" id="{E1999D48-26A5-034F-9471-D93B2144BCCE}"/>
              </a:ext>
            </a:extLst>
          </p:cNvPr>
          <p:cNvSpPr/>
          <p:nvPr/>
        </p:nvSpPr>
        <p:spPr>
          <a:xfrm>
            <a:off x="4851211" y="2975800"/>
            <a:ext cx="1204190" cy="1181100"/>
          </a:xfrm>
          <a:prstGeom prst="noSmoking">
            <a:avLst>
              <a:gd name="adj" fmla="val 7344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0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DEEBC66-17F5-CC43-A8F1-9A3F82CE0666}"/>
              </a:ext>
            </a:extLst>
          </p:cNvPr>
          <p:cNvGrpSpPr/>
          <p:nvPr/>
        </p:nvGrpSpPr>
        <p:grpSpPr>
          <a:xfrm>
            <a:off x="-102130" y="1630424"/>
            <a:ext cx="9246130" cy="4693774"/>
            <a:chOff x="-102130" y="1630424"/>
            <a:chExt cx="9246130" cy="4693774"/>
          </a:xfrm>
        </p:grpSpPr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293FF72D-2FC0-7945-A2A4-B068946C0B00}"/>
                </a:ext>
              </a:extLst>
            </p:cNvPr>
            <p:cNvSpPr txBox="1"/>
            <p:nvPr/>
          </p:nvSpPr>
          <p:spPr>
            <a:xfrm>
              <a:off x="256640" y="58856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原上猿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33500B1-52E0-504B-9D96-F90D63D14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2498" y="1630424"/>
              <a:ext cx="1751502" cy="4166292"/>
            </a:xfrm>
            <a:prstGeom prst="rect">
              <a:avLst/>
            </a:prstGeom>
          </p:spPr>
        </p:pic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EBD3C082-3DEA-DE43-8076-63D8E38168E9}"/>
                </a:ext>
              </a:extLst>
            </p:cNvPr>
            <p:cNvSpPr txBox="1"/>
            <p:nvPr/>
          </p:nvSpPr>
          <p:spPr>
            <a:xfrm>
              <a:off x="7532904" y="5885616"/>
              <a:ext cx="1268336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现代人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E5E5922-E575-524C-B0A8-032A9AB12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2130" y="3479800"/>
              <a:ext cx="1985877" cy="2284826"/>
            </a:xfrm>
            <a:prstGeom prst="rect">
              <a:avLst/>
            </a:prstGeom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8EBBA38B-48A9-5245-A55F-367EE0AD3DFF}"/>
              </a:ext>
            </a:extLst>
          </p:cNvPr>
          <p:cNvGrpSpPr/>
          <p:nvPr/>
        </p:nvGrpSpPr>
        <p:grpSpPr>
          <a:xfrm>
            <a:off x="5970809" y="1650237"/>
            <a:ext cx="1905000" cy="4673961"/>
            <a:chOff x="5970809" y="1650237"/>
            <a:chExt cx="1905000" cy="4673961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74B6B3AC-48A0-A947-8678-318CFB35B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70809" y="1650237"/>
              <a:ext cx="1905000" cy="4254500"/>
            </a:xfrm>
            <a:prstGeom prst="rect">
              <a:avLst/>
            </a:prstGeom>
          </p:spPr>
        </p:pic>
        <p:sp>
          <p:nvSpPr>
            <p:cNvPr id="42" name="TextBox 3">
              <a:extLst>
                <a:ext uri="{FF2B5EF4-FFF2-40B4-BE49-F238E27FC236}">
                  <a16:creationId xmlns:a16="http://schemas.microsoft.com/office/drawing/2014/main" id="{E5332BB2-0A83-744C-AB25-9F732BDCF611}"/>
                </a:ext>
              </a:extLst>
            </p:cNvPr>
            <p:cNvSpPr txBox="1"/>
            <p:nvPr/>
          </p:nvSpPr>
          <p:spPr>
            <a:xfrm>
              <a:off x="6191285" y="58856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尼安德特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9" name="标题 8">
            <a:extLst>
              <a:ext uri="{FF2B5EF4-FFF2-40B4-BE49-F238E27FC236}">
                <a16:creationId xmlns:a16="http://schemas.microsoft.com/office/drawing/2014/main" id="{1752522C-04A6-704E-9A66-282D63E09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尼安德特是“猿人”吗？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306DD8A-5E0E-A342-858D-4DC6A5A9A5DF}"/>
              </a:ext>
            </a:extLst>
          </p:cNvPr>
          <p:cNvSpPr/>
          <p:nvPr/>
        </p:nvSpPr>
        <p:spPr>
          <a:xfrm>
            <a:off x="5995735" y="1650238"/>
            <a:ext cx="1676113" cy="46845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6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文本框 4"/>
          <p:cNvSpPr txBox="1"/>
          <p:nvPr/>
        </p:nvSpPr>
        <p:spPr>
          <a:xfrm>
            <a:off x="1026383" y="2616695"/>
            <a:ext cx="5210291" cy="369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TW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听老师讲解</a:t>
            </a:r>
            <a:r>
              <a:rPr lang="zh-TW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尼安德特人是猿人吗？</a:t>
            </a:r>
            <a:endParaRPr lang="en-US" altLang="zh-CN" sz="32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sz="3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完成习题</a:t>
            </a:r>
            <a:endParaRPr 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SzPct val="100000"/>
              <a:buAutoNum type="arabicPeriod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计时：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 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分钟</a:t>
            </a:r>
            <a:endParaRPr 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1" name="直线连接符 20"/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任务三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81BC466-2ADF-8445-8022-87DFE836ECF8}"/>
              </a:ext>
            </a:extLst>
          </p:cNvPr>
          <p:cNvGrpSpPr/>
          <p:nvPr/>
        </p:nvGrpSpPr>
        <p:grpSpPr>
          <a:xfrm>
            <a:off x="6715991" y="1238941"/>
            <a:ext cx="1905000" cy="4673961"/>
            <a:chOff x="5970809" y="1650237"/>
            <a:chExt cx="1905000" cy="4673961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1E661D4-6622-0E45-8052-00448173C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70809" y="1650237"/>
              <a:ext cx="1905000" cy="4254500"/>
            </a:xfrm>
            <a:prstGeom prst="rect">
              <a:avLst/>
            </a:prstGeom>
          </p:spPr>
        </p:pic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45F037D2-6D0B-2F4A-85AD-E8DA133747DC}"/>
                </a:ext>
              </a:extLst>
            </p:cNvPr>
            <p:cNvSpPr txBox="1"/>
            <p:nvPr/>
          </p:nvSpPr>
          <p:spPr>
            <a:xfrm>
              <a:off x="6191285" y="58856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尼安德特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85310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直线连接符 20"/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尼安德特人是猿人吗？</a:t>
            </a:r>
          </a:p>
        </p:txBody>
      </p:sp>
      <p:sp>
        <p:nvSpPr>
          <p:cNvPr id="11" name="副标题 6">
            <a:extLst>
              <a:ext uri="{FF2B5EF4-FFF2-40B4-BE49-F238E27FC236}">
                <a16:creationId xmlns:a16="http://schemas.microsoft.com/office/drawing/2014/main" id="{0766CCC4-F9A7-5447-A787-A9295CB1A3E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02641" y="2355566"/>
            <a:ext cx="4992314" cy="305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lnSpc>
                <a:spcPts val="3920"/>
              </a:lnSpc>
              <a:buFont typeface="Arial" panose="020B0604020202020204" pitchFamily="34" charset="0"/>
              <a:buChar char="•"/>
            </a:pP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1856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年，考古学家在德国发现了尼安德特人的残骸；</a:t>
            </a:r>
            <a:endParaRPr lang="zh-CN" altLang="en-US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ts val="3920"/>
              </a:lnSpc>
              <a:buFont typeface="Arial" panose="020B0604020202020204" pitchFamily="34" charset="0"/>
              <a:buChar char="•"/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开始的时候，尼安德特人被鉴定为人类；</a:t>
            </a:r>
            <a:endParaRPr lang="zh-CN" altLang="en-US" sz="24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ts val="3920"/>
              </a:lnSpc>
              <a:buFont typeface="Arial" panose="020B0604020202020204" pitchFamily="34" charset="0"/>
              <a:buChar char="•"/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后来又被“鉴定”为猿和人之间的“中间过渡形态”。</a:t>
            </a:r>
          </a:p>
        </p:txBody>
      </p:sp>
      <p:sp>
        <p:nvSpPr>
          <p:cNvPr id="12" name="副标题 6">
            <a:extLst>
              <a:ext uri="{FF2B5EF4-FFF2-40B4-BE49-F238E27FC236}">
                <a16:creationId xmlns:a16="http://schemas.microsoft.com/office/drawing/2014/main" id="{DC6DD0B4-CCC0-244D-A5E1-A688587A04E2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16090" y="5607026"/>
            <a:ext cx="6241984" cy="6489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tIns="108000" rIns="144000" bIns="10800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chemeClr val="bg1"/>
                </a:solidFill>
                <a:latin typeface="Franklin Gothic Book" charset="0"/>
                <a:ea typeface="微软雅黑" charset="0"/>
                <a:cs typeface="微软雅黑" charset="0"/>
              </a:rPr>
              <a:t>尼安德特人是“猿人”吗？</a:t>
            </a:r>
            <a:endParaRPr lang="en-US" altLang="zh-CN" sz="2800" b="1" dirty="0">
              <a:solidFill>
                <a:schemeClr val="bg1"/>
              </a:solidFill>
              <a:latin typeface="Franklin Gothic Book" charset="0"/>
              <a:ea typeface="微软雅黑" charset="0"/>
              <a:cs typeface="微软雅黑" charset="0"/>
            </a:endParaRPr>
          </a:p>
        </p:txBody>
      </p:sp>
      <p:pic>
        <p:nvPicPr>
          <p:cNvPr id="13" name="Picture 13" descr="用证据讲述猿人[00_29_24][20190505-140621-6]">
            <a:extLst>
              <a:ext uri="{FF2B5EF4-FFF2-40B4-BE49-F238E27FC236}">
                <a16:creationId xmlns:a16="http://schemas.microsoft.com/office/drawing/2014/main" id="{06662ED8-AA92-E94A-85B0-AD758BB91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5175" t="13977" r="38430" b="8102"/>
          <a:stretch/>
        </p:blipFill>
        <p:spPr bwMode="auto">
          <a:xfrm>
            <a:off x="6958077" y="1767089"/>
            <a:ext cx="2191353" cy="43180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F15EF8-6581-E740-A411-F0637ACFB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659" y="2128669"/>
            <a:ext cx="1905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525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FDE2BCBA-CC35-554F-BB2D-01E018144726}"/>
              </a:ext>
            </a:extLst>
          </p:cNvPr>
          <p:cNvGrpSpPr/>
          <p:nvPr/>
        </p:nvGrpSpPr>
        <p:grpSpPr>
          <a:xfrm>
            <a:off x="35496" y="2564904"/>
            <a:ext cx="2952328" cy="3329788"/>
            <a:chOff x="407368" y="1897668"/>
            <a:chExt cx="3515614" cy="3965090"/>
          </a:xfrm>
          <a:solidFill>
            <a:schemeClr val="accent6">
              <a:lumMod val="50000"/>
            </a:schemeClr>
          </a:solidFill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7F172259-85FD-3942-81F8-00A067CE9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68" y="1897668"/>
              <a:ext cx="3515614" cy="3185969"/>
            </a:xfrm>
            <a:prstGeom prst="rect">
              <a:avLst/>
            </a:prstGeom>
            <a:grpFill/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EADF5E22-3DCC-5949-9E10-B5086E81E42A}"/>
                </a:ext>
              </a:extLst>
            </p:cNvPr>
            <p:cNvSpPr/>
            <p:nvPr/>
          </p:nvSpPr>
          <p:spPr>
            <a:xfrm>
              <a:off x="980270" y="5166412"/>
              <a:ext cx="2342486" cy="69634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约</a:t>
              </a:r>
              <a:r>
                <a:rPr lang="en-US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1900</a:t>
              </a:r>
              <a:r>
                <a: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年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651B5F8-5E4F-F94C-90AB-EF39FFB3AFA3}"/>
              </a:ext>
            </a:extLst>
          </p:cNvPr>
          <p:cNvGrpSpPr/>
          <p:nvPr/>
        </p:nvGrpSpPr>
        <p:grpSpPr>
          <a:xfrm>
            <a:off x="3095328" y="2564904"/>
            <a:ext cx="2952328" cy="3329788"/>
            <a:chOff x="4367808" y="1897668"/>
            <a:chExt cx="3515614" cy="3965090"/>
          </a:xfrm>
          <a:solidFill>
            <a:schemeClr val="accent6">
              <a:lumMod val="50000"/>
            </a:schemeClr>
          </a:solidFill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D0D37AF1-C3E7-A94F-9AB7-56F702ECC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7808" y="1897668"/>
              <a:ext cx="3515614" cy="3185969"/>
            </a:xfrm>
            <a:prstGeom prst="rect">
              <a:avLst/>
            </a:prstGeom>
            <a:grpFill/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07765980-D3C7-9D4B-8DBE-70B46BFC87BA}"/>
                </a:ext>
              </a:extLst>
            </p:cNvPr>
            <p:cNvSpPr/>
            <p:nvPr/>
          </p:nvSpPr>
          <p:spPr>
            <a:xfrm>
              <a:off x="4925766" y="5166412"/>
              <a:ext cx="2342486" cy="69634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约</a:t>
              </a:r>
              <a:r>
                <a:rPr lang="en-US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1950</a:t>
              </a:r>
              <a:r>
                <a: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年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6DB2C33-0E96-4944-86FF-85E43EBC3A1B}"/>
              </a:ext>
            </a:extLst>
          </p:cNvPr>
          <p:cNvGrpSpPr/>
          <p:nvPr/>
        </p:nvGrpSpPr>
        <p:grpSpPr>
          <a:xfrm>
            <a:off x="6157764" y="2564904"/>
            <a:ext cx="2952328" cy="3329788"/>
            <a:chOff x="8256240" y="1897668"/>
            <a:chExt cx="3515614" cy="3965090"/>
          </a:xfrm>
          <a:solidFill>
            <a:schemeClr val="accent6">
              <a:lumMod val="50000"/>
            </a:schemeClr>
          </a:solidFill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2D2B2122-2854-3A40-B7DB-8C6275513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6240" y="1897668"/>
              <a:ext cx="3515614" cy="3185969"/>
            </a:xfrm>
            <a:prstGeom prst="rect">
              <a:avLst/>
            </a:prstGeom>
            <a:grpFill/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3A93432-D138-7B4B-A4E8-586B393D1091}"/>
                </a:ext>
              </a:extLst>
            </p:cNvPr>
            <p:cNvSpPr/>
            <p:nvPr/>
          </p:nvSpPr>
          <p:spPr>
            <a:xfrm>
              <a:off x="8814198" y="5166412"/>
              <a:ext cx="2342486" cy="69634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约</a:t>
              </a:r>
              <a:r>
                <a:rPr lang="en-US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2000</a:t>
              </a:r>
              <a:r>
                <a: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年</a:t>
              </a:r>
            </a:p>
          </p:txBody>
        </p:sp>
      </p:grpSp>
      <p:sp>
        <p:nvSpPr>
          <p:cNvPr id="33" name="虚尾箭头 32">
            <a:extLst>
              <a:ext uri="{FF2B5EF4-FFF2-40B4-BE49-F238E27FC236}">
                <a16:creationId xmlns:a16="http://schemas.microsoft.com/office/drawing/2014/main" id="{2F5F8C7D-26D8-CE4F-B53B-BDA5D61DE482}"/>
              </a:ext>
            </a:extLst>
          </p:cNvPr>
          <p:cNvSpPr/>
          <p:nvPr/>
        </p:nvSpPr>
        <p:spPr>
          <a:xfrm>
            <a:off x="2733688" y="3695699"/>
            <a:ext cx="723280" cy="558801"/>
          </a:xfrm>
          <a:prstGeom prst="striped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虚尾箭头 33">
            <a:extLst>
              <a:ext uri="{FF2B5EF4-FFF2-40B4-BE49-F238E27FC236}">
                <a16:creationId xmlns:a16="http://schemas.microsoft.com/office/drawing/2014/main" id="{305C8887-5B27-6B43-A9B5-FFDFDDC3541D}"/>
              </a:ext>
            </a:extLst>
          </p:cNvPr>
          <p:cNvSpPr/>
          <p:nvPr/>
        </p:nvSpPr>
        <p:spPr>
          <a:xfrm>
            <a:off x="5758024" y="3695699"/>
            <a:ext cx="723280" cy="558801"/>
          </a:xfrm>
          <a:prstGeom prst="striped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69104C3-FEBA-5B42-99A5-F7572CF3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尼安德特人</a:t>
            </a:r>
            <a:br>
              <a:rPr lang="zh-CN" altLang="en-US" dirty="0"/>
            </a:br>
            <a:r>
              <a:rPr lang="zh-CN" altLang="en-US" dirty="0"/>
              <a:t>复原图在</a:t>
            </a:r>
            <a:r>
              <a:rPr lang="en-US" altLang="zh-CN" dirty="0">
                <a:solidFill>
                  <a:srgbClr val="FF0000"/>
                </a:solidFill>
              </a:rPr>
              <a:t>100</a:t>
            </a:r>
            <a:r>
              <a:rPr lang="zh-CN" altLang="en-US" dirty="0"/>
              <a:t>年内的“进化”</a:t>
            </a:r>
          </a:p>
        </p:txBody>
      </p:sp>
    </p:spTree>
    <p:extLst>
      <p:ext uri="{BB962C8B-B14F-4D97-AF65-F5344CB8AC3E}">
        <p14:creationId xmlns:p14="http://schemas.microsoft.com/office/powerpoint/2010/main" val="3085368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/>
          <p:cNvSpPr txBox="1">
            <a:spLocks/>
          </p:cNvSpPr>
          <p:nvPr/>
        </p:nvSpPr>
        <p:spPr>
          <a:xfrm>
            <a:off x="4618732" y="924380"/>
            <a:ext cx="4176464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制造复杂的长矛、针和其他石头工具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/>
            </a:pP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/>
            </a:pP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4618732" y="2128664"/>
            <a:ext cx="4176464" cy="678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会用火、用火煮饭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/>
            </a:pP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/>
            </a:pP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内容占位符 2"/>
          <p:cNvSpPr txBox="1">
            <a:spLocks/>
          </p:cNvSpPr>
          <p:nvPr/>
        </p:nvSpPr>
        <p:spPr>
          <a:xfrm>
            <a:off x="4618732" y="2909841"/>
            <a:ext cx="4176464" cy="1194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照顾病人，并遵守埋葬礼仪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/>
            </a:pP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/>
            </a:pP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内容占位符 2"/>
          <p:cNvSpPr txBox="1">
            <a:spLocks/>
          </p:cNvSpPr>
          <p:nvPr/>
        </p:nvSpPr>
        <p:spPr>
          <a:xfrm>
            <a:off x="4618732" y="4178547"/>
            <a:ext cx="4176464" cy="2400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与现代人几乎完全相同的舌骨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685800">
              <a:lnSpc>
                <a:spcPct val="90000"/>
              </a:lnSpc>
              <a:spcBef>
                <a:spcPts val="750"/>
              </a:spcBef>
              <a:defRPr/>
            </a:pP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/>
            </a:pP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DNA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检测出语言基因 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FOXP2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/>
            </a:pP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/>
            </a:pP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" y="1278008"/>
            <a:ext cx="4561780" cy="455265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" y="1278008"/>
            <a:ext cx="4561779" cy="455265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" y="1278009"/>
            <a:ext cx="4561779" cy="455265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" y="1278008"/>
            <a:ext cx="4561780" cy="455265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27" grpId="0"/>
      <p:bldP spid="2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35A9DA3-806A-4337-A3B0-A28E6560964D}"/>
              </a:ext>
            </a:extLst>
          </p:cNvPr>
          <p:cNvSpPr txBox="1"/>
          <p:nvPr/>
        </p:nvSpPr>
        <p:spPr>
          <a:xfrm>
            <a:off x="603399" y="2605991"/>
            <a:ext cx="3967383" cy="2748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40"/>
              </a:lnSpc>
            </a:pP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考古发现表明：尼安德特人是</a:t>
            </a:r>
            <a:r>
              <a:rPr lang="en-US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100%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的人！</a:t>
            </a:r>
            <a:endParaRPr lang="en-US" altLang="zh-CN" sz="32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4240"/>
              </a:lnSpc>
            </a:pPr>
            <a:endParaRPr lang="en-US" altLang="zh-CN" sz="32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4240"/>
              </a:lnSpc>
            </a:pP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根本不是半人半猿的猿人。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A62D6074-C1BD-B64A-95D8-CAAD1D017955}"/>
              </a:ext>
            </a:extLst>
          </p:cNvPr>
          <p:cNvSpPr/>
          <p:nvPr/>
        </p:nvSpPr>
        <p:spPr>
          <a:xfrm flipH="1">
            <a:off x="454531" y="1383356"/>
            <a:ext cx="0" cy="4998474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3CBA70A5-C464-2347-9DA4-82EDD30F3D8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A1DF917F-C0E4-8B49-8F08-B8357321892C}"/>
              </a:ext>
            </a:extLst>
          </p:cNvPr>
          <p:cNvSpPr/>
          <p:nvPr/>
        </p:nvSpPr>
        <p:spPr>
          <a:xfrm flipH="1" flipV="1">
            <a:off x="971601" y="1383356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E7BC840D-73A4-3F4F-814D-5BAF6351771A}"/>
              </a:ext>
            </a:extLst>
          </p:cNvPr>
          <p:cNvSpPr/>
          <p:nvPr/>
        </p:nvSpPr>
        <p:spPr>
          <a:xfrm flipH="1">
            <a:off x="8714268" y="1383356"/>
            <a:ext cx="0" cy="4861524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6CB27628-8BE0-FD42-AEDA-DB66A79B6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0804C21F-1CB8-214E-88DB-ECDB6BF8B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124255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80809CC-7434-4248-ABD5-BD16730D61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78" r="4566"/>
          <a:stretch/>
        </p:blipFill>
        <p:spPr>
          <a:xfrm>
            <a:off x="4831918" y="273028"/>
            <a:ext cx="3568006" cy="563987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928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文本框 4"/>
          <p:cNvSpPr txBox="1"/>
          <p:nvPr/>
        </p:nvSpPr>
        <p:spPr>
          <a:xfrm>
            <a:off x="822873" y="3442462"/>
            <a:ext cx="6920768" cy="2221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sz="3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完成习题</a:t>
            </a:r>
            <a:endParaRPr 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SzPct val="100000"/>
              <a:buAutoNum type="arabicPeriod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计时：你只有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分钟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endParaRPr 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1" name="直线连接符 20"/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任务三 习题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0061AFB-EC0C-E541-8188-DC164E256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670" y="1694124"/>
            <a:ext cx="4508330" cy="299576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59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直线连接符 20"/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任务三 习题</a:t>
            </a:r>
          </a:p>
        </p:txBody>
      </p:sp>
      <p:pic>
        <p:nvPicPr>
          <p:cNvPr id="13" name="Picture 13" descr="用证据讲述猿人[00_29_24][20190505-140621-6]">
            <a:extLst>
              <a:ext uri="{FF2B5EF4-FFF2-40B4-BE49-F238E27FC236}">
                <a16:creationId xmlns:a16="http://schemas.microsoft.com/office/drawing/2014/main" id="{06662ED8-AA92-E94A-85B0-AD758BB91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1504" t="13977" r="32534" b="8102"/>
          <a:stretch/>
        </p:blipFill>
        <p:spPr bwMode="auto">
          <a:xfrm>
            <a:off x="6045203" y="1767089"/>
            <a:ext cx="2985594" cy="43180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副标题 6">
            <a:extLst>
              <a:ext uri="{FF2B5EF4-FFF2-40B4-BE49-F238E27FC236}">
                <a16:creationId xmlns:a16="http://schemas.microsoft.com/office/drawing/2014/main" id="{26CA085B-9501-5249-96E9-E175F5D3B289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83556" y="2323515"/>
            <a:ext cx="4992314" cy="404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920"/>
              </a:lnSpc>
            </a:pP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开始的时候，尼安德特人被鉴定为</a:t>
            </a:r>
            <a:r>
              <a:rPr lang="zh-CN" altLang="en-US" sz="3200" u="sng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  </a:t>
            </a: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；</a:t>
            </a:r>
            <a:endParaRPr lang="en-US" altLang="zh-CN" sz="32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152400"/>
            <a:r>
              <a:rPr lang="en-US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、不久又被受到进化论影响的科学家“鉴定”为</a:t>
            </a:r>
            <a:r>
              <a:rPr lang="zh-CN" altLang="en-US" sz="3200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</a:t>
            </a:r>
            <a:r>
              <a:rPr lang="zh-CN" altLang="en-US" sz="3200" u="sng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  <a:p>
            <a:r>
              <a:rPr lang="en-US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、实际的考古证据表明：尼安德特人的真实身份是</a:t>
            </a:r>
            <a:r>
              <a:rPr lang="zh-CN" altLang="en-US" sz="3200" u="sng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  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32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403BBD6-B6A0-6D4C-9C9E-81C3F59E2E32}"/>
              </a:ext>
            </a:extLst>
          </p:cNvPr>
          <p:cNvSpPr txBox="1"/>
          <p:nvPr/>
        </p:nvSpPr>
        <p:spPr>
          <a:xfrm>
            <a:off x="2878122" y="2726839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人类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016771A-7450-3241-B995-186D645AA151}"/>
              </a:ext>
            </a:extLst>
          </p:cNvPr>
          <p:cNvSpPr txBox="1"/>
          <p:nvPr/>
        </p:nvSpPr>
        <p:spPr>
          <a:xfrm>
            <a:off x="1144375" y="422487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“猿人”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A469D03-969A-CC46-B95B-F21BFE643C70}"/>
              </a:ext>
            </a:extLst>
          </p:cNvPr>
          <p:cNvSpPr txBox="1"/>
          <p:nvPr/>
        </p:nvSpPr>
        <p:spPr>
          <a:xfrm>
            <a:off x="1353040" y="572290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</a:t>
            </a:r>
          </a:p>
        </p:txBody>
      </p:sp>
    </p:spTree>
    <p:extLst>
      <p:ext uri="{BB962C8B-B14F-4D97-AF65-F5344CB8AC3E}">
        <p14:creationId xmlns:p14="http://schemas.microsoft.com/office/powerpoint/2010/main" val="89180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A9F90A-7681-AB48-A1EF-40B32BEC1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猿人队列不存在！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48E3E35-6074-9B4B-9B0D-E008EE0D5812}"/>
              </a:ext>
            </a:extLst>
          </p:cNvPr>
          <p:cNvGrpSpPr/>
          <p:nvPr/>
        </p:nvGrpSpPr>
        <p:grpSpPr>
          <a:xfrm>
            <a:off x="-102130" y="1630424"/>
            <a:ext cx="9246130" cy="4693774"/>
            <a:chOff x="-102130" y="1630424"/>
            <a:chExt cx="9246130" cy="4693774"/>
          </a:xfrm>
        </p:grpSpPr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6DB8D89B-DD21-ED45-A013-DC22EB344D24}"/>
                </a:ext>
              </a:extLst>
            </p:cNvPr>
            <p:cNvSpPr txBox="1"/>
            <p:nvPr/>
          </p:nvSpPr>
          <p:spPr>
            <a:xfrm>
              <a:off x="256640" y="58856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原上猿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CE94BA0-B9D4-AE46-A416-D17ACB880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2498" y="1630424"/>
              <a:ext cx="1751502" cy="4166292"/>
            </a:xfrm>
            <a:prstGeom prst="rect">
              <a:avLst/>
            </a:prstGeom>
          </p:spPr>
        </p:pic>
        <p:sp>
          <p:nvSpPr>
            <p:cNvPr id="20" name="TextBox 3">
              <a:extLst>
                <a:ext uri="{FF2B5EF4-FFF2-40B4-BE49-F238E27FC236}">
                  <a16:creationId xmlns:a16="http://schemas.microsoft.com/office/drawing/2014/main" id="{397815CA-A7FF-A24C-B785-D7E99F8B596B}"/>
                </a:ext>
              </a:extLst>
            </p:cNvPr>
            <p:cNvSpPr txBox="1"/>
            <p:nvPr/>
          </p:nvSpPr>
          <p:spPr>
            <a:xfrm>
              <a:off x="7532904" y="5885616"/>
              <a:ext cx="1268336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现代人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EF33666B-044C-E14A-9C31-E41AAD4C4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2130" y="3479800"/>
              <a:ext cx="1985877" cy="2284826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F365AD9F-89F7-FB4B-9A00-3C35A0880A28}"/>
              </a:ext>
            </a:extLst>
          </p:cNvPr>
          <p:cNvGrpSpPr/>
          <p:nvPr/>
        </p:nvGrpSpPr>
        <p:grpSpPr>
          <a:xfrm>
            <a:off x="5970809" y="1650237"/>
            <a:ext cx="1905000" cy="4673961"/>
            <a:chOff x="5970809" y="1650237"/>
            <a:chExt cx="1905000" cy="4673961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7C637426-B687-EE41-A10A-631DDE483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70809" y="1650237"/>
              <a:ext cx="1905000" cy="4254500"/>
            </a:xfrm>
            <a:prstGeom prst="rect">
              <a:avLst/>
            </a:prstGeom>
          </p:spPr>
        </p:pic>
        <p:sp>
          <p:nvSpPr>
            <p:cNvPr id="27" name="TextBox 3">
              <a:extLst>
                <a:ext uri="{FF2B5EF4-FFF2-40B4-BE49-F238E27FC236}">
                  <a16:creationId xmlns:a16="http://schemas.microsoft.com/office/drawing/2014/main" id="{D0C3DA92-D6CB-8344-8BAC-82496B5F3024}"/>
                </a:ext>
              </a:extLst>
            </p:cNvPr>
            <p:cNvSpPr txBox="1"/>
            <p:nvPr/>
          </p:nvSpPr>
          <p:spPr>
            <a:xfrm>
              <a:off x="6191285" y="58856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尼安德特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8" name="&quot;No&quot; Symbol 5">
            <a:extLst>
              <a:ext uri="{FF2B5EF4-FFF2-40B4-BE49-F238E27FC236}">
                <a16:creationId xmlns:a16="http://schemas.microsoft.com/office/drawing/2014/main" id="{E1999D48-26A5-034F-9471-D93B2144BCCE}"/>
              </a:ext>
            </a:extLst>
          </p:cNvPr>
          <p:cNvSpPr/>
          <p:nvPr/>
        </p:nvSpPr>
        <p:spPr>
          <a:xfrm>
            <a:off x="6188308" y="2975800"/>
            <a:ext cx="1204190" cy="1181100"/>
          </a:xfrm>
          <a:prstGeom prst="noSmoking">
            <a:avLst>
              <a:gd name="adj" fmla="val 7344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E42DFF-6CE7-4CC3-909A-392FD99343D5}"/>
              </a:ext>
            </a:extLst>
          </p:cNvPr>
          <p:cNvGrpSpPr/>
          <p:nvPr/>
        </p:nvGrpSpPr>
        <p:grpSpPr>
          <a:xfrm>
            <a:off x="-102130" y="1630424"/>
            <a:ext cx="9246130" cy="4693774"/>
            <a:chOff x="-102130" y="1630424"/>
            <a:chExt cx="9246130" cy="4693774"/>
          </a:xfrm>
        </p:grpSpPr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1AC98893-CDE7-4CE1-B5DC-3E0D364D2B0F}"/>
                </a:ext>
              </a:extLst>
            </p:cNvPr>
            <p:cNvSpPr txBox="1"/>
            <p:nvPr/>
          </p:nvSpPr>
          <p:spPr>
            <a:xfrm>
              <a:off x="256640" y="58856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原上猿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2051E10-320C-42AA-9D97-A7BCE4E11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2498" y="1630424"/>
              <a:ext cx="1751502" cy="4166292"/>
            </a:xfrm>
            <a:prstGeom prst="rect">
              <a:avLst/>
            </a:prstGeom>
          </p:spPr>
        </p:pic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E99A6094-3309-4282-AD81-E82F086DE5CC}"/>
                </a:ext>
              </a:extLst>
            </p:cNvPr>
            <p:cNvSpPr txBox="1"/>
            <p:nvPr/>
          </p:nvSpPr>
          <p:spPr>
            <a:xfrm>
              <a:off x="7532904" y="5885616"/>
              <a:ext cx="1268336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现代人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AA7B866-1E38-427C-A9EC-7CBAD592E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2130" y="3479800"/>
              <a:ext cx="1985877" cy="2284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342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xit" presetSubtype="4" fill="hold" nodeType="afterEffect">
                                  <p:stCondLst>
                                    <p:cond delay="11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右箭头 2"/>
          <p:cNvSpPr/>
          <p:nvPr/>
        </p:nvSpPr>
        <p:spPr>
          <a:xfrm>
            <a:off x="2159000" y="3013213"/>
            <a:ext cx="5233498" cy="1544572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猿猴是怎么变成人的呢？</a:t>
            </a:r>
            <a:endParaRPr lang="zh-CN" altLang="en-US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293FF72D-2FC0-7945-A2A4-B068946C0B00}"/>
              </a:ext>
            </a:extLst>
          </p:cNvPr>
          <p:cNvSpPr txBox="1"/>
          <p:nvPr/>
        </p:nvSpPr>
        <p:spPr>
          <a:xfrm>
            <a:off x="256640" y="6063416"/>
            <a:ext cx="1268335" cy="438582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68580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原上猿</a:t>
            </a:r>
            <a:endParaRPr lang="en-US" altLang="zh-CN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33500B1-52E0-504B-9D96-F90D63D14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498" y="1808224"/>
            <a:ext cx="1751502" cy="4166292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EBD3C082-3DEA-DE43-8076-63D8E38168E9}"/>
              </a:ext>
            </a:extLst>
          </p:cNvPr>
          <p:cNvSpPr txBox="1"/>
          <p:nvPr/>
        </p:nvSpPr>
        <p:spPr>
          <a:xfrm>
            <a:off x="7532904" y="6063416"/>
            <a:ext cx="1268336" cy="438582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68580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现代人</a:t>
            </a:r>
            <a:endParaRPr lang="en-US" altLang="zh-CN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E5E5922-E575-524C-B0A8-032A9AB12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130" y="3657600"/>
            <a:ext cx="1985877" cy="2284826"/>
          </a:xfrm>
          <a:prstGeom prst="rect">
            <a:avLst/>
          </a:prstGeom>
        </p:spPr>
      </p:pic>
      <p:sp>
        <p:nvSpPr>
          <p:cNvPr id="10" name="标题 9">
            <a:extLst>
              <a:ext uri="{FF2B5EF4-FFF2-40B4-BE49-F238E27FC236}">
                <a16:creationId xmlns:a16="http://schemas.microsoft.com/office/drawing/2014/main" id="{9129F0BB-E4EE-0D46-B381-93B0E720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 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3">
            <a:extLst>
              <a:ext uri="{FF2B5EF4-FFF2-40B4-BE49-F238E27FC236}">
                <a16:creationId xmlns:a16="http://schemas.microsoft.com/office/drawing/2014/main" id="{E2DB4011-E6C8-FE44-86C9-668833C284A9}"/>
              </a:ext>
            </a:extLst>
          </p:cNvPr>
          <p:cNvGrpSpPr/>
          <p:nvPr/>
        </p:nvGrpSpPr>
        <p:grpSpPr>
          <a:xfrm>
            <a:off x="5868144" y="1785300"/>
            <a:ext cx="1907138" cy="5103904"/>
            <a:chOff x="7824192" y="1016776"/>
            <a:chExt cx="1907138" cy="510390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E773ED5-49C9-0F48-A723-BD7B4578A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4192" y="1584176"/>
              <a:ext cx="1907138" cy="4536504"/>
            </a:xfrm>
            <a:prstGeom prst="rect">
              <a:avLst/>
            </a:prstGeom>
          </p:spPr>
        </p:pic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BFF35A41-826D-324E-A785-51F48C96298B}"/>
                </a:ext>
              </a:extLst>
            </p:cNvPr>
            <p:cNvSpPr txBox="1"/>
            <p:nvPr/>
          </p:nvSpPr>
          <p:spPr>
            <a:xfrm>
              <a:off x="8040216" y="1016776"/>
              <a:ext cx="1332000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91440" rtlCol="0">
              <a:spAutoFit/>
            </a:bodyPr>
            <a:lstStyle>
              <a:defPPr>
                <a:defRPr lang="zh-CN"/>
              </a:defPPr>
              <a:lvl1pPr algn="ctr">
                <a:defRPr sz="2200">
                  <a:solidFill>
                    <a:schemeClr val="bg1"/>
                  </a:solidFill>
                  <a:latin typeface="汉仪大宋简" panose="02010609000101010101" pitchFamily="49" charset="-122"/>
                  <a:ea typeface="汉仪大宋简" panose="02010609000101010101" pitchFamily="49" charset="-122"/>
                </a:defRPr>
              </a:lvl1pPr>
            </a:lstStyle>
            <a:p>
              <a:r>
                <a: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尼安德特</a:t>
              </a:r>
              <a:endPara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36">
            <a:extLst>
              <a:ext uri="{FF2B5EF4-FFF2-40B4-BE49-F238E27FC236}">
                <a16:creationId xmlns:a16="http://schemas.microsoft.com/office/drawing/2014/main" id="{1990FBFD-6A68-034A-90CF-A0CB070FCE0B}"/>
              </a:ext>
            </a:extLst>
          </p:cNvPr>
          <p:cNvGrpSpPr/>
          <p:nvPr/>
        </p:nvGrpSpPr>
        <p:grpSpPr>
          <a:xfrm>
            <a:off x="1403648" y="1785299"/>
            <a:ext cx="1907138" cy="5004512"/>
            <a:chOff x="2495600" y="1016776"/>
            <a:chExt cx="1907138" cy="500451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92DE921-E211-684F-A6D7-E231FE616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600" y="1484784"/>
              <a:ext cx="1907138" cy="4536504"/>
            </a:xfrm>
            <a:prstGeom prst="rect">
              <a:avLst/>
            </a:prstGeom>
          </p:spPr>
        </p:pic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C6DFE1DB-C595-3440-B5EF-A39502F40F72}"/>
                </a:ext>
              </a:extLst>
            </p:cNvPr>
            <p:cNvSpPr txBox="1"/>
            <p:nvPr/>
          </p:nvSpPr>
          <p:spPr>
            <a:xfrm>
              <a:off x="2855640" y="1016776"/>
              <a:ext cx="1332000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91440" rtlCol="0">
              <a:spAutoFit/>
            </a:bodyPr>
            <a:lstStyle>
              <a:defPPr>
                <a:defRPr lang="zh-CN"/>
              </a:defPPr>
              <a:lvl1pPr algn="ctr">
                <a:defRPr sz="2200">
                  <a:solidFill>
                    <a:schemeClr val="bg1"/>
                  </a:solidFill>
                  <a:latin typeface="汉仪大宋简" panose="02010609000101010101" pitchFamily="49" charset="-122"/>
                  <a:ea typeface="汉仪大宋简" panose="02010609000101010101" pitchFamily="49" charset="-122"/>
                </a:defRPr>
              </a:lvl1pPr>
            </a:lstStyle>
            <a:p>
              <a:r>
                <a: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腊玛古猿</a:t>
              </a:r>
              <a:endPara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39">
            <a:extLst>
              <a:ext uri="{FF2B5EF4-FFF2-40B4-BE49-F238E27FC236}">
                <a16:creationId xmlns:a16="http://schemas.microsoft.com/office/drawing/2014/main" id="{0FDD1115-F526-564F-8252-4281C36E60E2}"/>
              </a:ext>
            </a:extLst>
          </p:cNvPr>
          <p:cNvGrpSpPr/>
          <p:nvPr/>
        </p:nvGrpSpPr>
        <p:grpSpPr>
          <a:xfrm>
            <a:off x="2699792" y="1785299"/>
            <a:ext cx="1907138" cy="5004512"/>
            <a:chOff x="4079776" y="1016776"/>
            <a:chExt cx="1907138" cy="500451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6F707DD-66B5-B84A-8884-D1A4B21D1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776" y="1484784"/>
              <a:ext cx="1907138" cy="4536504"/>
            </a:xfrm>
            <a:prstGeom prst="rect">
              <a:avLst/>
            </a:prstGeom>
          </p:spPr>
        </p:pic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04F67A32-C0B1-B14E-A9A1-154D6380C1AD}"/>
                </a:ext>
              </a:extLst>
            </p:cNvPr>
            <p:cNvSpPr txBox="1"/>
            <p:nvPr/>
          </p:nvSpPr>
          <p:spPr>
            <a:xfrm>
              <a:off x="4583832" y="1016776"/>
              <a:ext cx="1332000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91440" rtlCol="0">
              <a:spAutoFit/>
            </a:bodyPr>
            <a:lstStyle>
              <a:defPPr>
                <a:defRPr lang="zh-CN"/>
              </a:defPPr>
              <a:lvl1pPr algn="ctr">
                <a:defRPr sz="2200">
                  <a:solidFill>
                    <a:schemeClr val="bg1"/>
                  </a:solidFill>
                  <a:latin typeface="汉仪大宋简" panose="02010609000101010101" pitchFamily="49" charset="-122"/>
                  <a:ea typeface="汉仪大宋简" panose="02010609000101010101" pitchFamily="49" charset="-122"/>
                </a:defRPr>
              </a:lvl1pPr>
            </a:lstStyle>
            <a:p>
              <a:r>
                <a: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南方古猿</a:t>
              </a:r>
              <a:endPara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48">
            <a:extLst>
              <a:ext uri="{FF2B5EF4-FFF2-40B4-BE49-F238E27FC236}">
                <a16:creationId xmlns:a16="http://schemas.microsoft.com/office/drawing/2014/main" id="{EDC5C1C8-84CD-E34D-86B2-6EDA69A0B676}"/>
              </a:ext>
            </a:extLst>
          </p:cNvPr>
          <p:cNvGrpSpPr/>
          <p:nvPr/>
        </p:nvGrpSpPr>
        <p:grpSpPr>
          <a:xfrm>
            <a:off x="4283968" y="1785299"/>
            <a:ext cx="1907138" cy="5103904"/>
            <a:chOff x="5951984" y="1016776"/>
            <a:chExt cx="1907138" cy="510390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166FA55-5DE2-0742-926D-77E153DC6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984" y="1584176"/>
              <a:ext cx="1907138" cy="4536504"/>
            </a:xfrm>
            <a:prstGeom prst="rect">
              <a:avLst/>
            </a:prstGeom>
          </p:spPr>
        </p:pic>
        <p:sp>
          <p:nvSpPr>
            <p:cNvPr id="14" name="TextBox 3">
              <a:extLst>
                <a:ext uri="{FF2B5EF4-FFF2-40B4-BE49-F238E27FC236}">
                  <a16:creationId xmlns:a16="http://schemas.microsoft.com/office/drawing/2014/main" id="{192DD97A-6451-5C4B-AC39-381780233EEE}"/>
                </a:ext>
              </a:extLst>
            </p:cNvPr>
            <p:cNvSpPr txBox="1"/>
            <p:nvPr/>
          </p:nvSpPr>
          <p:spPr>
            <a:xfrm>
              <a:off x="6312024" y="1016776"/>
              <a:ext cx="1332000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91440" rtlCol="0">
              <a:spAutoFit/>
            </a:bodyPr>
            <a:lstStyle>
              <a:defPPr>
                <a:defRPr lang="zh-CN"/>
              </a:defPPr>
              <a:lvl1pPr algn="ctr">
                <a:defRPr sz="2200">
                  <a:solidFill>
                    <a:schemeClr val="bg1"/>
                  </a:solidFill>
                  <a:latin typeface="汉仪大宋简" panose="02010609000101010101" pitchFamily="49" charset="-122"/>
                  <a:ea typeface="汉仪大宋简" panose="02010609000101010101" pitchFamily="49" charset="-122"/>
                </a:defRPr>
              </a:lvl1pPr>
            </a:lstStyle>
            <a:p>
              <a:r>
                <a: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直立猿人</a:t>
              </a:r>
              <a:endPara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57">
            <a:extLst>
              <a:ext uri="{FF2B5EF4-FFF2-40B4-BE49-F238E27FC236}">
                <a16:creationId xmlns:a16="http://schemas.microsoft.com/office/drawing/2014/main" id="{F6CD48F7-37D4-3B45-A80C-1D672577ED8D}"/>
              </a:ext>
            </a:extLst>
          </p:cNvPr>
          <p:cNvGrpSpPr/>
          <p:nvPr/>
        </p:nvGrpSpPr>
        <p:grpSpPr>
          <a:xfrm>
            <a:off x="35496" y="1785299"/>
            <a:ext cx="1907137" cy="5004512"/>
            <a:chOff x="839416" y="1016776"/>
            <a:chExt cx="1907137" cy="5004512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BB550C0-8848-B849-9A07-F27C4001A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6" y="1484784"/>
              <a:ext cx="1907137" cy="4536504"/>
            </a:xfrm>
            <a:prstGeom prst="rect">
              <a:avLst/>
            </a:prstGeom>
          </p:spPr>
        </p:pic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4CEC1D03-2DDB-674A-B34E-206BBD6F806C}"/>
                </a:ext>
              </a:extLst>
            </p:cNvPr>
            <p:cNvSpPr txBox="1"/>
            <p:nvPr/>
          </p:nvSpPr>
          <p:spPr>
            <a:xfrm>
              <a:off x="1127448" y="1016776"/>
              <a:ext cx="1332000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91440" rtlCol="0">
              <a:spAutoFit/>
            </a:bodyPr>
            <a:lstStyle>
              <a:defPPr>
                <a:defRPr lang="zh-CN"/>
              </a:defPPr>
              <a:lvl1pPr algn="ctr">
                <a:defRPr sz="2200">
                  <a:solidFill>
                    <a:schemeClr val="bg1"/>
                  </a:solidFill>
                  <a:latin typeface="汉仪大宋简" panose="02010609000101010101" pitchFamily="49" charset="-122"/>
                  <a:ea typeface="汉仪大宋简" panose="02010609000101010101" pitchFamily="49" charset="-122"/>
                </a:defRPr>
              </a:lvl1pPr>
            </a:lstStyle>
            <a:p>
              <a:r>
                <a: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原上猿</a:t>
              </a:r>
              <a:endPara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60">
            <a:extLst>
              <a:ext uri="{FF2B5EF4-FFF2-40B4-BE49-F238E27FC236}">
                <a16:creationId xmlns:a16="http://schemas.microsoft.com/office/drawing/2014/main" id="{53C47C95-245B-A647-8DC0-D6C01B1E7A4F}"/>
              </a:ext>
            </a:extLst>
          </p:cNvPr>
          <p:cNvGrpSpPr/>
          <p:nvPr/>
        </p:nvGrpSpPr>
        <p:grpSpPr>
          <a:xfrm>
            <a:off x="7308304" y="1785299"/>
            <a:ext cx="1907138" cy="5103905"/>
            <a:chOff x="9552384" y="1016775"/>
            <a:chExt cx="1907138" cy="5103905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DBC3C19-E216-1F4B-94B2-2E1D6AC5D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2384" y="1584176"/>
              <a:ext cx="1907138" cy="4536504"/>
            </a:xfrm>
            <a:prstGeom prst="rect">
              <a:avLst/>
            </a:prstGeom>
          </p:spPr>
        </p:pic>
        <p:sp>
          <p:nvSpPr>
            <p:cNvPr id="20" name="TextBox 3">
              <a:extLst>
                <a:ext uri="{FF2B5EF4-FFF2-40B4-BE49-F238E27FC236}">
                  <a16:creationId xmlns:a16="http://schemas.microsoft.com/office/drawing/2014/main" id="{68045534-F241-DD45-9449-0D599AADEA7D}"/>
                </a:ext>
              </a:extLst>
            </p:cNvPr>
            <p:cNvSpPr txBox="1"/>
            <p:nvPr/>
          </p:nvSpPr>
          <p:spPr>
            <a:xfrm>
              <a:off x="9768408" y="1016775"/>
              <a:ext cx="1332000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91440" rtlCol="0">
              <a:spAutoFit/>
            </a:bodyPr>
            <a:lstStyle>
              <a:defPPr>
                <a:defRPr lang="zh-CN"/>
              </a:defPPr>
              <a:lvl1pPr algn="ctr">
                <a:defRPr sz="2200">
                  <a:solidFill>
                    <a:schemeClr val="bg1"/>
                  </a:solidFill>
                  <a:latin typeface="汉仪大宋简" panose="02010609000101010101" pitchFamily="49" charset="-122"/>
                  <a:ea typeface="汉仪大宋简" panose="02010609000101010101" pitchFamily="49" charset="-122"/>
                </a:defRPr>
              </a:lvl1pPr>
            </a:lstStyle>
            <a:p>
              <a:r>
                <a: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现代人</a:t>
              </a:r>
              <a:endPara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47">
            <a:extLst>
              <a:ext uri="{FF2B5EF4-FFF2-40B4-BE49-F238E27FC236}">
                <a16:creationId xmlns:a16="http://schemas.microsoft.com/office/drawing/2014/main" id="{52318496-47E9-734F-ABD8-8D70CF825A5E}"/>
              </a:ext>
            </a:extLst>
          </p:cNvPr>
          <p:cNvGrpSpPr/>
          <p:nvPr/>
        </p:nvGrpSpPr>
        <p:grpSpPr>
          <a:xfrm>
            <a:off x="323527" y="1704628"/>
            <a:ext cx="8532549" cy="5112568"/>
            <a:chOff x="1703511" y="980728"/>
            <a:chExt cx="8532549" cy="5112568"/>
          </a:xfrm>
        </p:grpSpPr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39BCE1CA-B725-B440-A2FA-97FDDE277321}"/>
                </a:ext>
              </a:extLst>
            </p:cNvPr>
            <p:cNvSpPr txBox="1"/>
            <p:nvPr/>
          </p:nvSpPr>
          <p:spPr>
            <a:xfrm>
              <a:off x="1703511" y="980728"/>
              <a:ext cx="3890711" cy="58477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wrap="square" lIns="0" tIns="0" rIns="0" bIns="91440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猿    猴</a:t>
              </a:r>
              <a:endParaRPr lang="en-US" altLang="zh-CN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C30A59BC-62FC-9141-A92E-A5F524CB7E84}"/>
                </a:ext>
              </a:extLst>
            </p:cNvPr>
            <p:cNvSpPr txBox="1"/>
            <p:nvPr/>
          </p:nvSpPr>
          <p:spPr>
            <a:xfrm>
              <a:off x="6308605" y="980728"/>
              <a:ext cx="3927455" cy="58477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wrap="square" lIns="0" tIns="0" rIns="0" bIns="91440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   类</a:t>
              </a:r>
              <a:endParaRPr lang="en-US" altLang="zh-CN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4" name="组合 46">
              <a:extLst>
                <a:ext uri="{FF2B5EF4-FFF2-40B4-BE49-F238E27FC236}">
                  <a16:creationId xmlns:a16="http://schemas.microsoft.com/office/drawing/2014/main" id="{FD75ABA1-9E9F-8A48-9075-AA281F63AB28}"/>
                </a:ext>
              </a:extLst>
            </p:cNvPr>
            <p:cNvGrpSpPr/>
            <p:nvPr/>
          </p:nvGrpSpPr>
          <p:grpSpPr>
            <a:xfrm>
              <a:off x="5809108" y="980728"/>
              <a:ext cx="357190" cy="5112568"/>
              <a:chOff x="5809108" y="980728"/>
              <a:chExt cx="357190" cy="5112568"/>
            </a:xfrm>
          </p:grpSpPr>
          <p:cxnSp>
            <p:nvCxnSpPr>
              <p:cNvPr id="25" name="直接连接符 42">
                <a:extLst>
                  <a:ext uri="{FF2B5EF4-FFF2-40B4-BE49-F238E27FC236}">
                    <a16:creationId xmlns:a16="http://schemas.microsoft.com/office/drawing/2014/main" id="{75735E11-BE44-BD4F-B212-AA8575DBDD66}"/>
                  </a:ext>
                </a:extLst>
              </p:cNvPr>
              <p:cNvCxnSpPr/>
              <p:nvPr/>
            </p:nvCxnSpPr>
            <p:spPr>
              <a:xfrm>
                <a:off x="6166298" y="980728"/>
                <a:ext cx="0" cy="5112568"/>
              </a:xfrm>
              <a:prstGeom prst="line">
                <a:avLst/>
              </a:prstGeom>
              <a:ln w="317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45">
                <a:extLst>
                  <a:ext uri="{FF2B5EF4-FFF2-40B4-BE49-F238E27FC236}">
                    <a16:creationId xmlns:a16="http://schemas.microsoft.com/office/drawing/2014/main" id="{01B6E38C-4E9F-5C4B-8BD0-23CB76E8F848}"/>
                  </a:ext>
                </a:extLst>
              </p:cNvPr>
              <p:cNvCxnSpPr/>
              <p:nvPr/>
            </p:nvCxnSpPr>
            <p:spPr>
              <a:xfrm>
                <a:off x="5809108" y="980728"/>
                <a:ext cx="0" cy="5112568"/>
              </a:xfrm>
              <a:prstGeom prst="line">
                <a:avLst/>
              </a:prstGeom>
              <a:ln w="317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9" name="图片 28" descr="黑狗&#10;&#10;描述已自动生成">
            <a:extLst>
              <a:ext uri="{FF2B5EF4-FFF2-40B4-BE49-F238E27FC236}">
                <a16:creationId xmlns:a16="http://schemas.microsoft.com/office/drawing/2014/main" id="{5211791F-33EE-3441-8D8E-6E524B501F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326" y="2848577"/>
            <a:ext cx="3770159" cy="338485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D1D57A6-26F2-D441-9C41-188E16F59A6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78" r="4566"/>
          <a:stretch/>
        </p:blipFill>
        <p:spPr>
          <a:xfrm>
            <a:off x="6281474" y="2848577"/>
            <a:ext cx="1458104" cy="230479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6A12A9F-EDF7-3C4C-9020-A89447B2CCE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5415" r="6069"/>
          <a:stretch/>
        </p:blipFill>
        <p:spPr>
          <a:xfrm>
            <a:off x="4828614" y="2848577"/>
            <a:ext cx="1332083" cy="2304796"/>
          </a:xfrm>
          <a:prstGeom prst="rect">
            <a:avLst/>
          </a:prstGeom>
        </p:spPr>
      </p:pic>
      <p:sp>
        <p:nvSpPr>
          <p:cNvPr id="28" name="标题 27">
            <a:extLst>
              <a:ext uri="{FF2B5EF4-FFF2-40B4-BE49-F238E27FC236}">
                <a16:creationId xmlns:a16="http://schemas.microsoft.com/office/drawing/2014/main" id="{952217F6-216C-B744-A4E7-D5BDD3DEE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猿人队列：</a:t>
            </a:r>
            <a:br>
              <a:rPr lang="zh-CN" altLang="en-US" dirty="0"/>
            </a:br>
            <a:r>
              <a:rPr lang="zh-CN" altLang="en-US" dirty="0"/>
              <a:t>有猿，有人，没有“半猿半人”</a:t>
            </a:r>
          </a:p>
        </p:txBody>
      </p:sp>
    </p:spTree>
    <p:extLst>
      <p:ext uri="{BB962C8B-B14F-4D97-AF65-F5344CB8AC3E}">
        <p14:creationId xmlns:p14="http://schemas.microsoft.com/office/powerpoint/2010/main" val="271942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 -1.48148E-6 L -0.0368 -0.002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0724 -1.48148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3 2.59259E-6 L 0.07691 2.59259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278 L 0.04531 -0.0027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线连接符 20">
            <a:extLst>
              <a:ext uri="{FF2B5EF4-FFF2-40B4-BE49-F238E27FC236}">
                <a16:creationId xmlns:a16="http://schemas.microsoft.com/office/drawing/2014/main" id="{F94BD2C1-55AC-C547-97E1-C649686675C1}"/>
              </a:ext>
            </a:extLst>
          </p:cNvPr>
          <p:cNvSpPr/>
          <p:nvPr/>
        </p:nvSpPr>
        <p:spPr>
          <a:xfrm flipH="1">
            <a:off x="454531" y="1913121"/>
            <a:ext cx="0" cy="447004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" name="直线连接符 21">
            <a:extLst>
              <a:ext uri="{FF2B5EF4-FFF2-40B4-BE49-F238E27FC236}">
                <a16:creationId xmlns:a16="http://schemas.microsoft.com/office/drawing/2014/main" id="{DC1EE577-D3CB-C14B-9534-C95BFD6DEF7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2">
            <a:extLst>
              <a:ext uri="{FF2B5EF4-FFF2-40B4-BE49-F238E27FC236}">
                <a16:creationId xmlns:a16="http://schemas.microsoft.com/office/drawing/2014/main" id="{4ECCD785-0B4E-9F41-AF93-792BF69EB52B}"/>
              </a:ext>
            </a:extLst>
          </p:cNvPr>
          <p:cNvSpPr/>
          <p:nvPr/>
        </p:nvSpPr>
        <p:spPr>
          <a:xfrm flipH="1" flipV="1">
            <a:off x="971601" y="191312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3">
            <a:extLst>
              <a:ext uri="{FF2B5EF4-FFF2-40B4-BE49-F238E27FC236}">
                <a16:creationId xmlns:a16="http://schemas.microsoft.com/office/drawing/2014/main" id="{AAE04468-B28E-234C-9FB9-667286DDE83A}"/>
              </a:ext>
            </a:extLst>
          </p:cNvPr>
          <p:cNvSpPr/>
          <p:nvPr/>
        </p:nvSpPr>
        <p:spPr>
          <a:xfrm flipH="1">
            <a:off x="8714268" y="1913121"/>
            <a:ext cx="0" cy="433175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" name="图片 24" descr="图片 24">
            <a:extLst>
              <a:ext uri="{FF2B5EF4-FFF2-40B4-BE49-F238E27FC236}">
                <a16:creationId xmlns:a16="http://schemas.microsoft.com/office/drawing/2014/main" id="{888F92B3-E80D-C14B-A912-AA5166B48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图片 25" descr="图片 25">
            <a:extLst>
              <a:ext uri="{FF2B5EF4-FFF2-40B4-BE49-F238E27FC236}">
                <a16:creationId xmlns:a16="http://schemas.microsoft.com/office/drawing/2014/main" id="{B8F2B991-8F5D-EC4B-99B1-0BF606C9A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5402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标题 10">
            <a:extLst>
              <a:ext uri="{FF2B5EF4-FFF2-40B4-BE49-F238E27FC236}">
                <a16:creationId xmlns:a16="http://schemas.microsoft.com/office/drawing/2014/main" id="{54EE06CD-0B48-7842-9BCD-CAD1973E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观察到的人和猿猴的化石记录</a:t>
            </a:r>
            <a:br>
              <a:rPr lang="zh-CN" altLang="en-US" dirty="0"/>
            </a:br>
            <a:r>
              <a:rPr lang="zh-CN" altLang="en-US" dirty="0"/>
              <a:t>符合圣经：各从其类</a:t>
            </a:r>
          </a:p>
        </p:txBody>
      </p:sp>
      <p:pic>
        <p:nvPicPr>
          <p:cNvPr id="14" name="Picture 4" descr="http://www.howfastcanarun.com/uploads/1/4/1/5/14154521/748962231.jpg">
            <a:extLst>
              <a:ext uri="{FF2B5EF4-FFF2-40B4-BE49-F238E27FC236}">
                <a16:creationId xmlns:a16="http://schemas.microsoft.com/office/drawing/2014/main" id="{9351FE1D-B818-774E-AF9D-81EF8B606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709" r="1881"/>
          <a:stretch/>
        </p:blipFill>
        <p:spPr bwMode="auto">
          <a:xfrm>
            <a:off x="3141791" y="1654020"/>
            <a:ext cx="2860419" cy="203635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8F03420C-96E5-A240-9B33-E8F2A508206A}"/>
              </a:ext>
            </a:extLst>
          </p:cNvPr>
          <p:cNvSpPr txBox="1"/>
          <p:nvPr/>
        </p:nvSpPr>
        <p:spPr>
          <a:xfrm>
            <a:off x="569043" y="3822718"/>
            <a:ext cx="8005913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创世记</a:t>
            </a:r>
            <a:r>
              <a:rPr lang="en-US" altLang="zh-CN" sz="280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en-US" altLang="zh-CN" sz="280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en-US" altLang="zh-CN" sz="280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25 ……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神造出野兽，各从其类；牲畜，各从其类；地上一切昆虫，各从其类。神看著是好的。</a:t>
            </a:r>
            <a:endParaRPr lang="en-US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创世记</a:t>
            </a: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1:27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神就照着自己的形像造人，乃是照着祂的形像造男造女。</a:t>
            </a:r>
          </a:p>
        </p:txBody>
      </p:sp>
    </p:spTree>
    <p:extLst>
      <p:ext uri="{BB962C8B-B14F-4D97-AF65-F5344CB8AC3E}">
        <p14:creationId xmlns:p14="http://schemas.microsoft.com/office/powerpoint/2010/main" val="8918982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直线连接符 20"/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调查问卷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39609EE-572A-F74C-A74C-2F1532305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432" y="317043"/>
            <a:ext cx="3116960" cy="383775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155644F9-5AAD-42EF-8DDB-4B5DCB32AC24}"/>
              </a:ext>
            </a:extLst>
          </p:cNvPr>
          <p:cNvSpPr txBox="1"/>
          <p:nvPr/>
        </p:nvSpPr>
        <p:spPr>
          <a:xfrm>
            <a:off x="625092" y="2364768"/>
            <a:ext cx="5948988" cy="3513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你相信人是猿猴变来的吗？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为什么？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给出至少两个原因）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______________________________</a:t>
            </a:r>
            <a:b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_____________________________ </a:t>
            </a:r>
          </a:p>
          <a:p>
            <a:pPr>
              <a:lnSpc>
                <a:spcPct val="150000"/>
              </a:lnSpc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（计时：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分钟）</a:t>
            </a:r>
            <a:endParaRPr 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4872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3F03FE-BD2D-2C4A-A2EC-C3758308C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63039"/>
            <a:ext cx="9144000" cy="1325563"/>
          </a:xfrm>
        </p:spPr>
        <p:txBody>
          <a:bodyPr/>
          <a:lstStyle/>
          <a:p>
            <a:r>
              <a:rPr kumimoji="1" lang="zh-CN" altLang="en-US" dirty="0"/>
              <a:t>分享答案</a:t>
            </a:r>
            <a:br>
              <a:rPr kumimoji="1" lang="en-US" altLang="zh-CN" dirty="0"/>
            </a:br>
            <a:r>
              <a:rPr kumimoji="1" lang="en-US" altLang="zh-CN" dirty="0"/>
              <a:t>……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74B1EBC-474E-BA49-97AC-00673D0AB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542" y="885214"/>
            <a:ext cx="5524916" cy="390427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92707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">
            <a:extLst>
              <a:ext uri="{FF2B5EF4-FFF2-40B4-BE49-F238E27FC236}">
                <a16:creationId xmlns:a16="http://schemas.microsoft.com/office/drawing/2014/main" id="{293FF72D-2FC0-7945-A2A4-B068946C0B00}"/>
              </a:ext>
            </a:extLst>
          </p:cNvPr>
          <p:cNvSpPr txBox="1"/>
          <p:nvPr/>
        </p:nvSpPr>
        <p:spPr>
          <a:xfrm>
            <a:off x="256640" y="6063416"/>
            <a:ext cx="1268335" cy="438582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68580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原上猿</a:t>
            </a:r>
            <a:endParaRPr lang="en-US" altLang="zh-CN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33500B1-52E0-504B-9D96-F90D63D14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498" y="1808224"/>
            <a:ext cx="1751502" cy="4166292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EBD3C082-3DEA-DE43-8076-63D8E38168E9}"/>
              </a:ext>
            </a:extLst>
          </p:cNvPr>
          <p:cNvSpPr txBox="1"/>
          <p:nvPr/>
        </p:nvSpPr>
        <p:spPr>
          <a:xfrm>
            <a:off x="7532904" y="6063416"/>
            <a:ext cx="1268336" cy="438582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68580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现代人</a:t>
            </a:r>
            <a:endParaRPr lang="en-US" altLang="zh-CN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E5E5922-E575-524C-B0A8-032A9AB12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130" y="3657600"/>
            <a:ext cx="1985877" cy="2284826"/>
          </a:xfrm>
          <a:prstGeom prst="rect">
            <a:avLst/>
          </a:prstGeom>
        </p:spPr>
      </p:pic>
      <p:sp>
        <p:nvSpPr>
          <p:cNvPr id="10" name="标题 9">
            <a:extLst>
              <a:ext uri="{FF2B5EF4-FFF2-40B4-BE49-F238E27FC236}">
                <a16:creationId xmlns:a16="http://schemas.microsoft.com/office/drawing/2014/main" id="{9129F0BB-E4EE-0D46-B381-93B0E720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人是从猿进化来的吗？为什么？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B0EC2B8-17F8-F84F-8493-D89C70C782F0}"/>
              </a:ext>
            </a:extLst>
          </p:cNvPr>
          <p:cNvSpPr txBox="1"/>
          <p:nvPr/>
        </p:nvSpPr>
        <p:spPr>
          <a:xfrm>
            <a:off x="2675464" y="2257216"/>
            <a:ext cx="3925317" cy="2800767"/>
          </a:xfrm>
          <a:prstGeom prst="rect">
            <a:avLst/>
          </a:prstGeom>
          <a:solidFill>
            <a:srgbClr val="385723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4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不！</a:t>
            </a:r>
            <a:endParaRPr kumimoji="1" lang="en-US" altLang="zh-CN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因为：</a:t>
            </a:r>
            <a:endParaRPr kumimoji="1" lang="en-US" altLang="zh-CN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CN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人是神创造的；</a:t>
            </a:r>
            <a:endParaRPr kumimoji="1" lang="en-US" altLang="zh-CN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TW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“猿人”不存在！</a:t>
            </a:r>
            <a:endParaRPr lang="zh-CN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400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文本框 4"/>
          <p:cNvSpPr txBox="1"/>
          <p:nvPr/>
        </p:nvSpPr>
        <p:spPr>
          <a:xfrm>
            <a:off x="683556" y="3970411"/>
            <a:ext cx="8272138" cy="2274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ts val="3440"/>
              </a:lnSpc>
              <a:spcBef>
                <a:spcPts val="1200"/>
              </a:spcBef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附录一：为什么猿猴和人那么像？</a:t>
            </a:r>
          </a:p>
          <a:p>
            <a:pPr>
              <a:lnSpc>
                <a:spcPts val="3440"/>
              </a:lnSpc>
              <a:spcBef>
                <a:spcPts val="1200"/>
              </a:spcBef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附录二：猿猴能变成人吗？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来自生物学的回答</a:t>
            </a:r>
          </a:p>
          <a:p>
            <a:pPr>
              <a:lnSpc>
                <a:spcPts val="3440"/>
              </a:lnSpc>
              <a:spcBef>
                <a:spcPts val="1200"/>
              </a:spcBef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附录三：腊玛古猿是猿人吗？</a:t>
            </a:r>
          </a:p>
          <a:p>
            <a:pPr>
              <a:lnSpc>
                <a:spcPts val="3440"/>
              </a:lnSpc>
              <a:spcBef>
                <a:spcPts val="1200"/>
              </a:spcBef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附录四：元谋人、蓝田人是猿人吗？</a:t>
            </a:r>
            <a:endParaRPr 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1" name="直线连接符 20"/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直线连接符 21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3" name="直线连接符 22"/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直线连接符 23"/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片 25" descr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DBEB9F-23B4-0540-AB71-7963E62F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更多猿人话题，请参考附录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14B6DE0-7B61-5444-A872-55DDC7F9A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453" y="1253480"/>
            <a:ext cx="3857647" cy="257864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80203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6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">
            <a:extLst>
              <a:ext uri="{FF2B5EF4-FFF2-40B4-BE49-F238E27FC236}">
                <a16:creationId xmlns:a16="http://schemas.microsoft.com/office/drawing/2014/main" id="{293FF72D-2FC0-7945-A2A4-B068946C0B00}"/>
              </a:ext>
            </a:extLst>
          </p:cNvPr>
          <p:cNvSpPr txBox="1"/>
          <p:nvPr/>
        </p:nvSpPr>
        <p:spPr>
          <a:xfrm>
            <a:off x="256640" y="6063416"/>
            <a:ext cx="1268335" cy="438582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68580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原上猿</a:t>
            </a:r>
            <a:endParaRPr lang="en-US" altLang="zh-CN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33500B1-52E0-504B-9D96-F90D63D14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498" y="1808224"/>
            <a:ext cx="1751502" cy="4166292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EBD3C082-3DEA-DE43-8076-63D8E38168E9}"/>
              </a:ext>
            </a:extLst>
          </p:cNvPr>
          <p:cNvSpPr txBox="1"/>
          <p:nvPr/>
        </p:nvSpPr>
        <p:spPr>
          <a:xfrm>
            <a:off x="7532904" y="6063416"/>
            <a:ext cx="1268336" cy="438582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68580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现代人</a:t>
            </a:r>
            <a:endParaRPr lang="en-US" altLang="zh-CN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E5E5922-E575-524C-B0A8-032A9AB12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130" y="3657600"/>
            <a:ext cx="1985877" cy="2284826"/>
          </a:xfrm>
          <a:prstGeom prst="rect">
            <a:avLst/>
          </a:prstGeom>
        </p:spPr>
      </p:pic>
      <p:sp>
        <p:nvSpPr>
          <p:cNvPr id="10" name="标题 9">
            <a:extLst>
              <a:ext uri="{FF2B5EF4-FFF2-40B4-BE49-F238E27FC236}">
                <a16:creationId xmlns:a16="http://schemas.microsoft.com/office/drawing/2014/main" id="{9129F0BB-E4EE-0D46-B381-93B0E720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据称过渡的“半猿半人”的</a:t>
            </a:r>
            <a:r>
              <a:rPr lang="zh-CN" altLang="en-US" dirty="0">
                <a:solidFill>
                  <a:srgbClr val="FF0000"/>
                </a:solidFill>
              </a:rPr>
              <a:t>猿人</a:t>
            </a:r>
            <a:r>
              <a:rPr lang="zh-CN" altLang="en-US" dirty="0"/>
              <a:t>化石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9A43DDD2-4066-284D-B3A5-D248B9193AF4}"/>
              </a:ext>
            </a:extLst>
          </p:cNvPr>
          <p:cNvGrpSpPr/>
          <p:nvPr/>
        </p:nvGrpSpPr>
        <p:grpSpPr>
          <a:xfrm>
            <a:off x="1481062" y="1510765"/>
            <a:ext cx="6394747" cy="4991233"/>
            <a:chOff x="1481062" y="1510765"/>
            <a:chExt cx="6394747" cy="4991233"/>
          </a:xfrm>
        </p:grpSpPr>
        <p:pic>
          <p:nvPicPr>
            <p:cNvPr id="29" name="图片 5">
              <a:extLst>
                <a:ext uri="{FF2B5EF4-FFF2-40B4-BE49-F238E27FC236}">
                  <a16:creationId xmlns:a16="http://schemas.microsoft.com/office/drawing/2014/main" id="{DD2A0CBA-C18C-034E-A7D3-C583D2024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2439" y="1565928"/>
              <a:ext cx="1906587" cy="453642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E0AA3740-9A28-B149-A8D3-A707F5D6C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1062" y="2088316"/>
              <a:ext cx="1917700" cy="3886200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A2C19EBA-1965-6F49-A771-9F9AB0854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72616" y="1510765"/>
              <a:ext cx="1905000" cy="4533900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74B6B3AC-48A0-A947-8678-318CFB35B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70809" y="1828037"/>
              <a:ext cx="1905000" cy="4254500"/>
            </a:xfrm>
            <a:prstGeom prst="rect">
              <a:avLst/>
            </a:prstGeom>
          </p:spPr>
        </p:pic>
        <p:sp>
          <p:nvSpPr>
            <p:cNvPr id="36" name="TextBox 3">
              <a:extLst>
                <a:ext uri="{FF2B5EF4-FFF2-40B4-BE49-F238E27FC236}">
                  <a16:creationId xmlns:a16="http://schemas.microsoft.com/office/drawing/2014/main" id="{63E6C4C5-2E83-5E47-AC9C-006597D87323}"/>
                </a:ext>
              </a:extLst>
            </p:cNvPr>
            <p:cNvSpPr txBox="1"/>
            <p:nvPr/>
          </p:nvSpPr>
          <p:spPr>
            <a:xfrm>
              <a:off x="1822485" y="60634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腊玛古猿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0" name="TextBox 3">
              <a:extLst>
                <a:ext uri="{FF2B5EF4-FFF2-40B4-BE49-F238E27FC236}">
                  <a16:creationId xmlns:a16="http://schemas.microsoft.com/office/drawing/2014/main" id="{A745E945-A28A-8C41-907B-3069A3A4BACA}"/>
                </a:ext>
              </a:extLst>
            </p:cNvPr>
            <p:cNvSpPr txBox="1"/>
            <p:nvPr/>
          </p:nvSpPr>
          <p:spPr>
            <a:xfrm>
              <a:off x="3282985" y="60634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南方古猿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1" name="TextBox 3">
              <a:extLst>
                <a:ext uri="{FF2B5EF4-FFF2-40B4-BE49-F238E27FC236}">
                  <a16:creationId xmlns:a16="http://schemas.microsoft.com/office/drawing/2014/main" id="{852218FC-4403-524E-843E-C06A93E19091}"/>
                </a:ext>
              </a:extLst>
            </p:cNvPr>
            <p:cNvSpPr txBox="1"/>
            <p:nvPr/>
          </p:nvSpPr>
          <p:spPr>
            <a:xfrm>
              <a:off x="4781585" y="60634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直立猿人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2" name="TextBox 3">
              <a:extLst>
                <a:ext uri="{FF2B5EF4-FFF2-40B4-BE49-F238E27FC236}">
                  <a16:creationId xmlns:a16="http://schemas.microsoft.com/office/drawing/2014/main" id="{E5332BB2-0A83-744C-AB25-9F732BDCF611}"/>
                </a:ext>
              </a:extLst>
            </p:cNvPr>
            <p:cNvSpPr txBox="1"/>
            <p:nvPr/>
          </p:nvSpPr>
          <p:spPr>
            <a:xfrm>
              <a:off x="6191285" y="6063416"/>
              <a:ext cx="1268335" cy="438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6858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尼安德特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B8D8A114-5197-E441-A8FF-86EE3A99B976}"/>
              </a:ext>
            </a:extLst>
          </p:cNvPr>
          <p:cNvSpPr/>
          <p:nvPr/>
        </p:nvSpPr>
        <p:spPr>
          <a:xfrm>
            <a:off x="1786486" y="1510765"/>
            <a:ext cx="5673134" cy="511462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4" name="直线箭头连接符 3">
            <a:extLst>
              <a:ext uri="{FF2B5EF4-FFF2-40B4-BE49-F238E27FC236}">
                <a16:creationId xmlns:a16="http://schemas.microsoft.com/office/drawing/2014/main" id="{E4213095-99E5-A54B-BF49-1061C7A14E20}"/>
              </a:ext>
            </a:extLst>
          </p:cNvPr>
          <p:cNvCxnSpPr/>
          <p:nvPr/>
        </p:nvCxnSpPr>
        <p:spPr>
          <a:xfrm>
            <a:off x="6752492" y="915574"/>
            <a:ext cx="0" cy="5951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15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达尔文提供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有效</a:t>
            </a:r>
            <a:r>
              <a:rPr lang="zh-CN" altLang="en-US" sz="3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方案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3980E47-88CA-9C41-92A3-0822051C6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56" y="1779631"/>
            <a:ext cx="453746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800" dirty="0">
                <a:ea typeface="微软雅黑" panose="020B0503020204020204" pitchFamily="34" charset="-122"/>
              </a:rPr>
              <a:t>假如自然选择学说</a:t>
            </a:r>
            <a:r>
              <a:rPr lang="en-US" altLang="zh-CN" sz="2800" dirty="0">
                <a:ea typeface="微软雅黑" panose="020B0503020204020204" pitchFamily="34" charset="-122"/>
              </a:rPr>
              <a:t>【</a:t>
            </a:r>
            <a:r>
              <a:rPr lang="zh-CN" altLang="en-US" sz="2800" dirty="0">
                <a:ea typeface="微软雅黑" panose="020B0503020204020204" pitchFamily="34" charset="-122"/>
              </a:rPr>
              <a:t>即：进化论</a:t>
            </a:r>
            <a:r>
              <a:rPr lang="en-US" altLang="zh-CN" sz="2800" dirty="0">
                <a:ea typeface="微软雅黑" panose="020B0503020204020204" pitchFamily="34" charset="-122"/>
              </a:rPr>
              <a:t>】</a:t>
            </a:r>
            <a:r>
              <a:rPr lang="zh-CN" altLang="en-US" sz="2800" dirty="0">
                <a:ea typeface="微软雅黑" panose="020B0503020204020204" pitchFamily="34" charset="-122"/>
              </a:rPr>
              <a:t>是正确的，那么这些</a:t>
            </a:r>
            <a:r>
              <a:rPr lang="zh-CN" altLang="en-US" sz="2800" b="1" dirty="0">
                <a:solidFill>
                  <a:srgbClr val="FF0000"/>
                </a:solidFill>
                <a:ea typeface="微软雅黑" panose="020B0503020204020204" pitchFamily="34" charset="-122"/>
              </a:rPr>
              <a:t>无数的中间连锁</a:t>
            </a:r>
            <a:r>
              <a:rPr lang="zh-CN" altLang="en-US" sz="2800" dirty="0">
                <a:ea typeface="微软雅黑" panose="020B0503020204020204" pitchFamily="34" charset="-122"/>
              </a:rPr>
              <a:t>必曾在地球上生存过。”</a:t>
            </a:r>
            <a:endParaRPr lang="en-US" altLang="zh-CN" sz="2800" dirty="0"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2000" dirty="0">
                <a:ea typeface="微软雅黑" panose="020B0503020204020204" pitchFamily="34" charset="-122"/>
              </a:rPr>
              <a:t>《</a:t>
            </a:r>
            <a:r>
              <a:rPr lang="zh-CN" altLang="en-US" sz="2000" dirty="0">
                <a:ea typeface="微软雅黑" panose="020B0503020204020204" pitchFamily="34" charset="-122"/>
              </a:rPr>
              <a:t>物种起源</a:t>
            </a:r>
            <a:r>
              <a:rPr lang="en-US" altLang="zh-CN" sz="2000" dirty="0">
                <a:ea typeface="微软雅黑" panose="020B0503020204020204" pitchFamily="34" charset="-122"/>
              </a:rPr>
              <a:t>》</a:t>
            </a:r>
            <a:r>
              <a:rPr lang="zh-CN" altLang="en-US" sz="2000" dirty="0">
                <a:ea typeface="微软雅黑" panose="020B0503020204020204" pitchFamily="34" charset="-122"/>
              </a:rPr>
              <a:t>第十章</a:t>
            </a:r>
            <a:endParaRPr lang="zh-CN" altLang="en-US" dirty="0">
              <a:ea typeface="微软雅黑" panose="020B0503020204020204" pitchFamily="34" charset="-122"/>
            </a:endParaRPr>
          </a:p>
          <a:p>
            <a:pPr eaLnBrk="1" hangingPunct="1"/>
            <a:endParaRPr lang="zh-CN" altLang="en-US" sz="2800" dirty="0">
              <a:ea typeface="微软雅黑" panose="020B0503020204020204" pitchFamily="34" charset="-122"/>
            </a:endParaRPr>
          </a:p>
        </p:txBody>
      </p:sp>
      <p:sp>
        <p:nvSpPr>
          <p:cNvPr id="18" name="直线连接符 20">
            <a:extLst>
              <a:ext uri="{FF2B5EF4-FFF2-40B4-BE49-F238E27FC236}">
                <a16:creationId xmlns:a16="http://schemas.microsoft.com/office/drawing/2014/main" id="{2D048AFA-64DC-C74D-8156-E5027919BF32}"/>
              </a:ext>
            </a:extLst>
          </p:cNvPr>
          <p:cNvSpPr/>
          <p:nvPr/>
        </p:nvSpPr>
        <p:spPr>
          <a:xfrm flipH="1">
            <a:off x="454531" y="1599608"/>
            <a:ext cx="0" cy="4783562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1">
            <a:extLst>
              <a:ext uri="{FF2B5EF4-FFF2-40B4-BE49-F238E27FC236}">
                <a16:creationId xmlns:a16="http://schemas.microsoft.com/office/drawing/2014/main" id="{5CA671B3-5ECC-5242-8DA2-0CB82FC37318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2">
            <a:extLst>
              <a:ext uri="{FF2B5EF4-FFF2-40B4-BE49-F238E27FC236}">
                <a16:creationId xmlns:a16="http://schemas.microsoft.com/office/drawing/2014/main" id="{82AE002A-32A1-C249-93F3-45EAF4F81FA0}"/>
              </a:ext>
            </a:extLst>
          </p:cNvPr>
          <p:cNvSpPr/>
          <p:nvPr/>
        </p:nvSpPr>
        <p:spPr>
          <a:xfrm flipH="1" flipV="1">
            <a:off x="971601" y="1599608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" name="直线连接符 23">
            <a:extLst>
              <a:ext uri="{FF2B5EF4-FFF2-40B4-BE49-F238E27FC236}">
                <a16:creationId xmlns:a16="http://schemas.microsoft.com/office/drawing/2014/main" id="{212B9863-4DD7-E247-8422-812DBB02138B}"/>
              </a:ext>
            </a:extLst>
          </p:cNvPr>
          <p:cNvSpPr/>
          <p:nvPr/>
        </p:nvSpPr>
        <p:spPr>
          <a:xfrm flipH="1">
            <a:off x="8714268" y="1610383"/>
            <a:ext cx="0" cy="463449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" name="图片 24" descr="图片 24">
            <a:extLst>
              <a:ext uri="{FF2B5EF4-FFF2-40B4-BE49-F238E27FC236}">
                <a16:creationId xmlns:a16="http://schemas.microsoft.com/office/drawing/2014/main" id="{C47C3E8D-2328-CE4D-8AF5-DCAC4C62A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图片 25" descr="图片 25">
            <a:extLst>
              <a:ext uri="{FF2B5EF4-FFF2-40B4-BE49-F238E27FC236}">
                <a16:creationId xmlns:a16="http://schemas.microsoft.com/office/drawing/2014/main" id="{DF7B604A-7553-1A46-B314-0E7C7DAE8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0507"/>
            <a:ext cx="921637" cy="5650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E2D58034-2F31-4C47-A1C4-96CFB0305271}"/>
              </a:ext>
            </a:extLst>
          </p:cNvPr>
          <p:cNvGrpSpPr/>
          <p:nvPr/>
        </p:nvGrpSpPr>
        <p:grpSpPr>
          <a:xfrm>
            <a:off x="5340145" y="1340506"/>
            <a:ext cx="3113000" cy="4655727"/>
            <a:chOff x="4877288" y="1841070"/>
            <a:chExt cx="2870200" cy="42926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D51EA5D-2F7C-BF42-AF07-80400F146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7288" y="1841070"/>
              <a:ext cx="2870200" cy="4292600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8728ED8-9669-804A-BEE5-267B90661557}"/>
                </a:ext>
              </a:extLst>
            </p:cNvPr>
            <p:cNvSpPr/>
            <p:nvPr/>
          </p:nvSpPr>
          <p:spPr>
            <a:xfrm>
              <a:off x="4877288" y="1858465"/>
              <a:ext cx="2870192" cy="427520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3185" tIns="273185" rIns="273185" bIns="273185" numCol="1" spcCol="1270" rtlCol="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zh-CN" altLang="en-US" sz="3100" kern="1200"/>
            </a:p>
          </p:txBody>
        </p:sp>
      </p:grpSp>
      <p:pic>
        <p:nvPicPr>
          <p:cNvPr id="4" name="图片 3" descr="一群卡通人物&#10;&#10;描述已自动生成">
            <a:extLst>
              <a:ext uri="{FF2B5EF4-FFF2-40B4-BE49-F238E27FC236}">
                <a16:creationId xmlns:a16="http://schemas.microsoft.com/office/drawing/2014/main" id="{EB708ACC-ED5F-4843-B5AA-F01A36710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97" y="3991389"/>
            <a:ext cx="3595546" cy="234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3968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43980E47-88CA-9C41-92A3-0822051C6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493" y="4823155"/>
            <a:ext cx="8319765" cy="11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560"/>
              </a:lnSpc>
              <a:spcBef>
                <a:spcPts val="1200"/>
              </a:spcBef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找到“猿人”：“人类进化”的观点成立。</a:t>
            </a:r>
          </a:p>
          <a:p>
            <a:pPr>
              <a:lnSpc>
                <a:spcPts val="3560"/>
              </a:lnSpc>
              <a:spcBef>
                <a:spcPts val="1200"/>
              </a:spcBef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没有找到“猿人”：“人类进化”的观点不成立。</a:t>
            </a:r>
            <a:endParaRPr lang="zh-CN" altLang="en-US" sz="2800" dirty="0">
              <a:ea typeface="微软雅黑" panose="020B0503020204020204" pitchFamily="34" charset="-122"/>
            </a:endParaRPr>
          </a:p>
        </p:txBody>
      </p:sp>
      <p:sp>
        <p:nvSpPr>
          <p:cNvPr id="18" name="直线连接符 20">
            <a:extLst>
              <a:ext uri="{FF2B5EF4-FFF2-40B4-BE49-F238E27FC236}">
                <a16:creationId xmlns:a16="http://schemas.microsoft.com/office/drawing/2014/main" id="{2D048AFA-64DC-C74D-8156-E5027919BF32}"/>
              </a:ext>
            </a:extLst>
          </p:cNvPr>
          <p:cNvSpPr/>
          <p:nvPr/>
        </p:nvSpPr>
        <p:spPr>
          <a:xfrm flipH="1">
            <a:off x="454531" y="1599608"/>
            <a:ext cx="0" cy="4783562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1">
            <a:extLst>
              <a:ext uri="{FF2B5EF4-FFF2-40B4-BE49-F238E27FC236}">
                <a16:creationId xmlns:a16="http://schemas.microsoft.com/office/drawing/2014/main" id="{5CA671B3-5ECC-5242-8DA2-0CB82FC37318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2">
            <a:extLst>
              <a:ext uri="{FF2B5EF4-FFF2-40B4-BE49-F238E27FC236}">
                <a16:creationId xmlns:a16="http://schemas.microsoft.com/office/drawing/2014/main" id="{82AE002A-32A1-C249-93F3-45EAF4F81FA0}"/>
              </a:ext>
            </a:extLst>
          </p:cNvPr>
          <p:cNvSpPr/>
          <p:nvPr/>
        </p:nvSpPr>
        <p:spPr>
          <a:xfrm flipH="1" flipV="1">
            <a:off x="971601" y="1599608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" name="直线连接符 23">
            <a:extLst>
              <a:ext uri="{FF2B5EF4-FFF2-40B4-BE49-F238E27FC236}">
                <a16:creationId xmlns:a16="http://schemas.microsoft.com/office/drawing/2014/main" id="{212B9863-4DD7-E247-8422-812DBB02138B}"/>
              </a:ext>
            </a:extLst>
          </p:cNvPr>
          <p:cNvSpPr/>
          <p:nvPr/>
        </p:nvSpPr>
        <p:spPr>
          <a:xfrm flipH="1">
            <a:off x="8714268" y="1610383"/>
            <a:ext cx="0" cy="463449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" name="图片 24" descr="图片 24">
            <a:extLst>
              <a:ext uri="{FF2B5EF4-FFF2-40B4-BE49-F238E27FC236}">
                <a16:creationId xmlns:a16="http://schemas.microsoft.com/office/drawing/2014/main" id="{C47C3E8D-2328-CE4D-8AF5-DCAC4C62A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图片 25" descr="图片 25">
            <a:extLst>
              <a:ext uri="{FF2B5EF4-FFF2-40B4-BE49-F238E27FC236}">
                <a16:creationId xmlns:a16="http://schemas.microsoft.com/office/drawing/2014/main" id="{DF7B604A-7553-1A46-B314-0E7C7DAE8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0507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96572ED-C166-C445-8745-CFA623E94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088" y="4772221"/>
            <a:ext cx="594773" cy="620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E98C611-C673-2C44-98C0-D8B5DDA3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634" y="5420617"/>
            <a:ext cx="494454" cy="565091"/>
          </a:xfrm>
          <a:prstGeom prst="rect">
            <a:avLst/>
          </a:prstGeom>
        </p:spPr>
      </p:pic>
      <p:pic>
        <p:nvPicPr>
          <p:cNvPr id="3" name="图片 2" descr="一群卡通人物&#10;&#10;描述已自动生成">
            <a:extLst>
              <a:ext uri="{FF2B5EF4-FFF2-40B4-BE49-F238E27FC236}">
                <a16:creationId xmlns:a16="http://schemas.microsoft.com/office/drawing/2014/main" id="{1A04A0B0-E016-4225-B3B3-752F8A82C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7027" y="204390"/>
            <a:ext cx="6687398" cy="43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361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8C3D7EA-DE2F-0643-B1E5-F2DAC2E59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668" y="4621234"/>
            <a:ext cx="7742664" cy="15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观察这块骨头，请判断这块骨头是从哪种动物身上取下来的，并把那种动物的样子画在纸上。</a:t>
            </a:r>
            <a:b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（计时：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分钟）</a:t>
            </a:r>
            <a:endParaRPr lang="zh-CN" altLang="en-US" sz="2800" dirty="0">
              <a:ea typeface="微软雅黑" panose="020B0503020204020204" pitchFamily="34" charset="-122"/>
            </a:endParaRPr>
          </a:p>
        </p:txBody>
      </p:sp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A181CFE6-1ADD-6149-87AD-E94871539CE5}"/>
              </a:ext>
            </a:extLst>
          </p:cNvPr>
          <p:cNvSpPr/>
          <p:nvPr/>
        </p:nvSpPr>
        <p:spPr>
          <a:xfrm flipH="1">
            <a:off x="454531" y="1599608"/>
            <a:ext cx="0" cy="4783562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1">
            <a:extLst>
              <a:ext uri="{FF2B5EF4-FFF2-40B4-BE49-F238E27FC236}">
                <a16:creationId xmlns:a16="http://schemas.microsoft.com/office/drawing/2014/main" id="{D183F238-5B65-BE40-9EB2-6FD206D945A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2">
            <a:extLst>
              <a:ext uri="{FF2B5EF4-FFF2-40B4-BE49-F238E27FC236}">
                <a16:creationId xmlns:a16="http://schemas.microsoft.com/office/drawing/2014/main" id="{91EF06A4-5C0E-D449-ACB8-6EC6458A4A1B}"/>
              </a:ext>
            </a:extLst>
          </p:cNvPr>
          <p:cNvSpPr/>
          <p:nvPr/>
        </p:nvSpPr>
        <p:spPr>
          <a:xfrm flipH="1" flipV="1">
            <a:off x="971601" y="1599608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C69C7E35-0E54-6547-AA94-5B085981171B}"/>
              </a:ext>
            </a:extLst>
          </p:cNvPr>
          <p:cNvSpPr/>
          <p:nvPr/>
        </p:nvSpPr>
        <p:spPr>
          <a:xfrm flipH="1">
            <a:off x="8714268" y="1610383"/>
            <a:ext cx="0" cy="463449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" name="图片 24" descr="图片 24">
            <a:extLst>
              <a:ext uri="{FF2B5EF4-FFF2-40B4-BE49-F238E27FC236}">
                <a16:creationId xmlns:a16="http://schemas.microsoft.com/office/drawing/2014/main" id="{4BCC4A85-AE34-2347-9601-D271248F1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图片 25" descr="图片 25">
            <a:extLst>
              <a:ext uri="{FF2B5EF4-FFF2-40B4-BE49-F238E27FC236}">
                <a16:creationId xmlns:a16="http://schemas.microsoft.com/office/drawing/2014/main" id="{355E6B66-6D26-A840-A8D8-B44FB4B84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0507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标题 14">
            <a:extLst>
              <a:ext uri="{FF2B5EF4-FFF2-40B4-BE49-F238E27FC236}">
                <a16:creationId xmlns:a16="http://schemas.microsoft.com/office/drawing/2014/main" id="{B3E3DB3B-674B-3645-9070-869635BA5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看骨头猜主人</a:t>
            </a:r>
          </a:p>
        </p:txBody>
      </p:sp>
      <p:pic>
        <p:nvPicPr>
          <p:cNvPr id="4" name="Content Placeholder 3" descr="u=2349895313,2967125203&amp;fm=23&amp;gp=0.jpg"/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b="10940"/>
          <a:stretch/>
        </p:blipFill>
        <p:spPr>
          <a:xfrm>
            <a:off x="1032935" y="1860814"/>
            <a:ext cx="3445278" cy="2301266"/>
          </a:xfrm>
          <a:prstGeom prst="rect">
            <a:avLst/>
          </a:prstGeom>
        </p:spPr>
      </p:pic>
      <p:pic>
        <p:nvPicPr>
          <p:cNvPr id="13" name="Picture Placeholder 4" descr="chicken_bonesl.jpg">
            <a:extLst>
              <a:ext uri="{FF2B5EF4-FFF2-40B4-BE49-F238E27FC236}">
                <a16:creationId xmlns:a16="http://schemas.microsoft.com/office/drawing/2014/main" id="{851AE134-29E6-354F-873E-4165875242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10" t="7104" r="2977" b="6379"/>
          <a:stretch/>
        </p:blipFill>
        <p:spPr>
          <a:xfrm>
            <a:off x="4611139" y="1858710"/>
            <a:ext cx="3888982" cy="230126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TM02900720[[fn=积分]]</Template>
  <TotalTime>10735</TotalTime>
  <Words>4822</Words>
  <Application>Microsoft Office PowerPoint</Application>
  <PresentationFormat>全屏显示(4:3)</PresentationFormat>
  <Paragraphs>451</Paragraphs>
  <Slides>56</Slides>
  <Notes>53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56</vt:i4>
      </vt:variant>
    </vt:vector>
  </HeadingPairs>
  <TitlesOfParts>
    <vt:vector size="68" baseType="lpstr">
      <vt:lpstr>宋体</vt:lpstr>
      <vt:lpstr>微软雅黑</vt:lpstr>
      <vt:lpstr>等线</vt:lpstr>
      <vt:lpstr>Times New Roman</vt:lpstr>
      <vt:lpstr>Arial</vt:lpstr>
      <vt:lpstr>微软雅黑</vt:lpstr>
      <vt:lpstr>Calibri</vt:lpstr>
      <vt:lpstr>Franklin Gothic Book</vt:lpstr>
      <vt:lpstr>Wingdings 2</vt:lpstr>
      <vt:lpstr>Calibri Light</vt:lpstr>
      <vt:lpstr>HDOfficeLightV0</vt:lpstr>
      <vt:lpstr>1_HDOfficeLightV0</vt:lpstr>
      <vt:lpstr>PowerPoint 演示文稿</vt:lpstr>
      <vt:lpstr>调查问卷</vt:lpstr>
      <vt:lpstr>PowerPoint 演示文稿</vt:lpstr>
      <vt:lpstr>人是怎么来的？</vt:lpstr>
      <vt:lpstr>问 题</vt:lpstr>
      <vt:lpstr>据称过渡的“半猿半人”的猿人化石</vt:lpstr>
      <vt:lpstr>达尔文提供有效方案</vt:lpstr>
      <vt:lpstr>PowerPoint 演示文稿</vt:lpstr>
      <vt:lpstr>看骨头猜主人</vt:lpstr>
      <vt:lpstr>PowerPoint 演示文稿</vt:lpstr>
      <vt:lpstr>PowerPoint 演示文稿</vt:lpstr>
      <vt:lpstr>PowerPoint 演示文稿</vt:lpstr>
      <vt:lpstr>PowerPoint 演示文稿</vt:lpstr>
      <vt:lpstr>“中间过渡形态”找到了吗？</vt:lpstr>
      <vt:lpstr>1928年，人们找到了其余的骨架。</vt:lpstr>
      <vt:lpstr>人类是猪的后代吗?</vt:lpstr>
      <vt:lpstr>人类是猿猴的后代吗?</vt:lpstr>
      <vt:lpstr>我们应当管理动物 我们又怎么会是从猿猴变来的呢？</vt:lpstr>
      <vt:lpstr>科学家找到了猿猴变人的证据吗？</vt:lpstr>
      <vt:lpstr>科研结果：“猿人队列”是假的</vt:lpstr>
      <vt:lpstr>人类学家霍布林（J.J. Hublin）</vt:lpstr>
      <vt:lpstr>PowerPoint 演示文稿</vt:lpstr>
      <vt:lpstr>“腊玛古猿“ 身份揭晓</vt:lpstr>
      <vt:lpstr>腊玛古猿不是“猿人”！</vt:lpstr>
      <vt:lpstr>南方古猿是“猿人”吗？</vt:lpstr>
      <vt:lpstr>任务一</vt:lpstr>
      <vt:lpstr>南方古猿：露西</vt:lpstr>
      <vt:lpstr>PowerPoint 演示文稿</vt:lpstr>
      <vt:lpstr>研究结果：露西是猿猴</vt:lpstr>
      <vt:lpstr>不能轻信复原模型</vt:lpstr>
      <vt:lpstr>南方古猿不是“猿人”！</vt:lpstr>
      <vt:lpstr>直立猿人是“猿人”吗？</vt:lpstr>
      <vt:lpstr>任务二</vt:lpstr>
      <vt:lpstr>PowerPoint 演示文稿</vt:lpstr>
      <vt:lpstr>任务二</vt:lpstr>
      <vt:lpstr>北京猿人身份探秘—习题讲解</vt:lpstr>
      <vt:lpstr>北京猿人身份探秘—习题讲解</vt:lpstr>
      <vt:lpstr>三、填空题</vt:lpstr>
      <vt:lpstr>三、填空题</vt:lpstr>
      <vt:lpstr>直立猿人不是“猿人”！</vt:lpstr>
      <vt:lpstr>尼安德特是“猿人”吗？</vt:lpstr>
      <vt:lpstr>任务三</vt:lpstr>
      <vt:lpstr>尼安德特人是猿人吗？</vt:lpstr>
      <vt:lpstr>尼安德特人 复原图在100年内的“进化”</vt:lpstr>
      <vt:lpstr>PowerPoint 演示文稿</vt:lpstr>
      <vt:lpstr>PowerPoint 演示文稿</vt:lpstr>
      <vt:lpstr>任务三 习题</vt:lpstr>
      <vt:lpstr>任务三 习题</vt:lpstr>
      <vt:lpstr>猿人队列不存在！</vt:lpstr>
      <vt:lpstr>猿人队列： 有猿，有人，没有“半猿半人”</vt:lpstr>
      <vt:lpstr> 观察到的人和猿猴的化石记录 符合圣经：各从其类</vt:lpstr>
      <vt:lpstr>调查问卷</vt:lpstr>
      <vt:lpstr>分享答案 ……</vt:lpstr>
      <vt:lpstr>人是从猿进化来的吗？为什么？</vt:lpstr>
      <vt:lpstr>更多猿人话题，请参考附录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猿人</dc:title>
  <dc:creator>Yi Hao</dc:creator>
  <cp:lastModifiedBy>benjamin lee</cp:lastModifiedBy>
  <cp:revision>564</cp:revision>
  <dcterms:created xsi:type="dcterms:W3CDTF">2020-12-15T15:55:01Z</dcterms:created>
  <dcterms:modified xsi:type="dcterms:W3CDTF">2022-01-03T07:48:25Z</dcterms:modified>
</cp:coreProperties>
</file>