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0" r:id="rId1"/>
  </p:sldMasterIdLst>
  <p:notesMasterIdLst>
    <p:notesMasterId r:id="rId61"/>
  </p:notesMasterIdLst>
  <p:sldIdLst>
    <p:sldId id="2667" r:id="rId2"/>
    <p:sldId id="2764" r:id="rId3"/>
    <p:sldId id="2636" r:id="rId4"/>
    <p:sldId id="2572" r:id="rId5"/>
    <p:sldId id="2573" r:id="rId6"/>
    <p:sldId id="2574" r:id="rId7"/>
    <p:sldId id="838" r:id="rId8"/>
    <p:sldId id="260" r:id="rId9"/>
    <p:sldId id="2568" r:id="rId10"/>
    <p:sldId id="2637" r:id="rId11"/>
    <p:sldId id="2638" r:id="rId12"/>
    <p:sldId id="2584" r:id="rId13"/>
    <p:sldId id="2585" r:id="rId14"/>
    <p:sldId id="2639" r:id="rId15"/>
    <p:sldId id="2587" r:id="rId16"/>
    <p:sldId id="2669" r:id="rId17"/>
    <p:sldId id="2588" r:id="rId18"/>
    <p:sldId id="2640" r:id="rId19"/>
    <p:sldId id="2641" r:id="rId20"/>
    <p:sldId id="2642" r:id="rId21"/>
    <p:sldId id="2643" r:id="rId22"/>
    <p:sldId id="2644" r:id="rId23"/>
    <p:sldId id="2670" r:id="rId24"/>
    <p:sldId id="2645" r:id="rId25"/>
    <p:sldId id="2646" r:id="rId26"/>
    <p:sldId id="2647" r:id="rId27"/>
    <p:sldId id="2648" r:id="rId28"/>
    <p:sldId id="2600" r:id="rId29"/>
    <p:sldId id="2601" r:id="rId30"/>
    <p:sldId id="2603" r:id="rId31"/>
    <p:sldId id="2649" r:id="rId32"/>
    <p:sldId id="2608" r:id="rId33"/>
    <p:sldId id="2650" r:id="rId34"/>
    <p:sldId id="2609" r:id="rId35"/>
    <p:sldId id="2633" r:id="rId36"/>
    <p:sldId id="2510" r:id="rId37"/>
    <p:sldId id="2615" r:id="rId38"/>
    <p:sldId id="2651" r:id="rId39"/>
    <p:sldId id="2578" r:id="rId40"/>
    <p:sldId id="2652" r:id="rId41"/>
    <p:sldId id="2653" r:id="rId42"/>
    <p:sldId id="2654" r:id="rId43"/>
    <p:sldId id="2655" r:id="rId44"/>
    <p:sldId id="2614" r:id="rId45"/>
    <p:sldId id="2656" r:id="rId46"/>
    <p:sldId id="2657" r:id="rId47"/>
    <p:sldId id="2582" r:id="rId48"/>
    <p:sldId id="2658" r:id="rId49"/>
    <p:sldId id="2659" r:id="rId50"/>
    <p:sldId id="2660" r:id="rId51"/>
    <p:sldId id="2661" r:id="rId52"/>
    <p:sldId id="2663" r:id="rId53"/>
    <p:sldId id="2664" r:id="rId54"/>
    <p:sldId id="2665" r:id="rId55"/>
    <p:sldId id="2666" r:id="rId56"/>
    <p:sldId id="2635" r:id="rId57"/>
    <p:sldId id="368" r:id="rId58"/>
    <p:sldId id="2632" r:id="rId59"/>
    <p:sldId id="2551" r:id="rId60"/>
  </p:sldIdLst>
  <p:sldSz cx="9144000" cy="6858000" type="screen4x3"/>
  <p:notesSz cx="6858000" cy="9144000"/>
  <p:embeddedFontLst>
    <p:embeddedFont>
      <p:font typeface="宋体" panose="02010600030101010101" pitchFamily="2" charset="-122"/>
      <p:regular r:id="rId62"/>
    </p:embeddedFont>
    <p:embeddedFont>
      <p:font typeface="微软雅黑" panose="020B0503020204020204" pitchFamily="34" charset="-122"/>
      <p:regular r:id="rId63"/>
      <p:bold r:id="rId64"/>
    </p:embeddedFont>
    <p:embeddedFont>
      <p:font typeface="微软雅黑" panose="020B0503020204020204" pitchFamily="34" charset="-122"/>
      <p:regular r:id="rId63"/>
      <p:bold r:id="rId64"/>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80352F9-F3E6-461B-BBB7-69D73BCFFA4F}">
          <p14:sldIdLst>
            <p14:sldId id="2667"/>
            <p14:sldId id="2764"/>
            <p14:sldId id="2636"/>
            <p14:sldId id="2572"/>
            <p14:sldId id="2573"/>
            <p14:sldId id="2574"/>
            <p14:sldId id="838"/>
            <p14:sldId id="260"/>
            <p14:sldId id="2568"/>
            <p14:sldId id="2637"/>
            <p14:sldId id="2638"/>
            <p14:sldId id="2584"/>
            <p14:sldId id="2585"/>
            <p14:sldId id="2639"/>
            <p14:sldId id="2587"/>
            <p14:sldId id="2669"/>
            <p14:sldId id="2588"/>
            <p14:sldId id="2640"/>
            <p14:sldId id="2641"/>
            <p14:sldId id="2642"/>
            <p14:sldId id="2643"/>
            <p14:sldId id="2644"/>
            <p14:sldId id="2670"/>
            <p14:sldId id="2645"/>
            <p14:sldId id="2646"/>
            <p14:sldId id="2647"/>
            <p14:sldId id="2648"/>
            <p14:sldId id="2600"/>
            <p14:sldId id="2601"/>
            <p14:sldId id="2603"/>
            <p14:sldId id="2649"/>
            <p14:sldId id="2608"/>
            <p14:sldId id="2650"/>
            <p14:sldId id="2609"/>
            <p14:sldId id="2633"/>
            <p14:sldId id="2510"/>
            <p14:sldId id="2615"/>
            <p14:sldId id="2651"/>
            <p14:sldId id="2578"/>
            <p14:sldId id="2652"/>
            <p14:sldId id="2653"/>
            <p14:sldId id="2654"/>
            <p14:sldId id="2655"/>
            <p14:sldId id="2614"/>
            <p14:sldId id="2656"/>
            <p14:sldId id="2657"/>
            <p14:sldId id="2582"/>
            <p14:sldId id="2658"/>
            <p14:sldId id="2659"/>
            <p14:sldId id="2660"/>
            <p14:sldId id="2661"/>
            <p14:sldId id="2663"/>
            <p14:sldId id="2664"/>
            <p14:sldId id="2665"/>
            <p14:sldId id="2666"/>
            <p14:sldId id="2635"/>
            <p14:sldId id="368"/>
            <p14:sldId id="2632"/>
            <p14:sldId id="25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71A"/>
    <a:srgbClr val="F4F5F7"/>
    <a:srgbClr val="011120"/>
    <a:srgbClr val="8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56" autoAdjust="0"/>
    <p:restoredTop sz="95741" autoAdjust="0"/>
  </p:normalViewPr>
  <p:slideViewPr>
    <p:cSldViewPr snapToGrid="0" snapToObjects="1">
      <p:cViewPr varScale="1">
        <p:scale>
          <a:sx n="110" d="100"/>
          <a:sy n="110" d="100"/>
        </p:scale>
        <p:origin x="207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80352-BFB5-784E-BFAB-D7FC983DE7B0}" type="datetimeFigureOut">
              <a:rPr kumimoji="1" lang="zh-CN" altLang="en-US" smtClean="0"/>
              <a:t>2024/12/11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2D9E6D-A15A-B743-B4A3-278F5909B41A}" type="slidenum">
              <a:rPr kumimoji="1" lang="zh-CN" altLang="en-US" smtClean="0"/>
              <a:t>‹#›</a:t>
            </a:fld>
            <a:endParaRPr kumimoji="1" lang="zh-CN" altLang="en-US"/>
          </a:p>
        </p:txBody>
      </p:sp>
    </p:spTree>
    <p:extLst>
      <p:ext uri="{BB962C8B-B14F-4D97-AF65-F5344CB8AC3E}">
        <p14:creationId xmlns:p14="http://schemas.microsoft.com/office/powerpoint/2010/main" val="35796181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这一课，我们将学习生命从哪里来。</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a:t>
            </a:fld>
            <a:endParaRPr kumimoji="1" lang="zh-CN" altLang="en-US"/>
          </a:p>
        </p:txBody>
      </p:sp>
    </p:spTree>
    <p:extLst>
      <p:ext uri="{BB962C8B-B14F-4D97-AF65-F5344CB8AC3E}">
        <p14:creationId xmlns:p14="http://schemas.microsoft.com/office/powerpoint/2010/main" val="329571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111111"/>
                </a:solidFill>
                <a:effectLst/>
                <a:latin typeface="宋体" panose="02010600030101010101" pitchFamily="2" charset="-122"/>
                <a:ea typeface="等线" panose="02010600030101010101" pitchFamily="2" charset="-122"/>
              </a:rPr>
              <a:t>2</a:t>
            </a:r>
            <a:r>
              <a:rPr lang="en-US" altLang="zh-CN" sz="1800" b="0" dirty="0">
                <a:solidFill>
                  <a:srgbClr val="111111"/>
                </a:solidFill>
                <a:effectLst/>
                <a:latin typeface="宋体" panose="02010600030101010101" pitchFamily="2" charset="-122"/>
                <a:ea typeface="等线" panose="02010600030101010101" pitchFamily="2" charset="-122"/>
              </a:rPr>
              <a:t>.</a:t>
            </a:r>
            <a:r>
              <a:rPr lang="zh-CN" altLang="zh-CN" sz="1800" b="1" dirty="0">
                <a:solidFill>
                  <a:srgbClr val="111111"/>
                </a:solidFill>
                <a:effectLst/>
                <a:latin typeface="Times New Roman" panose="02020603050405020304" pitchFamily="18" charset="0"/>
                <a:ea typeface="宋体" panose="02010600030101010101" pitchFamily="2" charset="-122"/>
              </a:rPr>
              <a:t>为了成为投弹虫，投弹虫必须从一开始就具备什么东西？（</a:t>
            </a:r>
            <a:r>
              <a:rPr lang="en-US" altLang="zh-CN" sz="1800" b="1" dirty="0">
                <a:solidFill>
                  <a:srgbClr val="111111"/>
                </a:solidFill>
                <a:effectLst/>
                <a:latin typeface="Times New Roman" panose="02020603050405020304" pitchFamily="18" charset="0"/>
                <a:ea typeface="宋体" panose="02010600030101010101" pitchFamily="2" charset="-122"/>
              </a:rPr>
              <a:t>ABCDEF</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储存室</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反应室</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对苯二酚</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过氧化氢</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两种特殊的催化酶</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阀门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等线" panose="02010600030101010101" pitchFamily="2" charset="-122"/>
              </a:rPr>
              <a:t>（</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a:t>
            </a:r>
            <a:r>
              <a:rPr lang="zh-CN" altLang="zh-CN" sz="1800" b="1" dirty="0">
                <a:solidFill>
                  <a:srgbClr val="111111"/>
                </a:solidFill>
                <a:effectLst/>
                <a:latin typeface="Times New Roman" panose="02020603050405020304" pitchFamily="18" charset="0"/>
                <a:ea typeface="宋体" panose="02010600030101010101" pitchFamily="2" charset="-122"/>
              </a:rPr>
              <a:t>（答案解析：为了成为投弹虫，投弹虫必须从一开始就具备这个防御系统的每一</a:t>
            </a:r>
            <a:r>
              <a:rPr lang="zh-CN" altLang="zh-CN" sz="1800" b="0" dirty="0">
                <a:solidFill>
                  <a:srgbClr val="111111"/>
                </a:solidFill>
                <a:effectLst/>
                <a:latin typeface="Times New Roman" panose="02020603050405020304" pitchFamily="18" charset="0"/>
                <a:ea typeface="宋体" panose="02010600030101010101" pitchFamily="2" charset="-122"/>
              </a:rPr>
              <a:t>个部分</a:t>
            </a:r>
            <a:r>
              <a:rPr lang="zh-CN" altLang="zh-CN" sz="1800" b="1" dirty="0">
                <a:solidFill>
                  <a:srgbClr val="111111"/>
                </a:solidFill>
                <a:effectLst/>
                <a:latin typeface="Times New Roman" panose="02020603050405020304" pitchFamily="18" charset="0"/>
                <a:ea typeface="宋体" panose="02010600030101010101" pitchFamily="2" charset="-122"/>
              </a:rPr>
              <a:t>。缺了任何一</a:t>
            </a:r>
            <a:r>
              <a:rPr lang="zh-CN" altLang="zh-CN" sz="1800" b="0" dirty="0">
                <a:solidFill>
                  <a:srgbClr val="111111"/>
                </a:solidFill>
                <a:effectLst/>
                <a:latin typeface="Times New Roman" panose="02020603050405020304" pitchFamily="18" charset="0"/>
                <a:ea typeface="宋体" panose="02010600030101010101" pitchFamily="2" charset="-122"/>
              </a:rPr>
              <a:t>部分</a:t>
            </a:r>
            <a:r>
              <a:rPr lang="zh-CN" altLang="zh-CN" sz="1800" b="1" dirty="0">
                <a:solidFill>
                  <a:srgbClr val="111111"/>
                </a:solidFill>
                <a:effectLst/>
                <a:latin typeface="Times New Roman" panose="02020603050405020304" pitchFamily="18" charset="0"/>
                <a:ea typeface="宋体" panose="02010600030101010101" pitchFamily="2" charset="-122"/>
              </a:rPr>
              <a:t>，投弹虫的防御系统就会失去功能。所以答案是全选：</a:t>
            </a:r>
            <a:r>
              <a:rPr lang="en-US" altLang="zh-CN" sz="1800" b="1" dirty="0">
                <a:solidFill>
                  <a:srgbClr val="111111"/>
                </a:solidFill>
                <a:effectLst/>
                <a:latin typeface="Times New Roman" panose="02020603050405020304" pitchFamily="18" charset="0"/>
                <a:ea typeface="宋体" panose="02010600030101010101" pitchFamily="2" charset="-122"/>
              </a:rPr>
              <a:t>ABCDEF</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10</a:t>
            </a:fld>
            <a:endParaRPr kumimoji="1" lang="zh-CN" altLang="en-US"/>
          </a:p>
        </p:txBody>
      </p:sp>
    </p:spTree>
    <p:extLst>
      <p:ext uri="{BB962C8B-B14F-4D97-AF65-F5344CB8AC3E}">
        <p14:creationId xmlns:p14="http://schemas.microsoft.com/office/powerpoint/2010/main" val="381176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111111"/>
                </a:solidFill>
                <a:effectLst/>
                <a:latin typeface="宋体" panose="02010600030101010101" pitchFamily="2" charset="-122"/>
                <a:ea typeface="等线" panose="02010600030101010101" pitchFamily="2" charset="-122"/>
              </a:rPr>
              <a:t>3</a:t>
            </a:r>
            <a:r>
              <a:rPr lang="en-US" altLang="zh-CN" sz="1800" b="0" dirty="0">
                <a:solidFill>
                  <a:srgbClr val="111111"/>
                </a:solidFill>
                <a:effectLst/>
                <a:latin typeface="宋体" panose="02010600030101010101" pitchFamily="2" charset="-122"/>
                <a:ea typeface="等线" panose="02010600030101010101" pitchFamily="2" charset="-122"/>
              </a:rPr>
              <a:t>.</a:t>
            </a:r>
            <a:r>
              <a:rPr lang="zh-CN" altLang="zh-CN" sz="1800" b="1" dirty="0">
                <a:solidFill>
                  <a:srgbClr val="111111"/>
                </a:solidFill>
                <a:effectLst/>
                <a:latin typeface="Times New Roman" panose="02020603050405020304" pitchFamily="18" charset="0"/>
                <a:ea typeface="宋体" panose="02010600030101010101" pitchFamily="2" charset="-122"/>
              </a:rPr>
              <a:t>投弹虫可以偶然进化产生吗？为什么？（</a:t>
            </a:r>
            <a:r>
              <a:rPr lang="en-US" altLang="zh-CN" sz="1800" b="1" dirty="0">
                <a:solidFill>
                  <a:srgbClr val="111111"/>
                </a:solidFill>
                <a:effectLst/>
                <a:latin typeface="Times New Roman" panose="02020603050405020304" pitchFamily="18" charset="0"/>
                <a:ea typeface="宋体" panose="02010600030101010101" pitchFamily="2" charset="-122"/>
              </a:rPr>
              <a:t>CD</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可以，因为达尔文的进化论表明投弹虫是从普通甲虫进化出来的。</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b="1" dirty="0">
                <a:solidFill>
                  <a:srgbClr val="111111"/>
                </a:solidFill>
                <a:effectLst/>
                <a:latin typeface="Times New Roman" panose="02020603050405020304" pitchFamily="18" charset="0"/>
                <a:ea typeface="宋体" panose="02010600030101010101" pitchFamily="2" charset="-122"/>
              </a:rPr>
              <a:t>（答案解析：这是循环论证，有点像是老师问学生：你为什么有生物课本。学生答：因为学生有生物课本。这个选项没有给出任何证据表明普通的甲虫能进化出投弹虫。所以不选</a:t>
            </a:r>
            <a:r>
              <a:rPr lang="en-US" altLang="zh-CN" sz="1800" b="1" dirty="0">
                <a:solidFill>
                  <a:srgbClr val="111111"/>
                </a:solidFill>
                <a:effectLst/>
                <a:latin typeface="Times New Roman" panose="02020603050405020304" pitchFamily="18" charset="0"/>
                <a:ea typeface="宋体" panose="02010600030101010101" pitchFamily="2" charset="-122"/>
              </a:rPr>
              <a:t>A</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0" lvl="0" indent="0">
              <a:buFont typeface="+mj-lt"/>
              <a:buNone/>
            </a:pPr>
            <a:r>
              <a:rPr lang="en-US" altLang="zh-CN" sz="1800" b="1" dirty="0">
                <a:solidFill>
                  <a:srgbClr val="111111"/>
                </a:solidFill>
                <a:effectLst/>
                <a:latin typeface="Times New Roman" panose="02020603050405020304" pitchFamily="18" charset="0"/>
                <a:ea typeface="宋体" panose="02010600030101010101" pitchFamily="2" charset="-122"/>
              </a:rPr>
              <a:t>B.     </a:t>
            </a:r>
            <a:r>
              <a:rPr lang="zh-CN" altLang="zh-CN" sz="1800" b="1" dirty="0">
                <a:solidFill>
                  <a:srgbClr val="111111"/>
                </a:solidFill>
                <a:effectLst/>
                <a:latin typeface="Times New Roman" panose="02020603050405020304" pitchFamily="18" charset="0"/>
                <a:ea typeface="宋体" panose="02010600030101010101" pitchFamily="2" charset="-122"/>
              </a:rPr>
              <a:t>可以，因为投弹虫防御系统的每件东西会一件一件地自动组装。</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b="1" dirty="0">
                <a:solidFill>
                  <a:srgbClr val="111111"/>
                </a:solidFill>
                <a:effectLst/>
                <a:latin typeface="Times New Roman" panose="02020603050405020304" pitchFamily="18" charset="0"/>
                <a:ea typeface="宋体" panose="02010600030101010101" pitchFamily="2" charset="-122"/>
              </a:rPr>
              <a:t>（答案解析：首先这个选项没有解释投弹虫防御系统的配件是从哪里来的。其次，我们知道这些配件很复杂，不可能自动组装。就好像你买回一堆积木，这些积木不会自动拼装成图案，所以也不选</a:t>
            </a:r>
            <a:r>
              <a:rPr lang="en-US" altLang="zh-CN" sz="1800" b="1" dirty="0">
                <a:solidFill>
                  <a:srgbClr val="111111"/>
                </a:solidFill>
                <a:effectLst/>
                <a:latin typeface="Times New Roman" panose="02020603050405020304" pitchFamily="18" charset="0"/>
                <a:ea typeface="宋体" panose="02010600030101010101" pitchFamily="2" charset="-122"/>
              </a:rPr>
              <a:t>B</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0" lvl="0" indent="0">
              <a:buFont typeface="+mj-lt"/>
              <a:buNone/>
            </a:pPr>
            <a:r>
              <a:rPr lang="en-US" altLang="zh-CN" sz="1800" b="1" dirty="0">
                <a:solidFill>
                  <a:srgbClr val="111111"/>
                </a:solidFill>
                <a:effectLst/>
                <a:latin typeface="Times New Roman" panose="02020603050405020304" pitchFamily="18" charset="0"/>
                <a:ea typeface="宋体" panose="02010600030101010101" pitchFamily="2" charset="-122"/>
              </a:rPr>
              <a:t>C.     </a:t>
            </a:r>
            <a:r>
              <a:rPr lang="zh-CN" altLang="zh-CN" sz="1800" b="1" dirty="0">
                <a:solidFill>
                  <a:srgbClr val="111111"/>
                </a:solidFill>
                <a:effectLst/>
                <a:latin typeface="Times New Roman" panose="02020603050405020304" pitchFamily="18" charset="0"/>
                <a:ea typeface="宋体" panose="02010600030101010101" pitchFamily="2" charset="-122"/>
              </a:rPr>
              <a:t>不可以，因为战斗机不是偶然形成，而是工程师有意设计的；所以从逻辑上讲，投弹虫复杂的身体系统也不可能偶然形成。</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b="1" dirty="0">
                <a:solidFill>
                  <a:srgbClr val="111111"/>
                </a:solidFill>
                <a:effectLst/>
                <a:latin typeface="Times New Roman" panose="02020603050405020304" pitchFamily="18" charset="0"/>
                <a:ea typeface="宋体" panose="02010600030101010101" pitchFamily="2" charset="-122"/>
              </a:rPr>
              <a:t>（答案解析：这个选项给出一个有说服力的例子来反驳投弹虫偶然进化的可能性，是合理的。）</a:t>
            </a:r>
            <a:endParaRPr lang="zh-CN" altLang="zh-CN" sz="1800" dirty="0">
              <a:effectLst/>
              <a:latin typeface="Times New Roman" panose="02020603050405020304" pitchFamily="18" charset="0"/>
              <a:ea typeface="等线" panose="02010600030101010101" pitchFamily="2" charset="-122"/>
            </a:endParaRPr>
          </a:p>
          <a:p>
            <a:pPr marL="0" lvl="0" indent="0">
              <a:buFont typeface="+mj-lt"/>
              <a:buNone/>
            </a:pPr>
            <a:r>
              <a:rPr lang="en-US" altLang="zh-CN" sz="1800" b="1" dirty="0">
                <a:solidFill>
                  <a:srgbClr val="111111"/>
                </a:solidFill>
                <a:effectLst/>
                <a:latin typeface="Times New Roman" panose="02020603050405020304" pitchFamily="18" charset="0"/>
                <a:ea typeface="宋体" panose="02010600030101010101" pitchFamily="2" charset="-122"/>
              </a:rPr>
              <a:t>D.     </a:t>
            </a:r>
            <a:r>
              <a:rPr lang="zh-CN" altLang="zh-CN" sz="1800" b="1" dirty="0">
                <a:solidFill>
                  <a:srgbClr val="111111"/>
                </a:solidFill>
                <a:effectLst/>
                <a:latin typeface="Times New Roman" panose="02020603050405020304" pitchFamily="18" charset="0"/>
                <a:ea typeface="宋体" panose="02010600030101010101" pitchFamily="2" charset="-122"/>
              </a:rPr>
              <a:t>不可以，因为一只正在进化的投弹虫很可能会死掉。例如：一只没有进化出阀门的投弹虫会被自己制造的毒气憋死。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等线" panose="02010600030101010101" pitchFamily="2" charset="-122"/>
              </a:rPr>
              <a:t>（</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a:t>
            </a:r>
            <a:r>
              <a:rPr lang="zh-CN" altLang="zh-CN" sz="1800" b="1" dirty="0">
                <a:solidFill>
                  <a:srgbClr val="111111"/>
                </a:solidFill>
                <a:effectLst/>
                <a:latin typeface="Times New Roman" panose="02020603050405020304" pitchFamily="18" charset="0"/>
                <a:ea typeface="宋体" panose="02010600030101010101" pitchFamily="2" charset="-122"/>
              </a:rPr>
              <a:t>（答案解析：这个选项也给出一个有说服力的例子来反驳投弹虫偶然进化的可能性。最后应该选择</a:t>
            </a:r>
            <a:r>
              <a:rPr lang="en-US" altLang="zh-CN" sz="1800" b="1" dirty="0">
                <a:solidFill>
                  <a:srgbClr val="111111"/>
                </a:solidFill>
                <a:effectLst/>
                <a:latin typeface="Times New Roman" panose="02020603050405020304" pitchFamily="18" charset="0"/>
                <a:ea typeface="宋体" panose="02010600030101010101" pitchFamily="2" charset="-122"/>
              </a:rPr>
              <a:t>C</a:t>
            </a:r>
            <a:r>
              <a:rPr lang="zh-CN" altLang="zh-CN" sz="1800" b="1" dirty="0">
                <a:solidFill>
                  <a:srgbClr val="111111"/>
                </a:solidFill>
                <a:effectLst/>
                <a:latin typeface="Times New Roman" panose="02020603050405020304" pitchFamily="18" charset="0"/>
                <a:ea typeface="宋体" panose="02010600030101010101" pitchFamily="2" charset="-122"/>
              </a:rPr>
              <a:t>和</a:t>
            </a:r>
            <a:r>
              <a:rPr lang="en-US" altLang="zh-CN" sz="1800" b="1" dirty="0">
                <a:solidFill>
                  <a:srgbClr val="111111"/>
                </a:solidFill>
                <a:effectLst/>
                <a:latin typeface="Times New Roman" panose="02020603050405020304" pitchFamily="18" charset="0"/>
                <a:ea typeface="宋体" panose="02010600030101010101" pitchFamily="2" charset="-122"/>
              </a:rPr>
              <a:t>D</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11</a:t>
            </a:fld>
            <a:endParaRPr kumimoji="1" lang="zh-CN" altLang="en-US"/>
          </a:p>
        </p:txBody>
      </p:sp>
    </p:spTree>
    <p:extLst>
      <p:ext uri="{BB962C8B-B14F-4D97-AF65-F5344CB8AC3E}">
        <p14:creationId xmlns:p14="http://schemas.microsoft.com/office/powerpoint/2010/main" val="422745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其实不单是小小的投弹虫不可能是凭借偶然产生的，就连构成投弹虫的每一个细胞都不可能是偶然产生的。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12</a:t>
            </a:fld>
            <a:endParaRPr kumimoji="1" lang="zh-CN" altLang="en-US"/>
          </a:p>
        </p:txBody>
      </p:sp>
    </p:spTree>
    <p:extLst>
      <p:ext uri="{BB962C8B-B14F-4D97-AF65-F5344CB8AC3E}">
        <p14:creationId xmlns:p14="http://schemas.microsoft.com/office/powerpoint/2010/main" val="611919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你知道吗？当科学家在显微镜下观察细胞的时候，他们发现细胞的构造极其复杂。</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13</a:t>
            </a:fld>
            <a:endParaRPr kumimoji="1" lang="zh-CN" altLang="en-US"/>
          </a:p>
        </p:txBody>
      </p:sp>
    </p:spTree>
    <p:extLst>
      <p:ext uri="{BB962C8B-B14F-4D97-AF65-F5344CB8AC3E}">
        <p14:creationId xmlns:p14="http://schemas.microsoft.com/office/powerpoint/2010/main" val="139760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solidFill>
                  <a:srgbClr val="333333"/>
                </a:solidFill>
                <a:effectLst/>
                <a:latin typeface="Times New Roman" panose="02020603050405020304" pitchFamily="18" charset="0"/>
                <a:ea typeface="宋体" panose="02010600030101010101" pitchFamily="2" charset="-122"/>
              </a:rPr>
              <a:t>接下来请观看一段关于细胞的视频，看完这段视频后，请用一句话表达你的观后感，计时</a:t>
            </a:r>
            <a:r>
              <a:rPr lang="en-US" altLang="zh-CN" sz="1800" dirty="0">
                <a:solidFill>
                  <a:srgbClr val="333333"/>
                </a:solidFill>
                <a:effectLst/>
                <a:latin typeface="Times New Roman" panose="02020603050405020304" pitchFamily="18" charset="0"/>
                <a:ea typeface="宋体" panose="02010600030101010101" pitchFamily="2" charset="-122"/>
              </a:rPr>
              <a:t>5</a:t>
            </a:r>
            <a:r>
              <a:rPr lang="zh-CN" altLang="zh-CN" sz="1800" dirty="0">
                <a:solidFill>
                  <a:srgbClr val="333333"/>
                </a:solidFill>
                <a:effectLst/>
                <a:latin typeface="Times New Roman" panose="02020603050405020304" pitchFamily="18" charset="0"/>
                <a:ea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solidFill>
                  <a:srgbClr val="333333"/>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击）观看视频：《细胞构造》</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14</a:t>
            </a:fld>
            <a:endParaRPr kumimoji="1" lang="zh-CN" altLang="en-US"/>
          </a:p>
        </p:txBody>
      </p:sp>
    </p:spTree>
    <p:extLst>
      <p:ext uri="{BB962C8B-B14F-4D97-AF65-F5344CB8AC3E}">
        <p14:creationId xmlns:p14="http://schemas.microsoft.com/office/powerpoint/2010/main" val="43329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333333"/>
                </a:solidFill>
                <a:effectLst/>
                <a:latin typeface="Times New Roman" panose="02020603050405020304" pitchFamily="18" charset="0"/>
                <a:ea typeface="宋体" panose="02010600030101010101" pitchFamily="2" charset="-122"/>
              </a:rPr>
              <a:t>然后，老师可以点几个学生回答：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333333"/>
                </a:solidFill>
                <a:effectLst/>
                <a:latin typeface="Times New Roman" panose="02020603050405020304" pitchFamily="18" charset="0"/>
                <a:ea typeface="宋体" panose="02010600030101010101" pitchFamily="2" charset="-122"/>
              </a:rPr>
              <a:t>二、看完这个视频后，我觉得细胞</a:t>
            </a:r>
            <a:r>
              <a:rPr lang="en-US" altLang="zh-CN" sz="1800" dirty="0">
                <a:solidFill>
                  <a:srgbClr val="333333"/>
                </a:solidFill>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等线" panose="02010600030101010101" pitchFamily="2" charset="-122"/>
              </a:rPr>
              <a:t>（</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a:t>
            </a:r>
            <a:r>
              <a:rPr lang="zh-CN" altLang="zh-CN" sz="1800" u="sng" dirty="0">
                <a:solidFill>
                  <a:srgbClr val="333333"/>
                </a:solidFill>
                <a:effectLst/>
                <a:latin typeface="Times New Roman" panose="02020603050405020304" pitchFamily="18" charset="0"/>
                <a:ea typeface="宋体" panose="02010600030101010101" pitchFamily="2" charset="-122"/>
              </a:rPr>
              <a:t> </a:t>
            </a:r>
            <a:r>
              <a:rPr lang="en-US" altLang="zh-CN" sz="1800" u="sng" dirty="0">
                <a:solidFill>
                  <a:srgbClr val="333333"/>
                </a:solidFill>
                <a:effectLst/>
                <a:latin typeface="Times New Roman" panose="02020603050405020304" pitchFamily="18" charset="0"/>
                <a:ea typeface="宋体" panose="02010600030101010101" pitchFamily="2" charset="-122"/>
              </a:rPr>
              <a:t> </a:t>
            </a:r>
            <a:r>
              <a:rPr lang="zh-CN" altLang="zh-CN" sz="1800" u="sng" dirty="0">
                <a:solidFill>
                  <a:srgbClr val="333333"/>
                </a:solidFill>
                <a:effectLst/>
                <a:latin typeface="Times New Roman" panose="02020603050405020304" pitchFamily="18" charset="0"/>
                <a:ea typeface="宋体" panose="02010600030101010101" pitchFamily="2" charset="-122"/>
              </a:rPr>
              <a:t>非常复杂！ </a:t>
            </a:r>
            <a:r>
              <a:rPr lang="en-US" altLang="zh-CN" sz="1800" u="sng" dirty="0">
                <a:solidFill>
                  <a:srgbClr val="333333"/>
                </a:solidFill>
                <a:effectLst/>
                <a:latin typeface="Times New Roman" panose="02020603050405020304" pitchFamily="18" charset="0"/>
                <a:ea typeface="宋体" panose="02010600030101010101" pitchFamily="2" charset="-122"/>
              </a:rPr>
              <a:t>      </a:t>
            </a:r>
            <a:r>
              <a:rPr lang="en-US" altLang="zh-CN" sz="1800" dirty="0">
                <a:effectLst/>
                <a:latin typeface="Times New Roman" panose="02020603050405020304" pitchFamily="18" charset="0"/>
                <a:ea typeface="PMingLiU" panose="02020500000000000000" pitchFamily="18" charset="-120"/>
              </a:rPr>
              <a:t> </a:t>
            </a:r>
            <a:endParaRPr lang="zh-CN" altLang="zh-CN" sz="1800" dirty="0">
              <a:effectLst/>
              <a:latin typeface="Times New Roman" panose="02020603050405020304" pitchFamily="18" charset="0"/>
              <a:ea typeface="等线" panose="02010600030101010101" pitchFamily="2" charset="-122"/>
            </a:endParaRPr>
          </a:p>
          <a:p>
            <a:pPr>
              <a:lnSpc>
                <a:spcPct val="120000"/>
              </a:lnSpc>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15</a:t>
            </a:fld>
            <a:endParaRPr kumimoji="1" lang="zh-CN" altLang="en-US"/>
          </a:p>
        </p:txBody>
      </p:sp>
    </p:spTree>
    <p:extLst>
      <p:ext uri="{BB962C8B-B14F-4D97-AF65-F5344CB8AC3E}">
        <p14:creationId xmlns:p14="http://schemas.microsoft.com/office/powerpoint/2010/main" val="2648197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细胞是人肉眼看不到的微小结构，但它非常复杂。</a:t>
            </a:r>
            <a:r>
              <a:rPr lang="zh-CN" altLang="zh-CN" sz="1800" dirty="0">
                <a:solidFill>
                  <a:srgbClr val="333333"/>
                </a:solidFill>
                <a:effectLst/>
                <a:latin typeface="Times New Roman" panose="02020603050405020304" pitchFamily="18" charset="0"/>
                <a:ea typeface="宋体" panose="02010600030101010101" pitchFamily="2" charset="-122"/>
              </a:rPr>
              <a:t>如果把细胞比作一个城市，那么细胞里的成分大概可以和一座城市形成这样的对比关系：</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16</a:t>
            </a:fld>
            <a:endParaRPr kumimoji="1" lang="zh-CN" altLang="en-US"/>
          </a:p>
        </p:txBody>
      </p:sp>
    </p:spTree>
    <p:extLst>
      <p:ext uri="{BB962C8B-B14F-4D97-AF65-F5344CB8AC3E}">
        <p14:creationId xmlns:p14="http://schemas.microsoft.com/office/powerpoint/2010/main" val="2129050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731E9EA8-3A7F-4338-8F66-5348822C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337DFC19-B8BF-4D45-8A63-0DAD79E0E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细</a:t>
            </a:r>
            <a:r>
              <a:rPr lang="zh-CN" altLang="zh-CN" sz="1800" dirty="0">
                <a:solidFill>
                  <a:srgbClr val="333333"/>
                </a:solidFill>
                <a:effectLst/>
                <a:latin typeface="Times New Roman" panose="02020603050405020304" pitchFamily="18" charset="0"/>
                <a:ea typeface="宋体" panose="02010600030101010101" pitchFamily="2" charset="-122"/>
              </a:rPr>
              <a:t>胞壁和细胞膜相当于城市的城墙和边检中心，能起到保护城市和防止不法份子侵入的作用。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29700" name="灯片编号占位符 3">
            <a:extLst>
              <a:ext uri="{FF2B5EF4-FFF2-40B4-BE49-F238E27FC236}">
                <a16:creationId xmlns:a16="http://schemas.microsoft.com/office/drawing/2014/main" id="{DDB4928C-63E4-4643-BA5E-AEA257A06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DF8E72E0-590E-4D6E-800E-28224A873E7F}" type="slidenum">
              <a:rPr lang="zh-CN" altLang="en-US" sz="1200" smtClean="0">
                <a:latin typeface="Calibri" panose="020F0502020204030204" pitchFamily="34" charset="0"/>
              </a:rPr>
              <a:pPr/>
              <a:t>17</a:t>
            </a:fld>
            <a:endParaRPr lang="en-US" altLang="zh-CN" sz="1200">
              <a:latin typeface="Calibri" panose="020F0502020204030204" pitchFamily="34" charset="0"/>
            </a:endParaRPr>
          </a:p>
        </p:txBody>
      </p:sp>
    </p:spTree>
    <p:extLst>
      <p:ext uri="{BB962C8B-B14F-4D97-AF65-F5344CB8AC3E}">
        <p14:creationId xmlns:p14="http://schemas.microsoft.com/office/powerpoint/2010/main" val="38541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731E9EA8-3A7F-4338-8F66-5348822C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337DFC19-B8BF-4D45-8A63-0DAD79E0E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细</a:t>
            </a:r>
            <a:r>
              <a:rPr lang="zh-CN" altLang="zh-CN" sz="1800" dirty="0">
                <a:solidFill>
                  <a:srgbClr val="333333"/>
                </a:solidFill>
                <a:effectLst/>
                <a:latin typeface="Times New Roman" panose="02020603050405020304" pitchFamily="18" charset="0"/>
                <a:ea typeface="宋体" panose="02010600030101010101" pitchFamily="2" charset="-122"/>
              </a:rPr>
              <a:t>胞核内含有</a:t>
            </a:r>
            <a:r>
              <a:rPr lang="en-US" altLang="zh-CN" sz="1800" dirty="0">
                <a:solidFill>
                  <a:srgbClr val="333333"/>
                </a:solidFill>
                <a:effectLst/>
                <a:latin typeface="Times New Roman" panose="02020603050405020304" pitchFamily="18" charset="0"/>
                <a:ea typeface="宋体" panose="02010600030101010101" pitchFamily="2" charset="-122"/>
              </a:rPr>
              <a:t>DNA</a:t>
            </a:r>
            <a:r>
              <a:rPr lang="zh-CN" altLang="zh-CN" sz="1800" dirty="0">
                <a:solidFill>
                  <a:srgbClr val="333333"/>
                </a:solidFill>
                <a:effectLst/>
                <a:latin typeface="Times New Roman" panose="02020603050405020304" pitchFamily="18" charset="0"/>
                <a:ea typeface="宋体" panose="02010600030101010101" pitchFamily="2" charset="-122"/>
              </a:rPr>
              <a:t>，</a:t>
            </a:r>
            <a:r>
              <a:rPr lang="en-US" altLang="zh-CN" sz="1800" dirty="0">
                <a:solidFill>
                  <a:srgbClr val="333333"/>
                </a:solidFill>
                <a:effectLst/>
                <a:latin typeface="Times New Roman" panose="02020603050405020304" pitchFamily="18" charset="0"/>
                <a:ea typeface="宋体" panose="02010600030101010101" pitchFamily="2" charset="-122"/>
              </a:rPr>
              <a:t>DNA</a:t>
            </a:r>
            <a:r>
              <a:rPr lang="zh-CN" altLang="zh-CN" sz="1800" dirty="0">
                <a:solidFill>
                  <a:srgbClr val="333333"/>
                </a:solidFill>
                <a:effectLst/>
                <a:latin typeface="Times New Roman" panose="02020603050405020304" pitchFamily="18" charset="0"/>
                <a:ea typeface="宋体" panose="02010600030101010101" pitchFamily="2" charset="-122"/>
              </a:rPr>
              <a:t>携带了遗传信息，是整个细胞的控制中心。所以细胞核相当于市政府，市政府是整座城市的控制中心。</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29700" name="灯片编号占位符 3">
            <a:extLst>
              <a:ext uri="{FF2B5EF4-FFF2-40B4-BE49-F238E27FC236}">
                <a16:creationId xmlns:a16="http://schemas.microsoft.com/office/drawing/2014/main" id="{DDB4928C-63E4-4643-BA5E-AEA257A06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DF8E72E0-590E-4D6E-800E-28224A873E7F}" type="slidenum">
              <a:rPr lang="zh-CN" altLang="en-US" sz="1200" smtClean="0">
                <a:latin typeface="Calibri" panose="020F0502020204030204" pitchFamily="34" charset="0"/>
              </a:rPr>
              <a:pPr/>
              <a:t>18</a:t>
            </a:fld>
            <a:endParaRPr lang="en-US" altLang="zh-CN" sz="1200">
              <a:latin typeface="Calibri" panose="020F0502020204030204" pitchFamily="34" charset="0"/>
            </a:endParaRPr>
          </a:p>
        </p:txBody>
      </p:sp>
    </p:spTree>
    <p:extLst>
      <p:ext uri="{BB962C8B-B14F-4D97-AF65-F5344CB8AC3E}">
        <p14:creationId xmlns:p14="http://schemas.microsoft.com/office/powerpoint/2010/main" val="326051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731E9EA8-3A7F-4338-8F66-5348822C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337DFC19-B8BF-4D45-8A63-0DAD79E0E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800" kern="0" dirty="0">
                <a:effectLst/>
                <a:latin typeface="宋体" panose="02010600030101010101" pitchFamily="2" charset="-122"/>
                <a:cs typeface="Times New Roman" panose="02020603050405020304" pitchFamily="18" charset="0"/>
              </a:rPr>
              <a:t>3.</a:t>
            </a:r>
            <a:r>
              <a:rPr lang="zh-CN" altLang="zh-CN" sz="1800" kern="0" dirty="0">
                <a:effectLst/>
                <a:ea typeface="宋体" panose="02010600030101010101" pitchFamily="2" charset="-122"/>
                <a:cs typeface="Arial" panose="020B0604020202020204" pitchFamily="34" charset="0"/>
              </a:rPr>
              <a:t>内质网和核糖体相当于城市中制造各种设备的大小工厂。</a:t>
            </a:r>
            <a:endParaRPr lang="zh-CN" altLang="en-US" dirty="0"/>
          </a:p>
        </p:txBody>
      </p:sp>
      <p:sp>
        <p:nvSpPr>
          <p:cNvPr id="29700" name="灯片编号占位符 3">
            <a:extLst>
              <a:ext uri="{FF2B5EF4-FFF2-40B4-BE49-F238E27FC236}">
                <a16:creationId xmlns:a16="http://schemas.microsoft.com/office/drawing/2014/main" id="{DDB4928C-63E4-4643-BA5E-AEA257A06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DF8E72E0-590E-4D6E-800E-28224A873E7F}" type="slidenum">
              <a:rPr lang="zh-CN" altLang="en-US" sz="1200" smtClean="0">
                <a:latin typeface="Calibri" panose="020F0502020204030204" pitchFamily="34" charset="0"/>
              </a:rPr>
              <a:pPr/>
              <a:t>19</a:t>
            </a:fld>
            <a:endParaRPr lang="en-US" altLang="zh-CN" sz="1200">
              <a:latin typeface="Calibri" panose="020F0502020204030204" pitchFamily="34" charset="0"/>
            </a:endParaRPr>
          </a:p>
        </p:txBody>
      </p:sp>
    </p:spTree>
    <p:extLst>
      <p:ext uri="{BB962C8B-B14F-4D97-AF65-F5344CB8AC3E}">
        <p14:creationId xmlns:p14="http://schemas.microsoft.com/office/powerpoint/2010/main" val="294615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进入主题之前，我们复习一下证实圣经是真理的三个步骤。</a:t>
            </a:r>
          </a:p>
          <a:p>
            <a:pPr marL="342900" lvl="0" indent="-342900">
              <a:buSzPts val="1200"/>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击）自然科学</a:t>
            </a:r>
            <a:r>
              <a:rPr lang="zh-CN" altLang="zh-CN" sz="1800" dirty="0">
                <a:solidFill>
                  <a:srgbClr val="000000"/>
                </a:solidFill>
                <a:effectLst/>
                <a:latin typeface="Times New Roman" panose="02020603050405020304" pitchFamily="18" charset="0"/>
                <a:ea typeface="宋体" panose="02010600030101010101" pitchFamily="2" charset="-122"/>
              </a:rPr>
              <a:t>证实了创造者必定存在。</a:t>
            </a:r>
            <a:endParaRPr lang="zh-CN" altLang="zh-CN" sz="1800" dirty="0">
              <a:effectLst/>
              <a:latin typeface="Times New Roman" panose="02020603050405020304" pitchFamily="18" charset="0"/>
              <a:ea typeface="等线" panose="02010600030101010101" pitchFamily="2" charset="-122"/>
            </a:endParaRPr>
          </a:p>
          <a:p>
            <a:pPr marL="342900" lvl="0" indent="-342900">
              <a:buSzPts val="1200"/>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击）历史记载和考古发现说明圣经是准确的；而且，</a:t>
            </a:r>
            <a:endParaRPr lang="zh-CN" altLang="zh-CN" sz="1800" dirty="0">
              <a:effectLst/>
              <a:latin typeface="Times New Roman" panose="02020603050405020304" pitchFamily="18" charset="0"/>
              <a:ea typeface="等线" panose="02010600030101010101" pitchFamily="2" charset="-122"/>
            </a:endParaRPr>
          </a:p>
          <a:p>
            <a:pPr marL="342900" lvl="0" indent="-342900">
              <a:buSzPts val="1200"/>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dirty="0">
                <a:solidFill>
                  <a:srgbClr val="000000"/>
                </a:solidFill>
                <a:effectLst/>
                <a:latin typeface="Times New Roman" panose="02020603050405020304" pitchFamily="18" charset="0"/>
                <a:ea typeface="宋体" panose="02010600030101010101" pitchFamily="2" charset="-122"/>
              </a:rPr>
              <a:t>圣经中预言的应验说明圣经中的上帝就是那位掌管历史和未来的独一真神。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所以，我们先花一些时间走第一步，从自然科学的角度来认识上帝的创造。这一课，我们来学习上帝所创造的奇妙的细胞和生命体。</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a:t>
            </a:fld>
            <a:endParaRPr kumimoji="1" lang="zh-CN" altLang="en-US"/>
          </a:p>
        </p:txBody>
      </p:sp>
    </p:spTree>
    <p:extLst>
      <p:ext uri="{BB962C8B-B14F-4D97-AF65-F5344CB8AC3E}">
        <p14:creationId xmlns:p14="http://schemas.microsoft.com/office/powerpoint/2010/main" val="3747007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731E9EA8-3A7F-4338-8F66-5348822C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337DFC19-B8BF-4D45-8A63-0DAD79E0E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800" kern="0" dirty="0">
                <a:effectLst/>
                <a:latin typeface="宋体" panose="02010600030101010101" pitchFamily="2" charset="-122"/>
                <a:cs typeface="Times New Roman" panose="02020603050405020304" pitchFamily="18" charset="0"/>
              </a:rPr>
              <a:t>4.</a:t>
            </a:r>
            <a:r>
              <a:rPr lang="zh-CN" altLang="zh-CN" sz="1800" i="1" kern="0" dirty="0">
                <a:solidFill>
                  <a:srgbClr val="CC0000"/>
                </a:solidFill>
                <a:effectLst/>
                <a:ea typeface="宋体" panose="02010600030101010101" pitchFamily="2" charset="-122"/>
                <a:cs typeface="Arial" panose="020B0604020202020204" pitchFamily="34" charset="0"/>
              </a:rPr>
              <a:t>高尔基体相当于城市的</a:t>
            </a:r>
            <a:r>
              <a:rPr lang="zh-CN" altLang="zh-CN" sz="1800" kern="0" dirty="0">
                <a:effectLst/>
                <a:ea typeface="宋体" panose="02010600030101010101" pitchFamily="2" charset="-122"/>
                <a:cs typeface="Arial" panose="020B0604020202020204" pitchFamily="34" charset="0"/>
              </a:rPr>
              <a:t>快递公司</a:t>
            </a:r>
            <a:r>
              <a:rPr lang="zh-CN" altLang="zh-CN" sz="1800" i="1" kern="0" dirty="0">
                <a:solidFill>
                  <a:srgbClr val="CC0000"/>
                </a:solidFill>
                <a:effectLst/>
                <a:ea typeface="宋体" panose="02010600030101010101" pitchFamily="2" charset="-122"/>
                <a:cs typeface="Arial" panose="020B0604020202020204" pitchFamily="34" charset="0"/>
              </a:rPr>
              <a:t>，它会</a:t>
            </a:r>
            <a:r>
              <a:rPr lang="zh-CN" altLang="zh-CN" sz="1800" kern="0" dirty="0">
                <a:effectLst/>
                <a:ea typeface="宋体" panose="02010600030101010101" pitchFamily="2" charset="-122"/>
                <a:cs typeface="Arial" panose="020B0604020202020204" pitchFamily="34" charset="0"/>
              </a:rPr>
              <a:t>将内质网合成的多种产品进行加工、分类与包装，并分门别类地运送到城市的特定部位</a:t>
            </a:r>
            <a:r>
              <a:rPr lang="zh-CN" altLang="zh-CN" sz="1800" kern="0" dirty="0">
                <a:solidFill>
                  <a:srgbClr val="333333"/>
                </a:solidFill>
                <a:effectLst/>
                <a:ea typeface="宋体" panose="02010600030101010101" pitchFamily="2" charset="-122"/>
                <a:cs typeface="Arial" panose="020B0604020202020204" pitchFamily="34" charset="0"/>
              </a:rPr>
              <a:t>或干脆送到城市外。</a:t>
            </a:r>
            <a:endParaRPr lang="zh-CN" altLang="en-US" dirty="0"/>
          </a:p>
        </p:txBody>
      </p:sp>
      <p:sp>
        <p:nvSpPr>
          <p:cNvPr id="29700" name="灯片编号占位符 3">
            <a:extLst>
              <a:ext uri="{FF2B5EF4-FFF2-40B4-BE49-F238E27FC236}">
                <a16:creationId xmlns:a16="http://schemas.microsoft.com/office/drawing/2014/main" id="{DDB4928C-63E4-4643-BA5E-AEA257A06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DF8E72E0-590E-4D6E-800E-28224A873E7F}" type="slidenum">
              <a:rPr lang="zh-CN" altLang="en-US" sz="1200" smtClean="0">
                <a:latin typeface="Calibri" panose="020F0502020204030204" pitchFamily="34" charset="0"/>
              </a:rPr>
              <a:pPr/>
              <a:t>20</a:t>
            </a:fld>
            <a:endParaRPr lang="en-US" altLang="zh-CN" sz="1200">
              <a:latin typeface="Calibri" panose="020F0502020204030204" pitchFamily="34" charset="0"/>
            </a:endParaRPr>
          </a:p>
        </p:txBody>
      </p:sp>
    </p:spTree>
    <p:extLst>
      <p:ext uri="{BB962C8B-B14F-4D97-AF65-F5344CB8AC3E}">
        <p14:creationId xmlns:p14="http://schemas.microsoft.com/office/powerpoint/2010/main" val="2830938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731E9EA8-3A7F-4338-8F66-5348822C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337DFC19-B8BF-4D45-8A63-0DAD79E0E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5.</a:t>
            </a:r>
            <a:r>
              <a:rPr lang="zh-CN" altLang="zh-CN" sz="1800" i="1" dirty="0">
                <a:solidFill>
                  <a:srgbClr val="CC0000"/>
                </a:solidFill>
                <a:effectLst/>
                <a:latin typeface="Times New Roman" panose="02020603050405020304" pitchFamily="18" charset="0"/>
                <a:ea typeface="宋体" panose="02010600030101010101" pitchFamily="2" charset="-122"/>
                <a:cs typeface="Arial" panose="020B0604020202020204" pitchFamily="34" charset="0"/>
              </a:rPr>
              <a:t>溶酶体相当于城市的垃圾回收站，主要负责收集损坏了的细胞零件垃圾。</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29700" name="灯片编号占位符 3">
            <a:extLst>
              <a:ext uri="{FF2B5EF4-FFF2-40B4-BE49-F238E27FC236}">
                <a16:creationId xmlns:a16="http://schemas.microsoft.com/office/drawing/2014/main" id="{DDB4928C-63E4-4643-BA5E-AEA257A06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DF8E72E0-590E-4D6E-800E-28224A873E7F}" type="slidenum">
              <a:rPr lang="zh-CN" altLang="en-US" sz="1200" smtClean="0">
                <a:latin typeface="Calibri" panose="020F0502020204030204" pitchFamily="34" charset="0"/>
              </a:rPr>
              <a:pPr/>
              <a:t>21</a:t>
            </a:fld>
            <a:endParaRPr lang="en-US" altLang="zh-CN" sz="1200">
              <a:latin typeface="Calibri" panose="020F0502020204030204" pitchFamily="34" charset="0"/>
            </a:endParaRPr>
          </a:p>
        </p:txBody>
      </p:sp>
    </p:spTree>
    <p:extLst>
      <p:ext uri="{BB962C8B-B14F-4D97-AF65-F5344CB8AC3E}">
        <p14:creationId xmlns:p14="http://schemas.microsoft.com/office/powerpoint/2010/main" val="3246726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731E9EA8-3A7F-4338-8F66-5348822C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337DFC19-B8BF-4D45-8A63-0DAD79E0E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altLang="zh-CN" sz="1800" dirty="0">
                <a:effectLst/>
                <a:latin typeface="宋体" panose="02010600030101010101" pitchFamily="2" charset="-122"/>
                <a:ea typeface="等线" panose="02010600030101010101" pitchFamily="2" charset="-122"/>
              </a:rPr>
              <a:t>6.</a:t>
            </a:r>
            <a:r>
              <a:rPr lang="zh-CN" altLang="zh-CN" sz="1800" i="1" dirty="0">
                <a:solidFill>
                  <a:srgbClr val="CC0000"/>
                </a:solidFill>
                <a:effectLst/>
                <a:latin typeface="Times New Roman" panose="02020603050405020304" pitchFamily="18" charset="0"/>
                <a:ea typeface="宋体" panose="02010600030101010101" pitchFamily="2" charset="-122"/>
                <a:cs typeface="Arial" panose="020B0604020202020204" pitchFamily="34" charset="0"/>
              </a:rPr>
              <a:t>线粒体相当于城市的</a:t>
            </a:r>
            <a:r>
              <a:rPr lang="zh-CN" altLang="zh-CN" sz="1800" dirty="0">
                <a:effectLst/>
                <a:latin typeface="Times New Roman" panose="02020603050405020304" pitchFamily="18" charset="0"/>
                <a:ea typeface="宋体" panose="02010600030101010101" pitchFamily="2" charset="-122"/>
                <a:cs typeface="Arial" panose="020B0604020202020204" pitchFamily="34" charset="0"/>
              </a:rPr>
              <a:t>能源中心，为整个城市的居民提供能源。</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29700" name="灯片编号占位符 3">
            <a:extLst>
              <a:ext uri="{FF2B5EF4-FFF2-40B4-BE49-F238E27FC236}">
                <a16:creationId xmlns:a16="http://schemas.microsoft.com/office/drawing/2014/main" id="{DDB4928C-63E4-4643-BA5E-AEA257A06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DF8E72E0-590E-4D6E-800E-28224A873E7F}" type="slidenum">
              <a:rPr lang="zh-CN" altLang="en-US" sz="1200" smtClean="0">
                <a:latin typeface="Calibri" panose="020F0502020204030204" pitchFamily="34" charset="0"/>
              </a:rPr>
              <a:pPr/>
              <a:t>22</a:t>
            </a:fld>
            <a:endParaRPr lang="en-US" altLang="zh-CN" sz="1200">
              <a:latin typeface="Calibri" panose="020F0502020204030204" pitchFamily="34" charset="0"/>
            </a:endParaRPr>
          </a:p>
        </p:txBody>
      </p:sp>
    </p:spTree>
    <p:extLst>
      <p:ext uri="{BB962C8B-B14F-4D97-AF65-F5344CB8AC3E}">
        <p14:creationId xmlns:p14="http://schemas.microsoft.com/office/powerpoint/2010/main" val="319000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看到了吗？细胞内可真是复杂啊！那如果少了这些细胞里的任何部件，会怎么样呢？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23</a:t>
            </a:fld>
            <a:endParaRPr kumimoji="1" lang="zh-CN" altLang="en-US"/>
          </a:p>
        </p:txBody>
      </p:sp>
    </p:spTree>
    <p:extLst>
      <p:ext uri="{BB962C8B-B14F-4D97-AF65-F5344CB8AC3E}">
        <p14:creationId xmlns:p14="http://schemas.microsoft.com/office/powerpoint/2010/main" val="3428312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让我们阅读“细胞城市”，来寻找这个问题的答案。</a:t>
            </a:r>
            <a:r>
              <a:rPr lang="zh-CN" altLang="zh-CN" sz="1800" b="1" kern="0" dirty="0">
                <a:effectLst/>
                <a:latin typeface="Times New Roman" panose="02020603050405020304" pitchFamily="18" charset="0"/>
                <a:ea typeface="等线" panose="02010600030101010101" pitchFamily="2" charset="-122"/>
                <a:cs typeface="Times New Roman" panose="02020603050405020304" pitchFamily="18" charset="0"/>
              </a:rPr>
              <a:t>计时</a:t>
            </a:r>
            <a:r>
              <a:rPr lang="en-US" altLang="zh-CN" sz="1800" b="1" kern="0" dirty="0">
                <a:effectLst/>
                <a:latin typeface="Times New Roman" panose="02020603050405020304" pitchFamily="18" charset="0"/>
                <a:ea typeface="等线" panose="02010600030101010101" pitchFamily="2" charset="-122"/>
                <a:cs typeface="Times New Roman" panose="02020603050405020304" pitchFamily="18" charset="0"/>
              </a:rPr>
              <a:t>10</a:t>
            </a:r>
            <a:r>
              <a:rPr lang="zh-CN" altLang="zh-CN" sz="1800" b="1" kern="0" dirty="0">
                <a:effectLst/>
                <a:latin typeface="Times New Roman" panose="02020603050405020304" pitchFamily="18" charset="0"/>
                <a:ea typeface="等线" panose="02010600030101010101" pitchFamily="2" charset="-122"/>
                <a:cs typeface="Times New Roman" panose="02020603050405020304" pitchFamily="18" charset="0"/>
              </a:rPr>
              <a:t>分钟。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24</a:t>
            </a:fld>
            <a:endParaRPr kumimoji="1" lang="zh-CN" altLang="en-US"/>
          </a:p>
        </p:txBody>
      </p:sp>
    </p:spTree>
    <p:extLst>
      <p:ext uri="{BB962C8B-B14F-4D97-AF65-F5344CB8AC3E}">
        <p14:creationId xmlns:p14="http://schemas.microsoft.com/office/powerpoint/2010/main" val="2616587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一个城市能偶然形成吗？为什么？</a:t>
            </a:r>
            <a:endParaRPr lang="zh-CN" altLang="zh-CN" sz="1800" dirty="0">
              <a:effectLst/>
              <a:latin typeface="Times New Roman" panose="02020603050405020304" pitchFamily="18" charset="0"/>
              <a:ea typeface="等线" panose="02010600030101010101" pitchFamily="2" charset="-122"/>
            </a:endParaRPr>
          </a:p>
          <a:p>
            <a:pPr marL="4953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b="1" u="sng" dirty="0">
                <a:solidFill>
                  <a:srgbClr val="111111"/>
                </a:solidFill>
                <a:effectLst/>
                <a:latin typeface="Times New Roman" panose="02020603050405020304" pitchFamily="18" charset="0"/>
                <a:ea typeface="宋体" panose="02010600030101010101" pitchFamily="2" charset="-122"/>
              </a:rPr>
              <a:t>答：不行，因为生活常识告诉我们：城市不可能是经由风水日晒，从一片废墟慢慢偶然形成的。</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相反，城市的城墙、公共设施、工厂、房屋都是人精心建立的。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25</a:t>
            </a:fld>
            <a:endParaRPr kumimoji="1" lang="zh-CN" altLang="en-US"/>
          </a:p>
        </p:txBody>
      </p:sp>
    </p:spTree>
    <p:extLst>
      <p:ext uri="{BB962C8B-B14F-4D97-AF65-F5344CB8AC3E}">
        <p14:creationId xmlns:p14="http://schemas.microsoft.com/office/powerpoint/2010/main" val="2680135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一个细胞能偶然产生吗？为什么？ </a:t>
            </a:r>
            <a:endParaRPr lang="zh-CN" altLang="zh-CN" sz="1800" dirty="0">
              <a:effectLst/>
              <a:latin typeface="Times New Roman" panose="02020603050405020304" pitchFamily="18" charset="0"/>
              <a:ea typeface="等线" panose="02010600030101010101" pitchFamily="2" charset="-122"/>
            </a:endParaRPr>
          </a:p>
          <a:p>
            <a:pPr marL="4953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答：不能，因为如果细胞少了任何一个主要部件，这个细胞就会死掉。这也表明进化论所说“</a:t>
            </a:r>
            <a:r>
              <a:rPr lang="zh-CN" altLang="zh-CN" sz="1800" b="1" u="sng" dirty="0">
                <a:solidFill>
                  <a:srgbClr val="111111"/>
                </a:solidFill>
                <a:effectLst/>
                <a:latin typeface="Times New Roman" panose="02020603050405020304" pitchFamily="18" charset="0"/>
                <a:ea typeface="宋体" panose="02010600030101010101" pitchFamily="2" charset="-122"/>
              </a:rPr>
              <a:t>生命是一步一步偶然进化来的”这个说法是错误的。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26</a:t>
            </a:fld>
            <a:endParaRPr kumimoji="1" lang="zh-CN" altLang="en-US"/>
          </a:p>
        </p:txBody>
      </p:sp>
    </p:spTree>
    <p:extLst>
      <p:ext uri="{BB962C8B-B14F-4D97-AF65-F5344CB8AC3E}">
        <p14:creationId xmlns:p14="http://schemas.microsoft.com/office/powerpoint/2010/main" val="3526836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自然科学的发现表明细胞是从哪里来的？ </a:t>
            </a:r>
            <a:endParaRPr lang="zh-CN" altLang="zh-CN" sz="1800" dirty="0">
              <a:effectLst/>
              <a:latin typeface="Times New Roman" panose="02020603050405020304" pitchFamily="18" charset="0"/>
              <a:ea typeface="等线" panose="02010600030101010101" pitchFamily="2" charset="-122"/>
            </a:endParaRPr>
          </a:p>
          <a:p>
            <a:pPr marL="4953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答：细胞必须是被创造和被设计的。有创作的作品就表明有创造者。圣经的第一章就告诉我们：起初，神创造了一切生命体。</a:t>
            </a:r>
            <a:endParaRPr lang="zh-CN" altLang="zh-CN" sz="1800" dirty="0">
              <a:effectLst/>
              <a:latin typeface="Times New Roman" panose="02020603050405020304" pitchFamily="18" charset="0"/>
              <a:ea typeface="等线" panose="02010600030101010101" pitchFamily="2" charset="-122"/>
            </a:endParaRPr>
          </a:p>
          <a:p>
            <a:pPr marL="495300"/>
            <a:r>
              <a:rPr lang="en-US" altLang="zh-CN" sz="1800" u="none" strike="noStrike"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27</a:t>
            </a:fld>
            <a:endParaRPr kumimoji="1" lang="zh-CN" altLang="en-US"/>
          </a:p>
        </p:txBody>
      </p:sp>
    </p:spTree>
    <p:extLst>
      <p:ext uri="{BB962C8B-B14F-4D97-AF65-F5344CB8AC3E}">
        <p14:creationId xmlns:p14="http://schemas.microsoft.com/office/powerpoint/2010/main" val="3118846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再回到投弹虫的例子，现在我们已经知道投弹虫不可能偶然出现，也学习到构成投弹虫身体的细胞也不可能偶然出现，因为细胞实在太复杂了。但你知道吗？（</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击）科学家还发现：不单是细胞，</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击）就连构成细胞的基本物质</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氨基酸、蛋白质、</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都不可能偶然产生。</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虽然历史上曾有很多科学家试图通过实验证明构成生命的氨基酸、蛋白质能偶然出现，但事实表明他们都失败了。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28</a:t>
            </a:fld>
            <a:endParaRPr kumimoji="1" lang="zh-CN" altLang="en-US"/>
          </a:p>
        </p:txBody>
      </p:sp>
    </p:spTree>
    <p:extLst>
      <p:ext uri="{BB962C8B-B14F-4D97-AF65-F5344CB8AC3E}">
        <p14:creationId xmlns:p14="http://schemas.microsoft.com/office/powerpoint/2010/main" val="3421738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如果把细胞比作是一台电脑，那么</a:t>
            </a:r>
            <a:r>
              <a:rPr lang="en-US" altLang="zh-CN" sz="1800" kern="0" dirty="0">
                <a:effectLst/>
                <a:ea typeface="宋体" panose="02010600030101010101" pitchFamily="2" charset="-122"/>
                <a:cs typeface="Times New Roman" panose="02020603050405020304" pitchFamily="18" charset="0"/>
              </a:rPr>
              <a:t>DNA</a:t>
            </a:r>
            <a:r>
              <a:rPr lang="zh-CN" altLang="zh-CN" sz="1800" kern="0" dirty="0">
                <a:effectLst/>
                <a:ea typeface="宋体" panose="02010600030101010101" pitchFamily="2" charset="-122"/>
                <a:cs typeface="Times New Roman" panose="02020603050405020304" pitchFamily="18" charset="0"/>
              </a:rPr>
              <a:t>就相当于电脑的</a:t>
            </a:r>
            <a:r>
              <a:rPr lang="en-US" altLang="zh-CN" sz="1800" kern="0" dirty="0">
                <a:effectLst/>
                <a:ea typeface="宋体" panose="02010600030101010101" pitchFamily="2" charset="-122"/>
                <a:cs typeface="Times New Roman" panose="02020603050405020304" pitchFamily="18" charset="0"/>
              </a:rPr>
              <a:t>CPU</a:t>
            </a:r>
            <a:r>
              <a:rPr lang="zh-CN" altLang="zh-CN" sz="1800" kern="0" dirty="0">
                <a:effectLst/>
                <a:ea typeface="宋体" panose="02010600030101010101" pitchFamily="2" charset="-122"/>
                <a:cs typeface="Times New Roman" panose="02020603050405020304" pitchFamily="18" charset="0"/>
              </a:rPr>
              <a:t>，蛋白质就相当于电脑的键盘、屏幕等各种部件；而氨基酸就相当于组装成这些部件的更小配件，例如元件、线路等。</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29</a:t>
            </a:fld>
            <a:endParaRPr kumimoji="1" lang="zh-CN" altLang="en-US"/>
          </a:p>
        </p:txBody>
      </p:sp>
    </p:spTree>
    <p:extLst>
      <p:ext uri="{BB962C8B-B14F-4D97-AF65-F5344CB8AC3E}">
        <p14:creationId xmlns:p14="http://schemas.microsoft.com/office/powerpoint/2010/main" val="220293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当你环顾自然界，看到天空的老鹰、地上的毛毛虫、或是塘里的鱼和青蛙时，你是否曾经想过：这些生命体是怎么来的？</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a:t>
            </a:fld>
            <a:endParaRPr kumimoji="1" lang="zh-CN" altLang="en-US"/>
          </a:p>
        </p:txBody>
      </p:sp>
    </p:spTree>
    <p:extLst>
      <p:ext uri="{BB962C8B-B14F-4D97-AF65-F5344CB8AC3E}">
        <p14:creationId xmlns:p14="http://schemas.microsoft.com/office/powerpoint/2010/main" val="1979953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我们知道：元件、线路等小配件需要人制造，鼠标、键盘、</a:t>
            </a:r>
            <a:r>
              <a:rPr lang="en-US" altLang="zh-CN" sz="1800" kern="0" dirty="0">
                <a:effectLst/>
                <a:ea typeface="宋体" panose="02010600030101010101" pitchFamily="2" charset="-122"/>
                <a:cs typeface="Times New Roman" panose="02020603050405020304" pitchFamily="18" charset="0"/>
              </a:rPr>
              <a:t>CPU</a:t>
            </a:r>
            <a:r>
              <a:rPr lang="zh-CN" altLang="zh-CN" sz="1800" kern="0" dirty="0">
                <a:effectLst/>
                <a:ea typeface="宋体" panose="02010600030101010101" pitchFamily="2" charset="-122"/>
                <a:cs typeface="Times New Roman" panose="02020603050405020304" pitchFamily="18" charset="0"/>
              </a:rPr>
              <a:t>等也是工厂加工出来的。所以，当我们看到一部电脑时，绝对不会认为它是在一场暴风刮过垃圾场后的偶然产物！如果有人问我们说：“电脑是怎么来的？”我们会确切地回答：电脑是人类运用智慧发明制造出来的。</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30</a:t>
            </a:fld>
            <a:endParaRPr kumimoji="1" lang="zh-CN" altLang="en-US"/>
          </a:p>
        </p:txBody>
      </p:sp>
    </p:spTree>
    <p:extLst>
      <p:ext uri="{BB962C8B-B14F-4D97-AF65-F5344CB8AC3E}">
        <p14:creationId xmlns:p14="http://schemas.microsoft.com/office/powerpoint/2010/main" val="3934756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我们也可以运用相同的逻辑来思考“生命是怎么来的？”这个问题。科学发现已经表明：生命所必须的氨基酸、蛋白质、</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等不能偶然产生，细胞更是无法偶然形成；那么由细胞构成的所有生命体就更加不能偶然产生了。电脑表明必须有一位电脑设计师；那么细胞表明必须有一位细胞设计师，由细胞构成的所有生命体就更加表明有一位创造生命的主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所以有人问说：“生命体是怎么来的？”我们也可以确切地回答：生命是创造主运用智慧创造出来的。这位创造主就是圣经所说的上帝。</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31</a:t>
            </a:fld>
            <a:endParaRPr kumimoji="1" lang="zh-CN" altLang="en-US"/>
          </a:p>
        </p:txBody>
      </p:sp>
    </p:spTree>
    <p:extLst>
      <p:ext uri="{BB962C8B-B14F-4D97-AF65-F5344CB8AC3E}">
        <p14:creationId xmlns:p14="http://schemas.microsoft.com/office/powerpoint/2010/main" val="3961561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pPr>
            <a:r>
              <a:rPr lang="zh-CN" altLang="zh-CN" sz="1800" dirty="0">
                <a:effectLst/>
                <a:latin typeface="Times New Roman" panose="02020603050405020304" pitchFamily="18" charset="0"/>
                <a:ea typeface="宋体" panose="02010600030101010101" pitchFamily="2" charset="-122"/>
              </a:rPr>
              <a:t>生命很奇妙，细胞很复杂！奇妙的生命、精巧的细胞都在述说着同一个事实：生命不可能偶然产生，必须是被创造的。</a:t>
            </a:r>
            <a:endParaRPr lang="zh-CN" altLang="zh-CN" sz="1800" dirty="0">
              <a:effectLst/>
              <a:latin typeface="Times New Roman" panose="02020603050405020304" pitchFamily="18" charset="0"/>
              <a:ea typeface="等线" panose="02010600030101010101" pitchFamily="2" charset="-122"/>
            </a:endParaRPr>
          </a:p>
          <a:p>
            <a:pPr>
              <a:lnSpc>
                <a:spcPct val="120000"/>
              </a:lnSpc>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击）</a:t>
            </a:r>
            <a:r>
              <a:rPr lang="zh-CN" altLang="zh-CN" sz="1800" dirty="0">
                <a:effectLst/>
                <a:latin typeface="Times New Roman" panose="02020603050405020304" pitchFamily="18" charset="0"/>
                <a:ea typeface="宋体" panose="02010600030101010101" pitchFamily="2" charset="-122"/>
              </a:rPr>
              <a:t>正如罗马书</a:t>
            </a:r>
            <a:r>
              <a:rPr lang="en-US" altLang="zh-CN" sz="1800" dirty="0">
                <a:effectLst/>
                <a:latin typeface="Times New Roman" panose="02020603050405020304" pitchFamily="18" charset="0"/>
                <a:ea typeface="宋体" panose="02010600030101010101" pitchFamily="2" charset="-122"/>
              </a:rPr>
              <a:t>1:20</a:t>
            </a:r>
            <a:r>
              <a:rPr lang="zh-CN" altLang="zh-CN" sz="1800" dirty="0">
                <a:effectLst/>
                <a:latin typeface="Times New Roman" panose="02020603050405020304" pitchFamily="18" charset="0"/>
                <a:ea typeface="宋体" panose="02010600030101010101" pitchFamily="2" charset="-122"/>
              </a:rPr>
              <a:t>的真理所说：“</a:t>
            </a:r>
            <a:r>
              <a:rPr lang="zh-CN" altLang="zh-CN" sz="1800" dirty="0">
                <a:solidFill>
                  <a:srgbClr val="000000"/>
                </a:solidFill>
                <a:effectLst/>
                <a:latin typeface="Times New Roman" panose="02020603050405020304" pitchFamily="18" charset="0"/>
                <a:ea typeface="宋体" panose="02010600030101010101" pitchFamily="2" charset="-122"/>
              </a:rPr>
              <a:t>自从造天地以来，神的永能和神性是明明可知的，虽是眼不能见，但 藉着所造之物，就可以晓得，叫人无可推诿。”</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32</a:t>
            </a:fld>
            <a:endParaRPr kumimoji="1" lang="zh-CN" altLang="en-US"/>
          </a:p>
        </p:txBody>
      </p:sp>
    </p:spTree>
    <p:extLst>
      <p:ext uri="{BB962C8B-B14F-4D97-AF65-F5344CB8AC3E}">
        <p14:creationId xmlns:p14="http://schemas.microsoft.com/office/powerpoint/2010/main" val="766062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可见，你的生命不是偶然，因而发生在你身上的任何一件事也不是偶然。耶和华你的神爱你，你的受造奇妙可畏（诗篇</a:t>
            </a:r>
            <a:r>
              <a:rPr lang="en-US" altLang="zh-CN" sz="1800" dirty="0">
                <a:solidFill>
                  <a:srgbClr val="000000"/>
                </a:solidFill>
                <a:effectLst/>
                <a:latin typeface="Times New Roman" panose="02020603050405020304" pitchFamily="18" charset="0"/>
                <a:ea typeface="宋体" panose="02010600030101010101" pitchFamily="2" charset="-122"/>
              </a:rPr>
              <a:t>139</a:t>
            </a:r>
            <a:r>
              <a:rPr lang="en-US" altLang="zh-CN" sz="1800" dirty="0">
                <a:solidFill>
                  <a:srgbClr val="000000"/>
                </a:solidFill>
                <a:effectLst/>
                <a:latin typeface="宋体" panose="02010600030101010101" pitchFamily="2" charset="-122"/>
                <a:ea typeface="等线" panose="02010600030101010101" pitchFamily="2" charset="-122"/>
              </a:rPr>
              <a:t>:14</a:t>
            </a:r>
            <a:r>
              <a:rPr lang="zh-CN" altLang="zh-CN" sz="1800" dirty="0">
                <a:solidFill>
                  <a:srgbClr val="000000"/>
                </a:solidFill>
                <a:effectLst/>
                <a:latin typeface="Times New Roman" panose="02020603050405020304" pitchFamily="18" charset="0"/>
                <a:ea typeface="宋体" panose="02010600030101010101" pitchFamily="2" charset="-122"/>
              </a:rPr>
              <a:t>）。所以我们都当</a:t>
            </a:r>
            <a:r>
              <a:rPr lang="en-US" altLang="zh-CN" sz="1800" dirty="0">
                <a:effectLst/>
                <a:latin typeface="宋体" panose="02010600030101010101" pitchFamily="2" charset="-122"/>
                <a:ea typeface="等线" panose="02010600030101010101" pitchFamily="2" charset="-122"/>
              </a:rPr>
              <a:t>“</a:t>
            </a:r>
            <a:r>
              <a:rPr lang="zh-CN" altLang="zh-CN" sz="1800" dirty="0">
                <a:effectLst/>
                <a:latin typeface="Times New Roman" panose="02020603050405020304" pitchFamily="18" charset="0"/>
                <a:ea typeface="宋体" panose="02010600030101010101" pitchFamily="2" charset="-122"/>
              </a:rPr>
              <a:t>敬畏神，谨守他的诫命，这是人所当尽的本分；因为人所作的事，连一切隐藏的事，无论是善是恶，神都必审问。</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（传道书</a:t>
            </a:r>
            <a:r>
              <a:rPr lang="en-US" altLang="zh-CN" sz="1800" dirty="0">
                <a:effectLst/>
                <a:latin typeface="Times New Roman" panose="02020603050405020304" pitchFamily="18" charset="0"/>
                <a:ea typeface="宋体" panose="02010600030101010101" pitchFamily="2" charset="-122"/>
              </a:rPr>
              <a:t>12:13-14</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33</a:t>
            </a:fld>
            <a:endParaRPr kumimoji="1" lang="zh-CN" altLang="en-US"/>
          </a:p>
        </p:txBody>
      </p:sp>
    </p:spTree>
    <p:extLst>
      <p:ext uri="{BB962C8B-B14F-4D97-AF65-F5344CB8AC3E}">
        <p14:creationId xmlns:p14="http://schemas.microsoft.com/office/powerpoint/2010/main" val="428262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备注：对于米勒实验和氨基酸、蛋白质起源的科学解释感兴趣的同学，可以自学课后的视频，或者由老师讲解本课的附录。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34</a:t>
            </a:fld>
            <a:endParaRPr kumimoji="1" lang="zh-CN" altLang="en-US"/>
          </a:p>
        </p:txBody>
      </p:sp>
    </p:spTree>
    <p:extLst>
      <p:ext uri="{BB962C8B-B14F-4D97-AF65-F5344CB8AC3E}">
        <p14:creationId xmlns:p14="http://schemas.microsoft.com/office/powerpoint/2010/main" val="3376531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35</a:t>
            </a:fld>
            <a:endParaRPr kumimoji="1" lang="zh-CN" altLang="en-US"/>
          </a:p>
        </p:txBody>
      </p:sp>
    </p:spTree>
    <p:extLst>
      <p:ext uri="{BB962C8B-B14F-4D97-AF65-F5344CB8AC3E}">
        <p14:creationId xmlns:p14="http://schemas.microsoft.com/office/powerpoint/2010/main" val="3493333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课本告诉我们在</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世纪中期，有一位叫做米勒的科学家试图运用实验来证明生命所需要的氨基酸可以偶然形成，但事实证明这是个失败的实验。</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36</a:t>
            </a:fld>
            <a:endParaRPr kumimoji="1" lang="zh-CN" altLang="en-US"/>
          </a:p>
        </p:txBody>
      </p:sp>
    </p:spTree>
    <p:extLst>
      <p:ext uri="{BB962C8B-B14F-4D97-AF65-F5344CB8AC3E}">
        <p14:creationId xmlns:p14="http://schemas.microsoft.com/office/powerpoint/2010/main" val="3959536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因为这个实验有几个明显的错误，而且实验产生的氨基酸也不能被生命体使用。这个实验已经被很多科学家摒弃，包括米勒本人在内。</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37</a:t>
            </a:fld>
            <a:endParaRPr kumimoji="1" lang="zh-CN" altLang="en-US"/>
          </a:p>
        </p:txBody>
      </p:sp>
    </p:spTree>
    <p:extLst>
      <p:ext uri="{BB962C8B-B14F-4D97-AF65-F5344CB8AC3E}">
        <p14:creationId xmlns:p14="http://schemas.microsoft.com/office/powerpoint/2010/main" val="1065837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接下来我们来观看一段这个实验的视频。请在看完视频后完成习题，计时</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38</a:t>
            </a:fld>
            <a:endParaRPr kumimoji="1" lang="zh-CN" altLang="en-US"/>
          </a:p>
        </p:txBody>
      </p:sp>
    </p:spTree>
    <p:extLst>
      <p:ext uri="{BB962C8B-B14F-4D97-AF65-F5344CB8AC3E}">
        <p14:creationId xmlns:p14="http://schemas.microsoft.com/office/powerpoint/2010/main" val="149891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击）观看视频：《米勒实验的错误》。</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39</a:t>
            </a:fld>
            <a:endParaRPr kumimoji="1" lang="zh-CN" altLang="en-US"/>
          </a:p>
        </p:txBody>
      </p:sp>
    </p:spTree>
    <p:extLst>
      <p:ext uri="{BB962C8B-B14F-4D97-AF65-F5344CB8AC3E}">
        <p14:creationId xmlns:p14="http://schemas.microsoft.com/office/powerpoint/2010/main" val="165868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在大自然中，啄木鸟不用人教，会自己在树上打洞捉虫；章鱼在遇到危险时，会自动喷墨来保护自己；</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a:t>
            </a:fld>
            <a:endParaRPr kumimoji="1" lang="zh-CN" altLang="en-US"/>
          </a:p>
        </p:txBody>
      </p:sp>
    </p:spTree>
    <p:extLst>
      <p:ext uri="{BB962C8B-B14F-4D97-AF65-F5344CB8AC3E}">
        <p14:creationId xmlns:p14="http://schemas.microsoft.com/office/powerpoint/2010/main" val="897904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错误的实验（</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原料</a:t>
            </a:r>
            <a:r>
              <a:rPr lang="zh-CN" altLang="zh-CN" sz="1800" dirty="0">
                <a:effectLst/>
                <a:latin typeface="Times New Roman" panose="02020603050405020304" pitchFamily="18" charset="0"/>
                <a:ea typeface="宋体" panose="02010600030101010101" pitchFamily="2" charset="-122"/>
              </a:rPr>
              <a:t>：米勒的实验没有加入（</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氧气</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dirty="0">
                <a:effectLst/>
                <a:latin typeface="Times New Roman" panose="02020603050405020304" pitchFamily="18" charset="0"/>
                <a:ea typeface="宋体" panose="02010600030101010101" pitchFamily="2" charset="-122"/>
              </a:rPr>
              <a:t>（答案解析：地质学证据表明地球一直都有氧气，但是米勒的实验却没有加入</a:t>
            </a:r>
            <a:r>
              <a:rPr lang="zh-CN" altLang="zh-CN" sz="1800" u="sng" dirty="0">
                <a:effectLst/>
                <a:latin typeface="Times New Roman" panose="02020603050405020304" pitchFamily="18" charset="0"/>
                <a:ea typeface="宋体" panose="02010600030101010101" pitchFamily="2" charset="-122"/>
              </a:rPr>
              <a:t>氧气</a:t>
            </a:r>
            <a:r>
              <a:rPr lang="zh-CN" altLang="zh-CN" sz="1800" dirty="0">
                <a:effectLst/>
                <a:latin typeface="Times New Roman" panose="02020603050405020304" pitchFamily="18" charset="0"/>
                <a:ea typeface="宋体" panose="02010600030101010101" pitchFamily="2" charset="-122"/>
              </a:rPr>
              <a:t>，所以米勒的实验</a:t>
            </a:r>
            <a:r>
              <a:rPr lang="zh-CN" altLang="zh-CN" sz="1800" u="sng" dirty="0">
                <a:effectLst/>
                <a:latin typeface="Times New Roman" panose="02020603050405020304" pitchFamily="18" charset="0"/>
                <a:ea typeface="宋体" panose="02010600030101010101" pitchFamily="2" charset="-122"/>
              </a:rPr>
              <a:t>原料</a:t>
            </a:r>
            <a:r>
              <a:rPr lang="zh-CN" altLang="zh-CN" sz="1800" dirty="0">
                <a:effectLst/>
                <a:latin typeface="Times New Roman" panose="02020603050405020304" pitchFamily="18" charset="0"/>
                <a:ea typeface="宋体" panose="02010600030101010101" pitchFamily="2" charset="-122"/>
              </a:rPr>
              <a:t>有错误。为什么要隔离氧气呢？因为米勒的这个实验只有在没有氧气的情况下才会产生氨基酸。如果有氧气，这个实验就产生不了氨基酸。这说明：在非实验室的自然环境中，生命体所需要的氨基酸是不能偶然产生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40</a:t>
            </a:fld>
            <a:endParaRPr kumimoji="1" lang="zh-CN" altLang="en-US"/>
          </a:p>
        </p:txBody>
      </p:sp>
    </p:spTree>
    <p:extLst>
      <p:ext uri="{BB962C8B-B14F-4D97-AF65-F5344CB8AC3E}">
        <p14:creationId xmlns:p14="http://schemas.microsoft.com/office/powerpoint/2010/main" val="763853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错误的（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环境</a:t>
            </a:r>
            <a:r>
              <a:rPr lang="zh-CN" altLang="zh-CN" sz="1800" dirty="0">
                <a:effectLst/>
                <a:latin typeface="Times New Roman" panose="02020603050405020304" pitchFamily="18" charset="0"/>
                <a:ea typeface="宋体" panose="02010600030101010101" pitchFamily="2" charset="-122"/>
              </a:rPr>
              <a:t>设定：闪电会（</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破坏</a:t>
            </a:r>
            <a:r>
              <a:rPr lang="zh-CN" altLang="zh-CN" sz="1800" dirty="0">
                <a:effectLst/>
                <a:latin typeface="Times New Roman" panose="02020603050405020304" pitchFamily="18" charset="0"/>
                <a:ea typeface="宋体" panose="02010600030101010101" pitchFamily="2" charset="-122"/>
              </a:rPr>
              <a:t>瓶内的化学物质。</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dirty="0">
                <a:effectLst/>
                <a:latin typeface="Times New Roman" panose="02020603050405020304" pitchFamily="18" charset="0"/>
                <a:ea typeface="宋体" panose="02010600030101010101" pitchFamily="2" charset="-122"/>
              </a:rPr>
              <a:t>（答案解析：米勒在实验中使用了温和而微小的电火花来代表自然界的闪电。在现实生活中，闪电产生的火花是强烈的，而不是温柔的。强烈的高温更多会破坏氨基酸，而不会合成氨基酸。这再次说明：在大自然环境中，生命体所需要的氨基酸是不能偶然产生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41</a:t>
            </a:fld>
            <a:endParaRPr kumimoji="1" lang="zh-CN" altLang="en-US"/>
          </a:p>
        </p:txBody>
      </p:sp>
    </p:spTree>
    <p:extLst>
      <p:ext uri="{BB962C8B-B14F-4D97-AF65-F5344CB8AC3E}">
        <p14:creationId xmlns:p14="http://schemas.microsoft.com/office/powerpoint/2010/main" val="2362553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错误的（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结果</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98%</a:t>
            </a:r>
            <a:r>
              <a:rPr lang="zh-CN" altLang="zh-CN" sz="1800" dirty="0">
                <a:effectLst/>
                <a:latin typeface="Times New Roman" panose="02020603050405020304" pitchFamily="18" charset="0"/>
                <a:ea typeface="宋体" panose="02010600030101010101" pitchFamily="2" charset="-122"/>
              </a:rPr>
              <a:t>的产物是</a:t>
            </a:r>
            <a:r>
              <a:rPr lang="zh-CN" altLang="zh-CN" sz="1800" u="sng" dirty="0">
                <a:effectLst/>
                <a:latin typeface="Times New Roman" panose="02020603050405020304" pitchFamily="18" charset="0"/>
                <a:ea typeface="宋体" panose="02010600030101010101" pitchFamily="2" charset="-122"/>
              </a:rPr>
              <a:t>有毒物质</a:t>
            </a:r>
            <a:r>
              <a:rPr lang="en-US" altLang="zh-CN" sz="1800" u="sng" dirty="0">
                <a:effectLst/>
                <a:latin typeface="Times New Roman" panose="02020603050405020304" pitchFamily="18" charset="0"/>
                <a:ea typeface="宋体" panose="02010600030101010101" pitchFamily="2" charset="-122"/>
              </a:rPr>
              <a:t>/</a:t>
            </a:r>
            <a:r>
              <a:rPr lang="zh-CN" altLang="zh-CN" sz="1800" u="sng" dirty="0">
                <a:effectLst/>
                <a:latin typeface="Times New Roman" panose="02020603050405020304" pitchFamily="18" charset="0"/>
                <a:ea typeface="宋体" panose="02010600030101010101" pitchFamily="2" charset="-122"/>
              </a:rPr>
              <a:t>焦油</a:t>
            </a:r>
            <a:r>
              <a:rPr lang="zh-CN" altLang="zh-CN" sz="1800" dirty="0">
                <a:effectLst/>
                <a:latin typeface="Times New Roman" panose="02020603050405020304" pitchFamily="18" charset="0"/>
                <a:ea typeface="宋体" panose="02010600030101010101" pitchFamily="2" charset="-122"/>
              </a:rPr>
              <a:t>，只有</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的产物是氨基酸。而且这些氨基酸是左右旋混合的，（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不能</a:t>
            </a:r>
            <a:r>
              <a:rPr lang="zh-CN" altLang="zh-CN" sz="1800" dirty="0">
                <a:effectLst/>
                <a:latin typeface="Times New Roman" panose="02020603050405020304" pitchFamily="18" charset="0"/>
                <a:ea typeface="宋体" panose="02010600030101010101" pitchFamily="2" charset="-122"/>
              </a:rPr>
              <a:t>（能</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不能）被生命体所用。</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dirty="0">
                <a:effectLst/>
                <a:latin typeface="Times New Roman" panose="02020603050405020304" pitchFamily="18" charset="0"/>
                <a:ea typeface="宋体" panose="02010600030101010101" pitchFamily="2" charset="-122"/>
              </a:rPr>
              <a:t>（答案解析：</a:t>
            </a:r>
            <a:r>
              <a:rPr lang="zh-CN" altLang="zh-CN" sz="1800" dirty="0">
                <a:solidFill>
                  <a:srgbClr val="000000"/>
                </a:solidFill>
                <a:effectLst/>
                <a:latin typeface="Times New Roman" panose="02020603050405020304" pitchFamily="18" charset="0"/>
                <a:ea typeface="宋体" panose="02010600030101010101" pitchFamily="2" charset="-122"/>
              </a:rPr>
              <a:t>生物学家早已知道：生命体中的蛋白质只能使用纯左旋的氨基酸，若混入少量右旋氨基酸，那就会产生没有功能的蛋白质。</a:t>
            </a:r>
            <a:r>
              <a:rPr lang="zh-CN" altLang="zh-CN" sz="1800" dirty="0">
                <a:effectLst/>
                <a:latin typeface="Times New Roman" panose="02020603050405020304" pitchFamily="18" charset="0"/>
                <a:ea typeface="宋体" panose="02010600030101010101" pitchFamily="2" charset="-122"/>
              </a:rPr>
              <a:t>因而米勒实验的产物只会摧毁化学进化的希望，并不能用来证明生命可以偶然进化出来。）</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42</a:t>
            </a:fld>
            <a:endParaRPr kumimoji="1" lang="zh-CN" altLang="en-US"/>
          </a:p>
        </p:txBody>
      </p:sp>
    </p:spTree>
    <p:extLst>
      <p:ext uri="{BB962C8B-B14F-4D97-AF65-F5344CB8AC3E}">
        <p14:creationId xmlns:p14="http://schemas.microsoft.com/office/powerpoint/2010/main" val="3139094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结论：在大自然环境中，生命体所需要的氨基酸是（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不能</a:t>
            </a:r>
            <a:r>
              <a:rPr lang="zh-CN" altLang="zh-CN" sz="1800" dirty="0">
                <a:effectLst/>
                <a:latin typeface="Times New Roman" panose="02020603050405020304" pitchFamily="18" charset="0"/>
                <a:ea typeface="宋体" panose="02010600030101010101" pitchFamily="2" charset="-122"/>
              </a:rPr>
              <a:t>偶然产生的。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43</a:t>
            </a:fld>
            <a:endParaRPr kumimoji="1" lang="zh-CN" altLang="en-US"/>
          </a:p>
        </p:txBody>
      </p:sp>
    </p:spTree>
    <p:extLst>
      <p:ext uri="{BB962C8B-B14F-4D97-AF65-F5344CB8AC3E}">
        <p14:creationId xmlns:p14="http://schemas.microsoft.com/office/powerpoint/2010/main" val="223155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科学家告诉我们</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蛋白质是生命活动的主要承担者，</a:t>
            </a:r>
            <a:r>
              <a:rPr lang="zh-CN" altLang="zh-CN" sz="1800" dirty="0">
                <a:effectLst/>
                <a:latin typeface="Times New Roman" panose="02020603050405020304" pitchFamily="18" charset="0"/>
                <a:ea typeface="宋体" panose="02010600030101010101" pitchFamily="2" charset="-122"/>
              </a:rPr>
              <a:t>它有着广泛的功能，差不多承担了细胞内所有功能的责任，例如清洁细胞、产生能量等等。</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每个生命体都有各种不同的蛋白质，如果没有这些蛋白质，那么任何生命体都不可能存在。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44</a:t>
            </a:fld>
            <a:endParaRPr kumimoji="1" lang="zh-CN" altLang="en-US"/>
          </a:p>
        </p:txBody>
      </p:sp>
    </p:spTree>
    <p:extLst>
      <p:ext uri="{BB962C8B-B14F-4D97-AF65-F5344CB8AC3E}">
        <p14:creationId xmlns:p14="http://schemas.microsoft.com/office/powerpoint/2010/main" val="2184191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蛋白质的基本单位是氨基酸。如果把氨基酸比作积木块，那么蛋白质就像是用积木块拼成的图案。科学发现已经表明：生命所必须的氨基酸不能偶然形成。</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想想看，如果连氨基酸都不能偶然产生，那么由氨基酸组成的蛋白质就更加不可能偶然形成了。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在</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世纪中期，一位美国有名的科学家迪恩</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肯亚原本相信生命和蛋白质可以偶然产生。但后来，他自己的研究结果证实他原有的进化论立场是错误的。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45</a:t>
            </a:fld>
            <a:endParaRPr kumimoji="1" lang="zh-CN" altLang="en-US"/>
          </a:p>
        </p:txBody>
      </p:sp>
    </p:spTree>
    <p:extLst>
      <p:ext uri="{BB962C8B-B14F-4D97-AF65-F5344CB8AC3E}">
        <p14:creationId xmlns:p14="http://schemas.microsoft.com/office/powerpoint/2010/main" val="912020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请观看接下来的这段视频，特别留意这位科学家对生命做出的思考和对于蛋白质</a:t>
            </a:r>
            <a:r>
              <a:rPr lang="zh-CN" altLang="en-US" sz="1800" dirty="0">
                <a:effectLst/>
                <a:latin typeface="Times New Roman" panose="02020603050405020304" pitchFamily="18" charset="0"/>
                <a:ea typeface="宋体" panose="02010600030101010101" pitchFamily="2" charset="-122"/>
              </a:rPr>
              <a:t>做</a:t>
            </a:r>
            <a:r>
              <a:rPr lang="zh-CN" altLang="zh-CN" sz="1800" dirty="0">
                <a:effectLst/>
                <a:latin typeface="Times New Roman" panose="02020603050405020304" pitchFamily="18" charset="0"/>
                <a:ea typeface="宋体" panose="02010600030101010101" pitchFamily="2" charset="-122"/>
              </a:rPr>
              <a:t>的研究。</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46</a:t>
            </a:fld>
            <a:endParaRPr kumimoji="1" lang="zh-CN" altLang="en-US"/>
          </a:p>
        </p:txBody>
      </p:sp>
    </p:spTree>
    <p:extLst>
      <p:ext uri="{BB962C8B-B14F-4D97-AF65-F5344CB8AC3E}">
        <p14:creationId xmlns:p14="http://schemas.microsoft.com/office/powerpoint/2010/main" val="3073872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b="1" kern="0" dirty="0">
                <a:effectLst/>
                <a:ea typeface="宋体" panose="02010600030101010101" pitchFamily="2" charset="-122"/>
                <a:cs typeface="Times New Roman" panose="02020603050405020304" pitchFamily="18" charset="0"/>
              </a:rPr>
              <a:t>观看视频：《蛋白质不能偶然形成》 </a:t>
            </a:r>
            <a:r>
              <a:rPr lang="zh-TW" altLang="zh-CN" sz="1800" kern="0" dirty="0">
                <a:effectLst/>
                <a:ea typeface="Times New Roman" panose="02020603050405020304" pitchFamily="18" charset="0"/>
              </a:rPr>
              <a:t>+ </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完成习题</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47</a:t>
            </a:fld>
            <a:endParaRPr kumimoji="1" lang="zh-CN" altLang="en-US"/>
          </a:p>
        </p:txBody>
      </p:sp>
    </p:spTree>
    <p:extLst>
      <p:ext uri="{BB962C8B-B14F-4D97-AF65-F5344CB8AC3E}">
        <p14:creationId xmlns:p14="http://schemas.microsoft.com/office/powerpoint/2010/main" val="1945708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和很多人一样，科学家迪恩</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肯亚也在思考我们是怎么来的？我们为什么在这里？等问题。作为生化学家，他试图从自然科学的角度找到这些问题的答案。</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由于他从小就相信并接受进化论，所以他认为构成细胞的氨基酸和蛋白质都可以从无到有偶然出现。于是，他满怀热情和信心地跟他的团队一起来探索。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这位教授已经知道蛋白质是一种复杂的大分子；他也知道蛋白质是由氨基酸组成的。他原本以为氨基酸可以自动排序，形成一个又一个复杂的蛋白质分子。</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48</a:t>
            </a:fld>
            <a:endParaRPr kumimoji="1" lang="zh-CN" altLang="en-US"/>
          </a:p>
        </p:txBody>
      </p:sp>
    </p:spTree>
    <p:extLst>
      <p:ext uri="{BB962C8B-B14F-4D97-AF65-F5344CB8AC3E}">
        <p14:creationId xmlns:p14="http://schemas.microsoft.com/office/powerpoint/2010/main" val="4245972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但在探索的过程当中，他却发现氨基酸根本不能自动排序，而是得经由</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信息的指导，氨基酸才能准确地排序，然后进一步形成特定的蛋白质。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49</a:t>
            </a:fld>
            <a:endParaRPr kumimoji="1" lang="zh-CN" altLang="en-US"/>
          </a:p>
        </p:txBody>
      </p:sp>
    </p:spTree>
    <p:extLst>
      <p:ext uri="{BB962C8B-B14F-4D97-AF65-F5344CB8AC3E}">
        <p14:creationId xmlns:p14="http://schemas.microsoft.com/office/powerpoint/2010/main" val="108179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变色龙更会</a:t>
            </a:r>
            <a:r>
              <a:rPr lang="zh-CN" altLang="zh-CN" sz="1800" kern="0" dirty="0">
                <a:solidFill>
                  <a:srgbClr val="000000"/>
                </a:solidFill>
                <a:effectLst/>
                <a:ea typeface="宋体" panose="02010600030101010101" pitchFamily="2" charset="-122"/>
                <a:cs typeface="Arial" panose="020B0604020202020204" pitchFamily="34" charset="0"/>
              </a:rPr>
              <a:t>随着周遭环境来改变自己身体的颜色，好躲避天敌的追捕</a:t>
            </a:r>
            <a:r>
              <a:rPr lang="en-US" altLang="zh-CN" sz="1800" kern="0" dirty="0">
                <a:solidFill>
                  <a:srgbClr val="000000"/>
                </a:solidFill>
                <a:effectLst/>
                <a:ea typeface="宋体" panose="02010600030101010101" pitchFamily="2" charset="-122"/>
                <a:cs typeface="Arial" panose="020B0604020202020204" pitchFamily="34" charset="0"/>
              </a:rPr>
              <a:t>……</a:t>
            </a:r>
            <a:r>
              <a:rPr lang="zh-CN" altLang="zh-CN" sz="1800" kern="0" dirty="0">
                <a:solidFill>
                  <a:srgbClr val="000000"/>
                </a:solidFill>
                <a:effectLst/>
                <a:ea typeface="宋体" panose="02010600030101010101" pitchFamily="2" charset="-122"/>
                <a:cs typeface="Arial" panose="020B0604020202020204" pitchFamily="34" charset="0"/>
              </a:rPr>
              <a:t>当你看到生物的这些奇妙功能时，</a:t>
            </a:r>
            <a:r>
              <a:rPr lang="zh-CN" altLang="zh-CN" sz="1800" kern="0" dirty="0">
                <a:effectLst/>
                <a:ea typeface="宋体" panose="02010600030101010101" pitchFamily="2" charset="-122"/>
                <a:cs typeface="Times New Roman" panose="02020603050405020304" pitchFamily="18" charset="0"/>
              </a:rPr>
              <a:t>你是否想过：生物的各种奇妙功能是怎么形成的？</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a:t>
            </a:fld>
            <a:endParaRPr kumimoji="1" lang="zh-CN" altLang="en-US"/>
          </a:p>
        </p:txBody>
      </p:sp>
    </p:spTree>
    <p:extLst>
      <p:ext uri="{BB962C8B-B14F-4D97-AF65-F5344CB8AC3E}">
        <p14:creationId xmlns:p14="http://schemas.microsoft.com/office/powerpoint/2010/main" val="3340539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当他的研究越来越深入的时候，他就越来越怀疑生命可以源于偶然的化学进化了。到最后，在证据面前，迪恩</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肯亚发现自己必须承认氨基酸和蛋白质都是智慧设计的产物。</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50</a:t>
            </a:fld>
            <a:endParaRPr kumimoji="1" lang="zh-CN" altLang="en-US"/>
          </a:p>
        </p:txBody>
      </p:sp>
    </p:spTree>
    <p:extLst>
      <p:ext uri="{BB962C8B-B14F-4D97-AF65-F5344CB8AC3E}">
        <p14:creationId xmlns:p14="http://schemas.microsoft.com/office/powerpoint/2010/main" val="2077950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一、简答题：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氨基酸和蛋白质是什么关系？ </a:t>
            </a:r>
            <a:endParaRPr lang="zh-CN" altLang="zh-CN" sz="1800" dirty="0">
              <a:effectLst/>
              <a:latin typeface="Times New Roman" panose="02020603050405020304" pitchFamily="18" charset="0"/>
              <a:ea typeface="等线" panose="02010600030101010101" pitchFamily="2" charset="-122"/>
            </a:endParaRPr>
          </a:p>
          <a:p>
            <a:pPr marL="3048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氨基酸构成蛋白质。</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所有蛋白质都是由</a:t>
            </a:r>
            <a:r>
              <a:rPr lang="en-US"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20</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种氨基酸排列形成的不同组合。</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51</a:t>
            </a:fld>
            <a:endParaRPr kumimoji="1" lang="zh-CN" altLang="en-US"/>
          </a:p>
        </p:txBody>
      </p:sp>
    </p:spTree>
    <p:extLst>
      <p:ext uri="{BB962C8B-B14F-4D97-AF65-F5344CB8AC3E}">
        <p14:creationId xmlns:p14="http://schemas.microsoft.com/office/powerpoint/2010/main" val="12250793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特定的氨基酸序列能偶然形成吗？</a:t>
            </a:r>
            <a:endParaRPr lang="zh-CN" altLang="zh-CN" sz="1800" dirty="0">
              <a:effectLst/>
              <a:latin typeface="Times New Roman" panose="02020603050405020304" pitchFamily="18" charset="0"/>
              <a:ea typeface="等线" panose="02010600030101010101" pitchFamily="2" charset="-122"/>
            </a:endParaRPr>
          </a:p>
          <a:p>
            <a:pPr marL="3048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不能，实验证明氨基酸不可能通过偶然，排列成生命所需要的序列；相反，氨基酸的序列必须由</a:t>
            </a:r>
            <a:r>
              <a:rPr lang="en-US" altLang="zh-CN" sz="1800" u="sng" dirty="0">
                <a:effectLst/>
                <a:latin typeface="Times New Roman" panose="02020603050405020304" pitchFamily="18" charset="0"/>
                <a:ea typeface="宋体" panose="02010600030101010101" pitchFamily="2" charset="-122"/>
              </a:rPr>
              <a:t>DNA</a:t>
            </a:r>
            <a:r>
              <a:rPr lang="zh-CN" altLang="zh-CN" sz="1800" u="sng" dirty="0">
                <a:effectLst/>
                <a:latin typeface="Times New Roman" panose="02020603050405020304" pitchFamily="18" charset="0"/>
                <a:ea typeface="宋体" panose="02010600030101010101" pitchFamily="2" charset="-122"/>
              </a:rPr>
              <a:t>里的信息来指导。</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52</a:t>
            </a:fld>
            <a:endParaRPr kumimoji="1" lang="zh-CN" altLang="en-US"/>
          </a:p>
        </p:txBody>
      </p:sp>
    </p:spTree>
    <p:extLst>
      <p:ext uri="{BB962C8B-B14F-4D97-AF65-F5344CB8AC3E}">
        <p14:creationId xmlns:p14="http://schemas.microsoft.com/office/powerpoint/2010/main" val="63656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如果氨基酸的序列无法形成，那这会怎样影响蛋白质？</a:t>
            </a:r>
            <a:endParaRPr lang="zh-CN" altLang="zh-CN" sz="1800" dirty="0">
              <a:effectLst/>
              <a:latin typeface="Times New Roman" panose="02020603050405020304" pitchFamily="18" charset="0"/>
              <a:ea typeface="等线" panose="02010600030101010101" pitchFamily="2" charset="-122"/>
            </a:endParaRPr>
          </a:p>
          <a:p>
            <a:pPr marL="3048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蛋白质的形状和功能是由氨基酸序列决定的。</a:t>
            </a:r>
            <a:r>
              <a:rPr lang="zh-CN" altLang="zh-CN" sz="1800" u="sng" dirty="0">
                <a:effectLst/>
                <a:latin typeface="Times New Roman" panose="02020603050405020304" pitchFamily="18" charset="0"/>
                <a:ea typeface="宋体" panose="02010600030101010101" pitchFamily="2" charset="-122"/>
              </a:rPr>
              <a:t>没有特定的氨基酸序列，就没有有用的蛋白质。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53</a:t>
            </a:fld>
            <a:endParaRPr kumimoji="1" lang="zh-CN" altLang="en-US"/>
          </a:p>
        </p:txBody>
      </p:sp>
    </p:spTree>
    <p:extLst>
      <p:ext uri="{BB962C8B-B14F-4D97-AF65-F5344CB8AC3E}">
        <p14:creationId xmlns:p14="http://schemas.microsoft.com/office/powerpoint/2010/main" val="2766800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如果没有有用的蛋白质，生命会怎么样？</a:t>
            </a:r>
            <a:endParaRPr lang="zh-CN" altLang="zh-CN" sz="1800" dirty="0">
              <a:effectLst/>
              <a:latin typeface="Times New Roman" panose="02020603050405020304" pitchFamily="18" charset="0"/>
              <a:ea typeface="等线" panose="02010600030101010101" pitchFamily="2" charset="-122"/>
            </a:endParaRPr>
          </a:p>
          <a:p>
            <a:pPr marL="3048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没有必需的蛋白质，就没有生命！</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54</a:t>
            </a:fld>
            <a:endParaRPr kumimoji="1" lang="zh-CN" altLang="en-US"/>
          </a:p>
        </p:txBody>
      </p:sp>
    </p:spTree>
    <p:extLst>
      <p:ext uri="{BB962C8B-B14F-4D97-AF65-F5344CB8AC3E}">
        <p14:creationId xmlns:p14="http://schemas.microsoft.com/office/powerpoint/2010/main" val="1305375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这位科学家的起点是从自然科学的角度探索生命的起源，在探索了一圈以后，他得到的结论是：生命不可能是偶然形成的，相反必须是来自智慧的设计！生命智慧的设计就表明必须有一位设计生命的创造者！</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55</a:t>
            </a:fld>
            <a:endParaRPr kumimoji="1" lang="zh-CN" altLang="en-US"/>
          </a:p>
        </p:txBody>
      </p:sp>
    </p:spTree>
    <p:extLst>
      <p:ext uri="{BB962C8B-B14F-4D97-AF65-F5344CB8AC3E}">
        <p14:creationId xmlns:p14="http://schemas.microsoft.com/office/powerpoint/2010/main" val="23927360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）老师总结（应用、经文、祷告）</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氨基酸序列很复杂，蛋白质结构很精妙！复杂的氨基酸序列、精巧的蛋白质结构都在述说着同一个事实：细胞不能偶然产生，必须是被创造的。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56</a:t>
            </a:fld>
            <a:endParaRPr kumimoji="1" lang="zh-CN" altLang="en-US"/>
          </a:p>
        </p:txBody>
      </p:sp>
    </p:spTree>
    <p:extLst>
      <p:ext uri="{BB962C8B-B14F-4D97-AF65-F5344CB8AC3E}">
        <p14:creationId xmlns:p14="http://schemas.microsoft.com/office/powerpoint/2010/main" val="27043620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我国有名的细胞生物学家翟中和院士在研究细胞多年以后，在他的著作《细胞生物学》一书里写道：“我确信哪怕一个最简单的细胞，也比迄今为止设计出的任何智能电脑更精巧。”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57</a:t>
            </a:fld>
            <a:endParaRPr kumimoji="1" lang="zh-CN" altLang="en-US"/>
          </a:p>
        </p:txBody>
      </p:sp>
    </p:spTree>
    <p:extLst>
      <p:ext uri="{BB962C8B-B14F-4D97-AF65-F5344CB8AC3E}">
        <p14:creationId xmlns:p14="http://schemas.microsoft.com/office/powerpoint/2010/main" val="2193094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我们都知道智能电脑是</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世纪才有的一个发明，而且是耗费科学家许多智力才生产出来的产品。如果一个细胞比迄今为止设计出的任何智能电脑更精巧，那由千万细胞构成的生命体又怎么可能是偶然出现的呢？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58</a:t>
            </a:fld>
            <a:endParaRPr kumimoji="1" lang="zh-CN" altLang="en-US"/>
          </a:p>
        </p:txBody>
      </p:sp>
    </p:spTree>
    <p:extLst>
      <p:ext uri="{BB962C8B-B14F-4D97-AF65-F5344CB8AC3E}">
        <p14:creationId xmlns:p14="http://schemas.microsoft.com/office/powerpoint/2010/main" val="1475153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生物学家</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翟中和院士的研究结果再次印证了</a:t>
            </a:r>
            <a:r>
              <a:rPr lang="zh-CN" altLang="zh-CN" sz="1800" dirty="0">
                <a:effectLst/>
                <a:latin typeface="Times New Roman" panose="02020603050405020304" pitchFamily="18" charset="0"/>
                <a:ea typeface="宋体" panose="02010600030101010101" pitchFamily="2" charset="-122"/>
              </a:rPr>
              <a:t>罗马书</a:t>
            </a:r>
            <a:r>
              <a:rPr lang="en-US" altLang="zh-CN" sz="1800" dirty="0">
                <a:effectLst/>
                <a:latin typeface="Times New Roman" panose="02020603050405020304" pitchFamily="18" charset="0"/>
                <a:ea typeface="宋体" panose="02010600030101010101" pitchFamily="2" charset="-122"/>
              </a:rPr>
              <a:t>1:20</a:t>
            </a:r>
            <a:r>
              <a:rPr lang="zh-CN" altLang="zh-CN" sz="1800" dirty="0">
                <a:effectLst/>
                <a:latin typeface="Times New Roman" panose="02020603050405020304" pitchFamily="18" charset="0"/>
                <a:ea typeface="宋体" panose="02010600030101010101" pitchFamily="2" charset="-122"/>
              </a:rPr>
              <a:t>的真理：“</a:t>
            </a:r>
            <a:r>
              <a:rPr lang="zh-CN" altLang="zh-CN" sz="1800" dirty="0">
                <a:solidFill>
                  <a:srgbClr val="000000"/>
                </a:solidFill>
                <a:effectLst/>
                <a:latin typeface="Times New Roman" panose="02020603050405020304" pitchFamily="18" charset="0"/>
                <a:ea typeface="宋体" panose="02010600030101010101" pitchFamily="2" charset="-122"/>
              </a:rPr>
              <a:t>自从造天地以来，神的永能和神性是明明可知的，虽是眼不能见，但藉着所造之物，就可以晓得，叫人无可推诿。”</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59</a:t>
            </a:fld>
            <a:endParaRPr kumimoji="1" lang="zh-CN" altLang="en-US"/>
          </a:p>
        </p:txBody>
      </p:sp>
    </p:spTree>
    <p:extLst>
      <p:ext uri="{BB962C8B-B14F-4D97-AF65-F5344CB8AC3E}">
        <p14:creationId xmlns:p14="http://schemas.microsoft.com/office/powerpoint/2010/main" val="180823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对于这些问题，现在我们常听到的答案是：它们都是偶然进化来的。你觉得这个答案合理吗？“偶然”真有那么大的威力，让那么多奇妙的生物从无到有出现吗？“偶然”真有那么神奇，能教会啄木鸟打洞、教章鱼喷墨、还能让变色龙变色吗？</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其实，我们只需要对自然界的任何一种生物稍作了解，就会发现“偶然进化”的说法完全说不通。因为任意一种生命体都太奇妙了，这些奇妙之处不可能是凭借“偶然”产生的。相反，生命必须有一位设计师。</a:t>
            </a: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6</a:t>
            </a:fld>
            <a:endParaRPr kumimoji="1" lang="zh-CN" altLang="en-US"/>
          </a:p>
        </p:txBody>
      </p:sp>
    </p:spTree>
    <p:extLst>
      <p:ext uri="{BB962C8B-B14F-4D97-AF65-F5344CB8AC3E}">
        <p14:creationId xmlns:p14="http://schemas.microsoft.com/office/powerpoint/2010/main" val="52287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正如圣经在罗马书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说：“自从造天地以来，神的永能和神性是明明可知的，虽是眼不能见，但籍着所造之物，就可以晓得，叫人无可推诿。”（</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击）这节经文的意思是：虽然神是人肉眼见不到的，但是人类通过观察神所创造的大自然和大自然里的生物等，就可以晓得神是明明存在的。</a:t>
            </a: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7</a:t>
            </a:fld>
            <a:endParaRPr kumimoji="1" lang="zh-CN" altLang="en-US"/>
          </a:p>
        </p:txBody>
      </p:sp>
    </p:spTree>
    <p:extLst>
      <p:ext uri="{BB962C8B-B14F-4D97-AF65-F5344CB8AC3E}">
        <p14:creationId xmlns:p14="http://schemas.microsoft.com/office/powerpoint/2010/main" val="288237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接下来请阅读材料一《投弹虫的故事》，看看投弹虫如何体现出神的作为；计时</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8</a:t>
            </a:fld>
            <a:endParaRPr kumimoji="1" lang="zh-CN" altLang="en-US"/>
          </a:p>
        </p:txBody>
      </p:sp>
    </p:spTree>
    <p:extLst>
      <p:ext uri="{BB962C8B-B14F-4D97-AF65-F5344CB8AC3E}">
        <p14:creationId xmlns:p14="http://schemas.microsoft.com/office/powerpoint/2010/main" val="21113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04800"/>
            <a:r>
              <a:rPr lang="en-US" altLang="zh-CN" sz="1800" b="0" dirty="0">
                <a:solidFill>
                  <a:srgbClr val="111111"/>
                </a:solidFill>
                <a:effectLst/>
                <a:latin typeface="宋体" panose="02010600030101010101" pitchFamily="2" charset="-122"/>
                <a:ea typeface="等线" panose="02010600030101010101" pitchFamily="2" charset="-122"/>
              </a:rPr>
              <a:t>1.</a:t>
            </a:r>
            <a:r>
              <a:rPr lang="zh-CN" altLang="zh-CN" sz="1800" b="0" dirty="0">
                <a:solidFill>
                  <a:srgbClr val="111111"/>
                </a:solidFill>
                <a:effectLst/>
                <a:latin typeface="Times New Roman" panose="02020603050405020304" pitchFamily="18" charset="0"/>
                <a:ea typeface="宋体" panose="02010600030101010101" pitchFamily="2" charset="-122"/>
              </a:rPr>
              <a:t>投弹虫身体里的储存室储存了哪些化学物质？（</a:t>
            </a:r>
            <a:r>
              <a:rPr lang="en-US" altLang="zh-CN" sz="1800" b="0" dirty="0">
                <a:solidFill>
                  <a:srgbClr val="111111"/>
                </a:solidFill>
                <a:effectLst/>
                <a:latin typeface="Times New Roman" panose="02020603050405020304" pitchFamily="18" charset="0"/>
                <a:ea typeface="宋体" panose="02010600030101010101" pitchFamily="2" charset="-122"/>
              </a:rPr>
              <a:t>AC</a:t>
            </a:r>
            <a:r>
              <a:rPr lang="zh-CN" altLang="zh-CN" sz="1800" b="0"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对苯二酚</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对苯二胺</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过氧化氢</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b="1" dirty="0">
                <a:solidFill>
                  <a:srgbClr val="111111"/>
                </a:solidFill>
                <a:effectLst/>
                <a:latin typeface="Times New Roman" panose="02020603050405020304" pitchFamily="18" charset="0"/>
                <a:ea typeface="宋体" panose="02010600030101010101" pitchFamily="2" charset="-122"/>
              </a:rPr>
              <a:t>过氧化钠</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等线" panose="02010600030101010101" pitchFamily="2" charset="-122"/>
              </a:rPr>
              <a:t>（</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a:t>
            </a:r>
            <a:r>
              <a:rPr lang="zh-CN" altLang="zh-CN" sz="1800" b="1" dirty="0">
                <a:solidFill>
                  <a:srgbClr val="111111"/>
                </a:solidFill>
                <a:effectLst/>
                <a:latin typeface="Times New Roman" panose="02020603050405020304" pitchFamily="18" charset="0"/>
                <a:ea typeface="宋体" panose="02010600030101010101" pitchFamily="2" charset="-122"/>
              </a:rPr>
              <a:t>（答案解析：这个答案在阅读材料的第四段可以找到，答案是</a:t>
            </a:r>
            <a:r>
              <a:rPr lang="en-US" altLang="zh-CN" sz="1800" b="1" dirty="0">
                <a:solidFill>
                  <a:srgbClr val="111111"/>
                </a:solidFill>
                <a:effectLst/>
                <a:latin typeface="Times New Roman" panose="02020603050405020304" pitchFamily="18" charset="0"/>
                <a:ea typeface="宋体" panose="02010600030101010101" pitchFamily="2" charset="-122"/>
              </a:rPr>
              <a:t>AC</a:t>
            </a:r>
            <a:r>
              <a:rPr lang="zh-CN" altLang="zh-CN" sz="1800" b="1" dirty="0">
                <a:solidFill>
                  <a:srgbClr val="111111"/>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9</a:t>
            </a:fld>
            <a:endParaRPr kumimoji="1" lang="zh-CN" altLang="en-US"/>
          </a:p>
        </p:txBody>
      </p:sp>
    </p:spTree>
    <p:extLst>
      <p:ext uri="{BB962C8B-B14F-4D97-AF65-F5344CB8AC3E}">
        <p14:creationId xmlns:p14="http://schemas.microsoft.com/office/powerpoint/2010/main" val="3591966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81044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457200" y="1600200"/>
            <a:ext cx="8229600" cy="4525963"/>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2024/12/11</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4317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2024/12/11</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957085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aseline="0">
                <a:latin typeface="微软雅黑" panose="020B0503020204020204" pitchFamily="34"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62581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aseline="0">
                <a:latin typeface="微软雅黑" panose="020B0503020204020204" pitchFamily="34"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31313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4B8534F6-0FB7-4E4B-9AB0-5DF931876A96}" type="datetimeFigureOut">
              <a:rPr kumimoji="1" lang="zh-CN" altLang="en-US" smtClean="0"/>
              <a:t>2024/12/11</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p>
            <a:fld id="{B4DA411C-237A-4F48-935D-470BF5E869A7}" type="slidenum">
              <a:rPr kumimoji="1" lang="zh-CN" altLang="en-US" smtClean="0"/>
              <a:t>‹#›</a:t>
            </a:fld>
            <a:endParaRPr kumimoji="1" lang="zh-CN" altLang="en-US"/>
          </a:p>
        </p:txBody>
      </p:sp>
    </p:spTree>
    <p:extLst>
      <p:ext uri="{BB962C8B-B14F-4D97-AF65-F5344CB8AC3E}">
        <p14:creationId xmlns:p14="http://schemas.microsoft.com/office/powerpoint/2010/main" val="2645758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25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2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98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C62B0E-6C3F-BB4E-BC35-316034BB9D2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65D58C50-DC57-814D-9DD4-A04C13FDB32B}"/>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76971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834D28-246E-CD40-8322-2367414B3B5D}"/>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B8EB9ADA-4314-1743-9B3B-F071F5DE4661}"/>
              </a:ext>
            </a:extLst>
          </p:cNvPr>
          <p:cNvSpPr>
            <a:spLocks noGrp="1"/>
          </p:cNvSpPr>
          <p:nvPr>
            <p:ph type="title"/>
          </p:nvPr>
        </p:nvSpPr>
        <p:spPr>
          <a:xfrm>
            <a:off x="0" y="550320"/>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92104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380C8EB-A1B8-0441-9FF3-6925ED67257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4BD71DC9-6127-D141-87A3-BE9DC43E50A4}"/>
              </a:ext>
            </a:extLst>
          </p:cNvPr>
          <p:cNvSpPr>
            <a:spLocks noGrp="1"/>
          </p:cNvSpPr>
          <p:nvPr>
            <p:ph type="title"/>
          </p:nvPr>
        </p:nvSpPr>
        <p:spPr>
          <a:xfrm>
            <a:off x="0" y="1696213"/>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8099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7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20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2024/12/11</a:t>
            </a:fld>
            <a:endParaRPr kumimoji="1"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1275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2024/12/11</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50074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2024/12/11</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2376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DB78D90-C06A-9345-9015-5E6E3CD0ED78}"/>
              </a:ext>
            </a:extLst>
          </p:cNvPr>
          <p:cNvPicPr>
            <a:picLocks noChangeAspect="1"/>
          </p:cNvPicPr>
          <p:nvPr userDrawn="1"/>
        </p:nvPicPr>
        <p:blipFill>
          <a:blip r:embed="rId19"/>
          <a:stretch>
            <a:fillRect/>
          </a:stretch>
        </p:blipFill>
        <p:spPr>
          <a:xfrm>
            <a:off x="0" y="0"/>
            <a:ext cx="9144000" cy="6857999"/>
          </a:xfrm>
          <a:prstGeom prst="rect">
            <a:avLst/>
          </a:prstGeom>
        </p:spPr>
      </p:pic>
    </p:spTree>
    <p:extLst>
      <p:ext uri="{BB962C8B-B14F-4D97-AF65-F5344CB8AC3E}">
        <p14:creationId xmlns:p14="http://schemas.microsoft.com/office/powerpoint/2010/main" val="15877310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700" r:id="rId15"/>
    <p:sldLayoutId id="2147483701" r:id="rId16"/>
    <p:sldLayoutId id="2147483702"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1.tiff"/></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6.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FB75E3D-5194-5C4A-BB36-59C7DB8517EF}"/>
              </a:ext>
            </a:extLst>
          </p:cNvPr>
          <p:cNvPicPr>
            <a:picLocks noChangeAspect="1"/>
          </p:cNvPicPr>
          <p:nvPr/>
        </p:nvPicPr>
        <p:blipFill rotWithShape="1">
          <a:blip r:embed="rId3"/>
          <a:srcRect l="45655"/>
          <a:stretch/>
        </p:blipFill>
        <p:spPr>
          <a:xfrm>
            <a:off x="4157432" y="0"/>
            <a:ext cx="4986568" cy="6858000"/>
          </a:xfrm>
          <a:prstGeom prst="rect">
            <a:avLst/>
          </a:prstGeom>
        </p:spPr>
      </p:pic>
      <p:pic>
        <p:nvPicPr>
          <p:cNvPr id="3" name="图片 2">
            <a:extLst>
              <a:ext uri="{FF2B5EF4-FFF2-40B4-BE49-F238E27FC236}">
                <a16:creationId xmlns:a16="http://schemas.microsoft.com/office/drawing/2014/main" id="{CA85F2D5-2D5B-B049-B6E6-3FC4B1EB83BA}"/>
              </a:ext>
            </a:extLst>
          </p:cNvPr>
          <p:cNvPicPr>
            <a:picLocks noChangeAspect="1"/>
          </p:cNvPicPr>
          <p:nvPr/>
        </p:nvPicPr>
        <p:blipFill>
          <a:blip r:embed="rId4"/>
          <a:stretch>
            <a:fillRect/>
          </a:stretch>
        </p:blipFill>
        <p:spPr>
          <a:xfrm>
            <a:off x="-235325" y="1035424"/>
            <a:ext cx="4711473" cy="4064926"/>
          </a:xfrm>
          <a:prstGeom prst="rect">
            <a:avLst/>
          </a:prstGeom>
        </p:spPr>
      </p:pic>
      <p:sp>
        <p:nvSpPr>
          <p:cNvPr id="5" name="标题 1">
            <a:extLst>
              <a:ext uri="{FF2B5EF4-FFF2-40B4-BE49-F238E27FC236}">
                <a16:creationId xmlns:a16="http://schemas.microsoft.com/office/drawing/2014/main" id="{8CCBE06B-A5B2-6145-B049-F04B5FBB21AA}"/>
              </a:ext>
            </a:extLst>
          </p:cNvPr>
          <p:cNvSpPr txBox="1">
            <a:spLocks/>
          </p:cNvSpPr>
          <p:nvPr/>
        </p:nvSpPr>
        <p:spPr>
          <a:xfrm>
            <a:off x="264167" y="1958566"/>
            <a:ext cx="3893265" cy="159940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生命是</a:t>
            </a:r>
            <a:endParaRPr lang="en-US" altLang="zh-CN" sz="4400" b="1" dirty="0">
              <a:latin typeface="Microsoft YaHei" panose="020B0503020204020204" pitchFamily="34" charset="-122"/>
              <a:ea typeface="Microsoft YaHei" panose="020B0503020204020204" pitchFamily="34" charset="-122"/>
            </a:endParaRPr>
          </a:p>
          <a:p>
            <a:pPr algn="ctr">
              <a:lnSpc>
                <a:spcPct val="100000"/>
              </a:lnSpc>
            </a:pPr>
            <a:r>
              <a:rPr lang="zh-CN" altLang="en-US" sz="4400" b="1" dirty="0">
                <a:latin typeface="Microsoft YaHei" panose="020B0503020204020204" pitchFamily="34" charset="-122"/>
                <a:ea typeface="Microsoft YaHei" panose="020B0503020204020204" pitchFamily="34" charset="-122"/>
              </a:rPr>
              <a:t>从哪里来的？</a:t>
            </a:r>
            <a:endParaRPr lang="en-US" altLang="zh-CN" sz="4400" b="1" dirty="0">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2F226E4C-FF84-AE4C-B562-F4B9D6869E51}"/>
              </a:ext>
            </a:extLst>
          </p:cNvPr>
          <p:cNvSpPr txBox="1">
            <a:spLocks/>
          </p:cNvSpPr>
          <p:nvPr/>
        </p:nvSpPr>
        <p:spPr>
          <a:xfrm>
            <a:off x="417059" y="3557970"/>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罗马书</a:t>
            </a:r>
            <a:r>
              <a:rPr lang="en-US" altLang="zh-CN" sz="2400" b="1" dirty="0">
                <a:latin typeface="Microsoft YaHei" panose="020B0503020204020204" pitchFamily="34" charset="-122"/>
                <a:ea typeface="Microsoft YaHei" panose="020B0503020204020204" pitchFamily="34" charset="-122"/>
              </a:rPr>
              <a:t>1:20</a:t>
            </a:r>
            <a:endParaRPr lang="zh-CN" altLang="en-US" sz="2400" b="1" dirty="0">
              <a:latin typeface="Microsoft YaHei" panose="020B0503020204020204" pitchFamily="34" charset="-122"/>
              <a:ea typeface="Microsoft YaHei" panose="020B0503020204020204" pitchFamily="34" charset="-122"/>
            </a:endParaRP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4</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417089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B0D0D28-E26C-4820-B513-BB69F563FCE5}"/>
              </a:ext>
            </a:extLst>
          </p:cNvPr>
          <p:cNvSpPr txBox="1"/>
          <p:nvPr/>
        </p:nvSpPr>
        <p:spPr>
          <a:xfrm>
            <a:off x="686325" y="1527633"/>
            <a:ext cx="7660499" cy="4761753"/>
          </a:xfrm>
          <a:prstGeom prst="rect">
            <a:avLst/>
          </a:prstGeom>
          <a:noFill/>
        </p:spPr>
        <p:txBody>
          <a:bodyPr wrap="square">
            <a:spAutoFit/>
          </a:bodyPr>
          <a:lstStyle/>
          <a:p>
            <a:pPr lvl="0">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2.</a:t>
            </a:r>
            <a:r>
              <a:rPr lang="zh-CN" altLang="en-US" sz="3200" dirty="0">
                <a:solidFill>
                  <a:srgbClr val="111111"/>
                </a:solidFill>
                <a:latin typeface="Microsoft YaHei" panose="020B0503020204020204" pitchFamily="34" charset="-122"/>
                <a:ea typeface="Microsoft YaHei" panose="020B0503020204020204" pitchFamily="34" charset="-122"/>
              </a:rPr>
              <a:t> 为了成为投弹虫，投弹虫必须从一开始就具备什么东西？</a:t>
            </a:r>
            <a:r>
              <a:rPr lang="en-US" altLang="zh-CN" sz="3200" dirty="0">
                <a:solidFill>
                  <a:srgbClr val="111111"/>
                </a:solidFill>
                <a:effectLst/>
                <a:latin typeface="Microsoft YaHei" panose="020B0503020204020204" pitchFamily="34" charset="-122"/>
                <a:ea typeface="Microsoft YaHei" panose="020B0503020204020204" pitchFamily="34" charset="-122"/>
              </a:rPr>
              <a:t>(</a:t>
            </a:r>
            <a:r>
              <a:rPr lang="zh-CN" altLang="en-US" sz="3200" dirty="0">
                <a:solidFill>
                  <a:srgbClr val="111111"/>
                </a:solidFill>
                <a:effectLst/>
                <a:latin typeface="Microsoft YaHei" panose="020B0503020204020204" pitchFamily="34" charset="-122"/>
                <a:ea typeface="Microsoft YaHei" panose="020B0503020204020204" pitchFamily="34" charset="-122"/>
              </a:rPr>
              <a:t>                  </a:t>
            </a:r>
            <a:r>
              <a:rPr lang="en-US" altLang="zh-CN" sz="3200" dirty="0">
                <a:solidFill>
                  <a:srgbClr val="111111"/>
                </a:solidFill>
                <a:effectLst/>
                <a:latin typeface="Microsoft YaHei" panose="020B0503020204020204" pitchFamily="34" charset="-122"/>
                <a:ea typeface="Microsoft YaHei" panose="020B0503020204020204" pitchFamily="34" charset="-122"/>
              </a:rPr>
              <a:t>      )</a:t>
            </a:r>
            <a:endParaRPr lang="zh-CN" altLang="zh-CN" sz="3200" dirty="0">
              <a:effectLst/>
              <a:latin typeface="Microsoft YaHei" panose="020B0503020204020204" pitchFamily="34" charset="-122"/>
              <a:ea typeface="Microsoft YaHei" panose="020B0503020204020204" pitchFamily="34" charset="-122"/>
            </a:endParaRPr>
          </a:p>
          <a:p>
            <a:pPr lvl="1">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A </a:t>
            </a:r>
            <a:r>
              <a:rPr lang="zh-CN" altLang="en-US" sz="3200" dirty="0">
                <a:solidFill>
                  <a:srgbClr val="111111"/>
                </a:solidFill>
                <a:latin typeface="Microsoft YaHei" panose="020B0503020204020204" pitchFamily="34" charset="-122"/>
                <a:ea typeface="Microsoft YaHei" panose="020B0503020204020204" pitchFamily="34" charset="-122"/>
              </a:rPr>
              <a:t>储存室</a:t>
            </a:r>
          </a:p>
          <a:p>
            <a:pPr lvl="1">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B </a:t>
            </a:r>
            <a:r>
              <a:rPr lang="zh-CN" altLang="en-US" sz="3200" dirty="0">
                <a:solidFill>
                  <a:srgbClr val="111111"/>
                </a:solidFill>
                <a:latin typeface="Microsoft YaHei" panose="020B0503020204020204" pitchFamily="34" charset="-122"/>
                <a:ea typeface="Microsoft YaHei" panose="020B0503020204020204" pitchFamily="34" charset="-122"/>
              </a:rPr>
              <a:t>反应室</a:t>
            </a:r>
          </a:p>
          <a:p>
            <a:pPr lvl="1">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C </a:t>
            </a:r>
            <a:r>
              <a:rPr lang="zh-CN" altLang="en-US" sz="3200" dirty="0">
                <a:solidFill>
                  <a:srgbClr val="111111"/>
                </a:solidFill>
                <a:latin typeface="Microsoft YaHei" panose="020B0503020204020204" pitchFamily="34" charset="-122"/>
                <a:ea typeface="Microsoft YaHei" panose="020B0503020204020204" pitchFamily="34" charset="-122"/>
              </a:rPr>
              <a:t>对苯二酚</a:t>
            </a:r>
          </a:p>
          <a:p>
            <a:pPr lvl="1">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D </a:t>
            </a:r>
            <a:r>
              <a:rPr lang="zh-CN" altLang="en-US" sz="3200" dirty="0">
                <a:solidFill>
                  <a:srgbClr val="111111"/>
                </a:solidFill>
                <a:latin typeface="Microsoft YaHei" panose="020B0503020204020204" pitchFamily="34" charset="-122"/>
                <a:ea typeface="Microsoft YaHei" panose="020B0503020204020204" pitchFamily="34" charset="-122"/>
              </a:rPr>
              <a:t>过氧化氢</a:t>
            </a:r>
          </a:p>
          <a:p>
            <a:pPr lvl="1">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E </a:t>
            </a:r>
            <a:r>
              <a:rPr lang="zh-CN" altLang="en-US" sz="3200" dirty="0">
                <a:solidFill>
                  <a:srgbClr val="111111"/>
                </a:solidFill>
                <a:latin typeface="Microsoft YaHei" panose="020B0503020204020204" pitchFamily="34" charset="-122"/>
                <a:ea typeface="Microsoft YaHei" panose="020B0503020204020204" pitchFamily="34" charset="-122"/>
              </a:rPr>
              <a:t>两种特殊的催化酶</a:t>
            </a:r>
          </a:p>
          <a:p>
            <a:pPr lvl="1">
              <a:lnSpc>
                <a:spcPts val="4640"/>
              </a:lnSpc>
            </a:pPr>
            <a:r>
              <a:rPr lang="en-US" altLang="zh-CN" sz="3200" dirty="0">
                <a:solidFill>
                  <a:srgbClr val="111111"/>
                </a:solidFill>
                <a:latin typeface="Microsoft YaHei" panose="020B0503020204020204" pitchFamily="34" charset="-122"/>
                <a:ea typeface="Microsoft YaHei" panose="020B0503020204020204" pitchFamily="34" charset="-122"/>
              </a:rPr>
              <a:t>F </a:t>
            </a:r>
            <a:r>
              <a:rPr lang="zh-CN" altLang="en-US" sz="3200" dirty="0">
                <a:solidFill>
                  <a:srgbClr val="111111"/>
                </a:solidFill>
                <a:latin typeface="Microsoft YaHei" panose="020B0503020204020204" pitchFamily="34" charset="-122"/>
                <a:ea typeface="Microsoft YaHei" panose="020B0503020204020204" pitchFamily="34" charset="-122"/>
              </a:rPr>
              <a:t>阀门</a:t>
            </a:r>
            <a:endParaRPr lang="zh-CN" altLang="zh-CN" sz="3200" dirty="0">
              <a:effectLst/>
              <a:latin typeface="Microsoft YaHei" panose="020B0503020204020204" pitchFamily="34" charset="-122"/>
              <a:ea typeface="Microsoft YaHei" panose="020B0503020204020204" pitchFamily="34" charset="-122"/>
            </a:endParaRPr>
          </a:p>
        </p:txBody>
      </p:sp>
      <p:sp>
        <p:nvSpPr>
          <p:cNvPr id="4" name="矩形 1">
            <a:extLst>
              <a:ext uri="{FF2B5EF4-FFF2-40B4-BE49-F238E27FC236}">
                <a16:creationId xmlns:a16="http://schemas.microsoft.com/office/drawing/2014/main" id="{979C4B13-D5B7-4951-B224-543C864120A1}"/>
              </a:ext>
            </a:extLst>
          </p:cNvPr>
          <p:cNvSpPr txBox="1"/>
          <p:nvPr/>
        </p:nvSpPr>
        <p:spPr>
          <a:xfrm>
            <a:off x="3237698" y="2064187"/>
            <a:ext cx="454951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b="1" dirty="0">
                <a:solidFill>
                  <a:schemeClr val="tx1"/>
                </a:solidFill>
              </a:rPr>
              <a:t> </a:t>
            </a:r>
            <a:r>
              <a:rPr lang="en-US" sz="4800" b="1" dirty="0">
                <a:solidFill>
                  <a:schemeClr val="tx1"/>
                </a:solidFill>
              </a:rPr>
              <a:t>ABCDEF</a:t>
            </a:r>
            <a:endParaRPr sz="4800" b="1" dirty="0">
              <a:solidFill>
                <a:schemeClr val="tx1"/>
              </a:solidFill>
            </a:endParaRPr>
          </a:p>
        </p:txBody>
      </p:sp>
      <p:sp>
        <p:nvSpPr>
          <p:cNvPr id="6" name="直线连接符 20">
            <a:extLst>
              <a:ext uri="{FF2B5EF4-FFF2-40B4-BE49-F238E27FC236}">
                <a16:creationId xmlns:a16="http://schemas.microsoft.com/office/drawing/2014/main" id="{8F6DEE42-62BE-974D-B2B0-ACDB5243C3AA}"/>
              </a:ext>
            </a:extLst>
          </p:cNvPr>
          <p:cNvSpPr/>
          <p:nvPr/>
        </p:nvSpPr>
        <p:spPr>
          <a:xfrm flipH="1">
            <a:off x="454531" y="1298404"/>
            <a:ext cx="0" cy="508476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DAD41E03-62AD-C24E-A8CC-142F467EA49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3EE5638B-C718-FA4E-A86B-CB66C2F36B2F}"/>
              </a:ext>
            </a:extLst>
          </p:cNvPr>
          <p:cNvSpPr/>
          <p:nvPr/>
        </p:nvSpPr>
        <p:spPr>
          <a:xfrm flipH="1" flipV="1">
            <a:off x="971601" y="1298405"/>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9A0FFDCB-37F4-D04D-9F7B-F65897B0EE8C}"/>
              </a:ext>
            </a:extLst>
          </p:cNvPr>
          <p:cNvSpPr/>
          <p:nvPr/>
        </p:nvSpPr>
        <p:spPr>
          <a:xfrm flipH="1">
            <a:off x="8714268" y="1298404"/>
            <a:ext cx="0" cy="4946476"/>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5A27FB4C-C349-1840-BEEC-FDF1E4DD114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6C4E93B3-BA35-8842-8590-132D22512BD9}"/>
              </a:ext>
            </a:extLst>
          </p:cNvPr>
          <p:cNvPicPr>
            <a:picLocks noChangeAspect="1"/>
          </p:cNvPicPr>
          <p:nvPr/>
        </p:nvPicPr>
        <p:blipFill>
          <a:blip r:embed="rId3"/>
          <a:stretch>
            <a:fillRect/>
          </a:stretch>
        </p:blipFill>
        <p:spPr>
          <a:xfrm rot="10800000">
            <a:off x="222738" y="1039304"/>
            <a:ext cx="921637" cy="565092"/>
          </a:xfrm>
          <a:prstGeom prst="rect">
            <a:avLst/>
          </a:prstGeom>
          <a:ln w="12700">
            <a:miter lim="400000"/>
          </a:ln>
        </p:spPr>
      </p:pic>
      <p:pic>
        <p:nvPicPr>
          <p:cNvPr id="14" name="图片 13">
            <a:extLst>
              <a:ext uri="{FF2B5EF4-FFF2-40B4-BE49-F238E27FC236}">
                <a16:creationId xmlns:a16="http://schemas.microsoft.com/office/drawing/2014/main" id="{4A5FAA65-5619-BF4D-A087-4911C7CD44C2}"/>
              </a:ext>
            </a:extLst>
          </p:cNvPr>
          <p:cNvPicPr>
            <a:picLocks noChangeAspect="1"/>
          </p:cNvPicPr>
          <p:nvPr/>
        </p:nvPicPr>
        <p:blipFill>
          <a:blip r:embed="rId4"/>
          <a:stretch>
            <a:fillRect/>
          </a:stretch>
        </p:blipFill>
        <p:spPr>
          <a:xfrm>
            <a:off x="5206126" y="2963044"/>
            <a:ext cx="3937874" cy="30597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735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B0D0D28-E26C-4820-B513-BB69F563FCE5}"/>
              </a:ext>
            </a:extLst>
          </p:cNvPr>
          <p:cNvSpPr txBox="1"/>
          <p:nvPr/>
        </p:nvSpPr>
        <p:spPr>
          <a:xfrm>
            <a:off x="592541" y="875417"/>
            <a:ext cx="8027942" cy="5416355"/>
          </a:xfrm>
          <a:prstGeom prst="rect">
            <a:avLst/>
          </a:prstGeom>
          <a:noFill/>
        </p:spPr>
        <p:txBody>
          <a:bodyPr wrap="square">
            <a:spAutoFit/>
          </a:bodyPr>
          <a:lstStyle/>
          <a:p>
            <a:pPr lvl="0">
              <a:lnSpc>
                <a:spcPts val="3840"/>
              </a:lnSpc>
            </a:pPr>
            <a:r>
              <a:rPr lang="en-US" altLang="zh-CN" sz="2800" dirty="0">
                <a:solidFill>
                  <a:srgbClr val="111111"/>
                </a:solidFill>
                <a:latin typeface="Microsoft YaHei" panose="020B0503020204020204" pitchFamily="34" charset="-122"/>
                <a:ea typeface="Microsoft YaHei" panose="020B0503020204020204" pitchFamily="34" charset="-122"/>
              </a:rPr>
              <a:t>3.</a:t>
            </a:r>
            <a:r>
              <a:rPr lang="zh-CN" altLang="en-US" sz="2800" dirty="0">
                <a:solidFill>
                  <a:srgbClr val="111111"/>
                </a:solidFill>
                <a:latin typeface="Microsoft YaHei" panose="020B0503020204020204" pitchFamily="34" charset="-122"/>
                <a:ea typeface="Microsoft YaHei" panose="020B0503020204020204" pitchFamily="34" charset="-122"/>
              </a:rPr>
              <a:t>投弹虫可以偶然进化产生吗？为什么？</a:t>
            </a:r>
            <a:r>
              <a:rPr lang="en-US" altLang="zh-CN" sz="2800" dirty="0">
                <a:solidFill>
                  <a:srgbClr val="111111"/>
                </a:solidFill>
                <a:effectLst/>
                <a:latin typeface="Microsoft YaHei" panose="020B0503020204020204" pitchFamily="34" charset="-122"/>
                <a:ea typeface="Microsoft YaHei" panose="020B0503020204020204" pitchFamily="34" charset="-122"/>
              </a:rPr>
              <a:t>(</a:t>
            </a:r>
            <a:r>
              <a:rPr lang="zh-CN" altLang="en-US" sz="2800" dirty="0">
                <a:solidFill>
                  <a:srgbClr val="111111"/>
                </a:solidFill>
                <a:effectLst/>
                <a:latin typeface="Microsoft YaHei" panose="020B0503020204020204" pitchFamily="34" charset="-122"/>
                <a:ea typeface="Microsoft YaHei" panose="020B0503020204020204" pitchFamily="34" charset="-122"/>
              </a:rPr>
              <a:t>        </a:t>
            </a:r>
            <a:r>
              <a:rPr lang="en-US" altLang="zh-CN" sz="2800" dirty="0">
                <a:solidFill>
                  <a:srgbClr val="111111"/>
                </a:solidFill>
                <a:effectLst/>
                <a:latin typeface="Microsoft YaHei" panose="020B0503020204020204" pitchFamily="34" charset="-122"/>
                <a:ea typeface="Microsoft YaHei" panose="020B0503020204020204" pitchFamily="34" charset="-122"/>
              </a:rPr>
              <a:t>   )</a:t>
            </a:r>
            <a:endParaRPr lang="zh-CN" altLang="zh-CN" sz="2800" dirty="0">
              <a:effectLst/>
              <a:latin typeface="Microsoft YaHei" panose="020B0503020204020204" pitchFamily="34" charset="-122"/>
              <a:ea typeface="Microsoft YaHei" panose="020B0503020204020204" pitchFamily="34" charset="-122"/>
            </a:endParaRPr>
          </a:p>
          <a:p>
            <a:pPr>
              <a:lnSpc>
                <a:spcPts val="3840"/>
              </a:lnSpc>
            </a:pPr>
            <a:r>
              <a:rPr lang="en-US" altLang="zh-CN" sz="2800" dirty="0">
                <a:solidFill>
                  <a:srgbClr val="111111"/>
                </a:solidFill>
                <a:latin typeface="Microsoft YaHei" panose="020B0503020204020204" pitchFamily="34" charset="-122"/>
                <a:ea typeface="Microsoft YaHei" panose="020B0503020204020204" pitchFamily="34" charset="-122"/>
              </a:rPr>
              <a:t>A </a:t>
            </a:r>
            <a:r>
              <a:rPr lang="zh-CN" altLang="en-US" sz="2800" dirty="0">
                <a:solidFill>
                  <a:srgbClr val="111111"/>
                </a:solidFill>
                <a:latin typeface="Microsoft YaHei" panose="020B0503020204020204" pitchFamily="34" charset="-122"/>
                <a:ea typeface="Microsoft YaHei" panose="020B0503020204020204" pitchFamily="34" charset="-122"/>
              </a:rPr>
              <a:t>可以，因为达尔文的进化论表明投弹虫是从普通甲虫进化出来的。</a:t>
            </a:r>
          </a:p>
          <a:p>
            <a:pPr>
              <a:lnSpc>
                <a:spcPts val="3840"/>
              </a:lnSpc>
            </a:pPr>
            <a:r>
              <a:rPr lang="en-US" altLang="zh-CN" sz="2800" dirty="0">
                <a:solidFill>
                  <a:srgbClr val="111111"/>
                </a:solidFill>
                <a:latin typeface="Microsoft YaHei" panose="020B0503020204020204" pitchFamily="34" charset="-122"/>
                <a:ea typeface="Microsoft YaHei" panose="020B0503020204020204" pitchFamily="34" charset="-122"/>
              </a:rPr>
              <a:t>B </a:t>
            </a:r>
            <a:r>
              <a:rPr lang="zh-CN" altLang="en-US" sz="2800" dirty="0">
                <a:solidFill>
                  <a:srgbClr val="111111"/>
                </a:solidFill>
                <a:latin typeface="Microsoft YaHei" panose="020B0503020204020204" pitchFamily="34" charset="-122"/>
                <a:ea typeface="Microsoft YaHei" panose="020B0503020204020204" pitchFamily="34" charset="-122"/>
              </a:rPr>
              <a:t>可以，因为投弹虫防御系统的每件东西会一件一件地自动组装。</a:t>
            </a:r>
          </a:p>
          <a:p>
            <a:pPr>
              <a:lnSpc>
                <a:spcPts val="3840"/>
              </a:lnSpc>
            </a:pPr>
            <a:r>
              <a:rPr lang="en-US" altLang="zh-CN" sz="2800" dirty="0">
                <a:solidFill>
                  <a:srgbClr val="111111"/>
                </a:solidFill>
                <a:latin typeface="Microsoft YaHei" panose="020B0503020204020204" pitchFamily="34" charset="-122"/>
                <a:ea typeface="Microsoft YaHei" panose="020B0503020204020204" pitchFamily="34" charset="-122"/>
              </a:rPr>
              <a:t>C </a:t>
            </a:r>
            <a:r>
              <a:rPr lang="zh-CN" altLang="en-US" sz="2800" dirty="0">
                <a:solidFill>
                  <a:srgbClr val="111111"/>
                </a:solidFill>
                <a:latin typeface="Microsoft YaHei" panose="020B0503020204020204" pitchFamily="34" charset="-122"/>
                <a:ea typeface="Microsoft YaHei" panose="020B0503020204020204" pitchFamily="34" charset="-122"/>
              </a:rPr>
              <a:t>不可以，因为战斗机不是偶然形成，而是工程师有意设计的；所以从逻辑上讲，投弹虫复杂的身体系统也不可能偶然形成。</a:t>
            </a:r>
          </a:p>
          <a:p>
            <a:pPr>
              <a:lnSpc>
                <a:spcPts val="3840"/>
              </a:lnSpc>
            </a:pPr>
            <a:r>
              <a:rPr lang="en-US" altLang="zh-CN" sz="2800" dirty="0">
                <a:solidFill>
                  <a:srgbClr val="111111"/>
                </a:solidFill>
                <a:latin typeface="Microsoft YaHei" panose="020B0503020204020204" pitchFamily="34" charset="-122"/>
                <a:ea typeface="Microsoft YaHei" panose="020B0503020204020204" pitchFamily="34" charset="-122"/>
              </a:rPr>
              <a:t>D </a:t>
            </a:r>
            <a:r>
              <a:rPr lang="zh-CN" altLang="en-US" sz="2800" dirty="0">
                <a:solidFill>
                  <a:srgbClr val="111111"/>
                </a:solidFill>
                <a:latin typeface="Microsoft YaHei" panose="020B0503020204020204" pitchFamily="34" charset="-122"/>
                <a:ea typeface="Microsoft YaHei" panose="020B0503020204020204" pitchFamily="34" charset="-122"/>
              </a:rPr>
              <a:t>不可以，因为一只正在进化的投弹虫很可能会死掉。例如：一只没有进化出阀门的投弹虫会被自己制造的毒气憋死。 </a:t>
            </a:r>
            <a:endParaRPr lang="zh-CN" altLang="zh-CN" sz="2800" dirty="0">
              <a:effectLst/>
              <a:latin typeface="Microsoft YaHei" panose="020B0503020204020204" pitchFamily="34" charset="-122"/>
              <a:ea typeface="Microsoft YaHei" panose="020B0503020204020204" pitchFamily="34" charset="-122"/>
            </a:endParaRPr>
          </a:p>
        </p:txBody>
      </p:sp>
      <p:sp>
        <p:nvSpPr>
          <p:cNvPr id="4" name="矩形 1">
            <a:extLst>
              <a:ext uri="{FF2B5EF4-FFF2-40B4-BE49-F238E27FC236}">
                <a16:creationId xmlns:a16="http://schemas.microsoft.com/office/drawing/2014/main" id="{979C4B13-D5B7-4951-B224-543C864120A1}"/>
              </a:ext>
            </a:extLst>
          </p:cNvPr>
          <p:cNvSpPr txBox="1"/>
          <p:nvPr/>
        </p:nvSpPr>
        <p:spPr>
          <a:xfrm>
            <a:off x="6827638" y="781633"/>
            <a:ext cx="168598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3200" b="1" dirty="0">
                <a:solidFill>
                  <a:schemeClr val="tx1"/>
                </a:solidFill>
              </a:rPr>
              <a:t> </a:t>
            </a:r>
            <a:r>
              <a:rPr lang="en-US" sz="4400" b="1" dirty="0">
                <a:solidFill>
                  <a:schemeClr val="tx1"/>
                </a:solidFill>
              </a:rPr>
              <a:t>CD</a:t>
            </a:r>
            <a:endParaRPr sz="4400" b="1" dirty="0">
              <a:solidFill>
                <a:schemeClr val="tx1"/>
              </a:solidFill>
            </a:endParaRPr>
          </a:p>
        </p:txBody>
      </p:sp>
      <p:sp>
        <p:nvSpPr>
          <p:cNvPr id="6" name="直线连接符 20">
            <a:extLst>
              <a:ext uri="{FF2B5EF4-FFF2-40B4-BE49-F238E27FC236}">
                <a16:creationId xmlns:a16="http://schemas.microsoft.com/office/drawing/2014/main" id="{8F6DEE42-62BE-974D-B2B0-ACDB5243C3AA}"/>
              </a:ext>
            </a:extLst>
          </p:cNvPr>
          <p:cNvSpPr/>
          <p:nvPr/>
        </p:nvSpPr>
        <p:spPr>
          <a:xfrm flipH="1">
            <a:off x="454531" y="641663"/>
            <a:ext cx="0" cy="574150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DAD41E03-62AD-C24E-A8CC-142F467EA49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3EE5638B-C718-FA4E-A86B-CB66C2F36B2F}"/>
              </a:ext>
            </a:extLst>
          </p:cNvPr>
          <p:cNvSpPr/>
          <p:nvPr/>
        </p:nvSpPr>
        <p:spPr>
          <a:xfrm flipH="1" flipV="1">
            <a:off x="971601" y="641664"/>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9A0FFDCB-37F4-D04D-9F7B-F65897B0EE8C}"/>
              </a:ext>
            </a:extLst>
          </p:cNvPr>
          <p:cNvSpPr/>
          <p:nvPr/>
        </p:nvSpPr>
        <p:spPr>
          <a:xfrm flipH="1">
            <a:off x="8714268" y="641663"/>
            <a:ext cx="0" cy="5603217"/>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5A27FB4C-C349-1840-BEEC-FDF1E4DD114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6C4E93B3-BA35-8842-8590-132D22512BD9}"/>
              </a:ext>
            </a:extLst>
          </p:cNvPr>
          <p:cNvPicPr>
            <a:picLocks noChangeAspect="1"/>
          </p:cNvPicPr>
          <p:nvPr/>
        </p:nvPicPr>
        <p:blipFill>
          <a:blip r:embed="rId3"/>
          <a:stretch>
            <a:fillRect/>
          </a:stretch>
        </p:blipFill>
        <p:spPr>
          <a:xfrm rot="10800000">
            <a:off x="222738" y="382563"/>
            <a:ext cx="921637" cy="565092"/>
          </a:xfrm>
          <a:prstGeom prst="rect">
            <a:avLst/>
          </a:prstGeom>
          <a:ln w="12700">
            <a:miter lim="400000"/>
          </a:ln>
        </p:spPr>
      </p:pic>
    </p:spTree>
    <p:extLst>
      <p:ext uri="{BB962C8B-B14F-4D97-AF65-F5344CB8AC3E}">
        <p14:creationId xmlns:p14="http://schemas.microsoft.com/office/powerpoint/2010/main" val="18164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D97DAF3-3577-7046-A926-38625E2C32E0}"/>
              </a:ext>
            </a:extLst>
          </p:cNvPr>
          <p:cNvPicPr>
            <a:picLocks noChangeAspect="1"/>
          </p:cNvPicPr>
          <p:nvPr/>
        </p:nvPicPr>
        <p:blipFill>
          <a:blip r:embed="rId3"/>
          <a:stretch>
            <a:fillRect/>
          </a:stretch>
        </p:blipFill>
        <p:spPr>
          <a:xfrm>
            <a:off x="912793" y="0"/>
            <a:ext cx="3863730" cy="2710053"/>
          </a:xfrm>
          <a:prstGeom prst="rect">
            <a:avLst/>
          </a:prstGeom>
        </p:spPr>
      </p:pic>
      <p:sp>
        <p:nvSpPr>
          <p:cNvPr id="7" name="文本框 6">
            <a:extLst>
              <a:ext uri="{FF2B5EF4-FFF2-40B4-BE49-F238E27FC236}">
                <a16:creationId xmlns:a16="http://schemas.microsoft.com/office/drawing/2014/main" id="{649A769E-6DA6-4622-B73A-346673159953}"/>
              </a:ext>
            </a:extLst>
          </p:cNvPr>
          <p:cNvSpPr txBox="1"/>
          <p:nvPr/>
        </p:nvSpPr>
        <p:spPr>
          <a:xfrm>
            <a:off x="5535201" y="4344704"/>
            <a:ext cx="2917137" cy="1569660"/>
          </a:xfrm>
          <a:prstGeom prst="rect">
            <a:avLst/>
          </a:prstGeom>
          <a:noFill/>
        </p:spPr>
        <p:txBody>
          <a:bodyPr wrap="square">
            <a:spAutoFit/>
          </a:bodyPr>
          <a:lstStyle/>
          <a:p>
            <a:r>
              <a:rPr lang="zh-CN" altLang="zh-CN" sz="3200" dirty="0">
                <a:effectLst/>
                <a:latin typeface="Microsoft YaHei" panose="020B0503020204020204" pitchFamily="34" charset="-122"/>
                <a:ea typeface="Microsoft YaHei" panose="020B0503020204020204" pitchFamily="34" charset="-122"/>
              </a:rPr>
              <a:t>构成</a:t>
            </a:r>
            <a:r>
              <a:rPr lang="zh-CN" altLang="en-US" sz="3200" dirty="0">
                <a:effectLst/>
                <a:latin typeface="Microsoft YaHei" panose="020B0503020204020204" pitchFamily="34" charset="-122"/>
                <a:ea typeface="Microsoft YaHei" panose="020B0503020204020204" pitchFamily="34" charset="-122"/>
              </a:rPr>
              <a:t>投弹虫的</a:t>
            </a:r>
            <a:r>
              <a:rPr lang="zh-CN" altLang="zh-CN" sz="3200" dirty="0">
                <a:effectLst/>
                <a:latin typeface="Microsoft YaHei" panose="020B0503020204020204" pitchFamily="34" charset="-122"/>
                <a:ea typeface="Microsoft YaHei" panose="020B0503020204020204" pitchFamily="34" charset="-122"/>
              </a:rPr>
              <a:t>细胞</a:t>
            </a:r>
            <a:r>
              <a:rPr lang="zh-CN" altLang="en-US" sz="3200" dirty="0">
                <a:latin typeface="Microsoft YaHei" panose="020B0503020204020204" pitchFamily="34" charset="-122"/>
                <a:ea typeface="Microsoft YaHei" panose="020B0503020204020204" pitchFamily="34" charset="-122"/>
              </a:rPr>
              <a:t>也</a:t>
            </a:r>
            <a:r>
              <a:rPr lang="zh-CN" altLang="zh-CN" sz="3200" dirty="0">
                <a:effectLst/>
                <a:latin typeface="Microsoft YaHei" panose="020B0503020204020204" pitchFamily="34" charset="-122"/>
                <a:ea typeface="Microsoft YaHei" panose="020B0503020204020204" pitchFamily="34" charset="-122"/>
              </a:rPr>
              <a:t>不可能偶然产生</a:t>
            </a:r>
          </a:p>
        </p:txBody>
      </p:sp>
      <p:sp>
        <p:nvSpPr>
          <p:cNvPr id="9" name="文本框 8">
            <a:extLst>
              <a:ext uri="{FF2B5EF4-FFF2-40B4-BE49-F238E27FC236}">
                <a16:creationId xmlns:a16="http://schemas.microsoft.com/office/drawing/2014/main" id="{F2855AA1-959E-4D47-AA09-21C4B1F63B72}"/>
              </a:ext>
            </a:extLst>
          </p:cNvPr>
          <p:cNvSpPr txBox="1"/>
          <p:nvPr/>
        </p:nvSpPr>
        <p:spPr>
          <a:xfrm>
            <a:off x="5455577" y="957083"/>
            <a:ext cx="2633345" cy="1569660"/>
          </a:xfrm>
          <a:prstGeom prst="rect">
            <a:avLst/>
          </a:prstGeom>
          <a:noFill/>
        </p:spPr>
        <p:txBody>
          <a:bodyPr wrap="square">
            <a:spAutoFit/>
          </a:bodyPr>
          <a:lstStyle/>
          <a:p>
            <a:r>
              <a:rPr lang="zh-CN" altLang="en-US" sz="3200" dirty="0">
                <a:effectLst/>
                <a:latin typeface="Microsoft YaHei" panose="020B0503020204020204" pitchFamily="34" charset="-122"/>
                <a:ea typeface="Microsoft YaHei" panose="020B0503020204020204" pitchFamily="34" charset="-122"/>
              </a:rPr>
              <a:t>投弹虫</a:t>
            </a:r>
            <a:r>
              <a:rPr lang="zh-CN" altLang="zh-CN" sz="3200" dirty="0">
                <a:effectLst/>
                <a:latin typeface="Microsoft YaHei" panose="020B0503020204020204" pitchFamily="34" charset="-122"/>
                <a:ea typeface="Microsoft YaHei" panose="020B0503020204020204" pitchFamily="34" charset="-122"/>
              </a:rPr>
              <a:t>不可能偶然产生</a:t>
            </a:r>
            <a:endParaRPr lang="en-US" altLang="zh-CN" sz="3200" dirty="0">
              <a:effectLst/>
              <a:latin typeface="Microsoft YaHei" panose="020B0503020204020204" pitchFamily="34" charset="-122"/>
              <a:ea typeface="Microsoft YaHei" panose="020B0503020204020204" pitchFamily="34" charset="-122"/>
            </a:endParaRPr>
          </a:p>
          <a:p>
            <a:endParaRPr lang="en-US" altLang="zh-CN" sz="320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1D89091D-B7DC-C646-BC47-FACCFA698E19}"/>
              </a:ext>
            </a:extLst>
          </p:cNvPr>
          <p:cNvPicPr>
            <a:picLocks noChangeAspect="1"/>
          </p:cNvPicPr>
          <p:nvPr/>
        </p:nvPicPr>
        <p:blipFill>
          <a:blip r:embed="rId4"/>
          <a:stretch>
            <a:fillRect/>
          </a:stretch>
        </p:blipFill>
        <p:spPr>
          <a:xfrm>
            <a:off x="1164275" y="3256237"/>
            <a:ext cx="3408615" cy="34781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箭头: 下 1">
            <a:extLst>
              <a:ext uri="{FF2B5EF4-FFF2-40B4-BE49-F238E27FC236}">
                <a16:creationId xmlns:a16="http://schemas.microsoft.com/office/drawing/2014/main" id="{7972F72D-5E92-4162-BC9F-2765C230D8E7}"/>
              </a:ext>
            </a:extLst>
          </p:cNvPr>
          <p:cNvSpPr/>
          <p:nvPr/>
        </p:nvSpPr>
        <p:spPr>
          <a:xfrm>
            <a:off x="2464514" y="2427607"/>
            <a:ext cx="760288" cy="878444"/>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912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E9189649-978F-2B42-8304-DE33CD24F64B}"/>
              </a:ext>
            </a:extLst>
          </p:cNvPr>
          <p:cNvPicPr>
            <a:picLocks noChangeAspect="1"/>
          </p:cNvPicPr>
          <p:nvPr/>
        </p:nvPicPr>
        <p:blipFill>
          <a:blip r:embed="rId3"/>
          <a:stretch>
            <a:fillRect/>
          </a:stretch>
        </p:blipFill>
        <p:spPr>
          <a:xfrm>
            <a:off x="1216266" y="1686985"/>
            <a:ext cx="6172200" cy="4775200"/>
          </a:xfrm>
          <a:prstGeom prst="rect">
            <a:avLst/>
          </a:prstGeom>
        </p:spPr>
      </p:pic>
      <p:sp>
        <p:nvSpPr>
          <p:cNvPr id="5" name="标题 4">
            <a:extLst>
              <a:ext uri="{FF2B5EF4-FFF2-40B4-BE49-F238E27FC236}">
                <a16:creationId xmlns:a16="http://schemas.microsoft.com/office/drawing/2014/main" id="{34096613-4409-3940-850D-25520FFF10F8}"/>
              </a:ext>
            </a:extLst>
          </p:cNvPr>
          <p:cNvSpPr>
            <a:spLocks noGrp="1"/>
          </p:cNvSpPr>
          <p:nvPr>
            <p:ph type="title"/>
          </p:nvPr>
        </p:nvSpPr>
        <p:spPr/>
        <p:txBody>
          <a:bodyPr/>
          <a:lstStyle/>
          <a:p>
            <a:r>
              <a:rPr lang="zh-CN" altLang="en-US" dirty="0"/>
              <a:t>细胞非常复杂</a:t>
            </a:r>
          </a:p>
        </p:txBody>
      </p:sp>
      <p:sp>
        <p:nvSpPr>
          <p:cNvPr id="8" name="文本框 7">
            <a:extLst>
              <a:ext uri="{FF2B5EF4-FFF2-40B4-BE49-F238E27FC236}">
                <a16:creationId xmlns:a16="http://schemas.microsoft.com/office/drawing/2014/main" id="{106EF968-5806-9D41-BD52-B3632D87E729}"/>
              </a:ext>
            </a:extLst>
          </p:cNvPr>
          <p:cNvSpPr txBox="1"/>
          <p:nvPr/>
        </p:nvSpPr>
        <p:spPr>
          <a:xfrm>
            <a:off x="4232031" y="1535723"/>
            <a:ext cx="1261884"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细胞膜</a:t>
            </a:r>
          </a:p>
        </p:txBody>
      </p:sp>
      <p:sp>
        <p:nvSpPr>
          <p:cNvPr id="10" name="文本框 9">
            <a:extLst>
              <a:ext uri="{FF2B5EF4-FFF2-40B4-BE49-F238E27FC236}">
                <a16:creationId xmlns:a16="http://schemas.microsoft.com/office/drawing/2014/main" id="{5D7EAE53-7074-FA42-8796-B209F50B0E0C}"/>
              </a:ext>
            </a:extLst>
          </p:cNvPr>
          <p:cNvSpPr txBox="1"/>
          <p:nvPr/>
        </p:nvSpPr>
        <p:spPr>
          <a:xfrm>
            <a:off x="4232031" y="2274276"/>
            <a:ext cx="1261884"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细胞核</a:t>
            </a:r>
          </a:p>
        </p:txBody>
      </p:sp>
      <p:sp>
        <p:nvSpPr>
          <p:cNvPr id="11" name="文本框 10">
            <a:extLst>
              <a:ext uri="{FF2B5EF4-FFF2-40B4-BE49-F238E27FC236}">
                <a16:creationId xmlns:a16="http://schemas.microsoft.com/office/drawing/2014/main" id="{B5A4E85D-3E8A-C741-A80F-D9DD2BB0A21C}"/>
              </a:ext>
            </a:extLst>
          </p:cNvPr>
          <p:cNvSpPr txBox="1"/>
          <p:nvPr/>
        </p:nvSpPr>
        <p:spPr>
          <a:xfrm>
            <a:off x="5474676" y="2766645"/>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细胞仁</a:t>
            </a:r>
          </a:p>
        </p:txBody>
      </p:sp>
      <p:sp>
        <p:nvSpPr>
          <p:cNvPr id="12" name="文本框 11">
            <a:extLst>
              <a:ext uri="{FF2B5EF4-FFF2-40B4-BE49-F238E27FC236}">
                <a16:creationId xmlns:a16="http://schemas.microsoft.com/office/drawing/2014/main" id="{F86ADAA8-4716-5847-8A88-E485225A89B9}"/>
              </a:ext>
            </a:extLst>
          </p:cNvPr>
          <p:cNvSpPr txBox="1"/>
          <p:nvPr/>
        </p:nvSpPr>
        <p:spPr>
          <a:xfrm>
            <a:off x="6693876" y="3188676"/>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中心体</a:t>
            </a:r>
          </a:p>
        </p:txBody>
      </p:sp>
      <p:sp>
        <p:nvSpPr>
          <p:cNvPr id="13" name="文本框 12">
            <a:extLst>
              <a:ext uri="{FF2B5EF4-FFF2-40B4-BE49-F238E27FC236}">
                <a16:creationId xmlns:a16="http://schemas.microsoft.com/office/drawing/2014/main" id="{E9BEEA30-25FC-8E43-8FED-B2C454CA5AFD}"/>
              </a:ext>
            </a:extLst>
          </p:cNvPr>
          <p:cNvSpPr txBox="1"/>
          <p:nvPr/>
        </p:nvSpPr>
        <p:spPr>
          <a:xfrm>
            <a:off x="6693876" y="3622430"/>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溶酶体</a:t>
            </a:r>
          </a:p>
        </p:txBody>
      </p:sp>
      <p:sp>
        <p:nvSpPr>
          <p:cNvPr id="14" name="文本框 13">
            <a:extLst>
              <a:ext uri="{FF2B5EF4-FFF2-40B4-BE49-F238E27FC236}">
                <a16:creationId xmlns:a16="http://schemas.microsoft.com/office/drawing/2014/main" id="{AAF3B5E6-BE59-924C-87DF-A69F38ADBCFF}"/>
              </a:ext>
            </a:extLst>
          </p:cNvPr>
          <p:cNvSpPr txBox="1"/>
          <p:nvPr/>
        </p:nvSpPr>
        <p:spPr>
          <a:xfrm>
            <a:off x="6693876" y="4354099"/>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线粒体</a:t>
            </a:r>
          </a:p>
        </p:txBody>
      </p:sp>
      <p:sp>
        <p:nvSpPr>
          <p:cNvPr id="16" name="文本框 15">
            <a:extLst>
              <a:ext uri="{FF2B5EF4-FFF2-40B4-BE49-F238E27FC236}">
                <a16:creationId xmlns:a16="http://schemas.microsoft.com/office/drawing/2014/main" id="{372C7DC2-39E9-0046-81E7-2C4C2F09D1DB}"/>
              </a:ext>
            </a:extLst>
          </p:cNvPr>
          <p:cNvSpPr txBox="1"/>
          <p:nvPr/>
        </p:nvSpPr>
        <p:spPr>
          <a:xfrm>
            <a:off x="4232031" y="6200576"/>
            <a:ext cx="188741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高尔基体</a:t>
            </a:r>
          </a:p>
        </p:txBody>
      </p:sp>
      <p:sp>
        <p:nvSpPr>
          <p:cNvPr id="17" name="文本框 16">
            <a:extLst>
              <a:ext uri="{FF2B5EF4-FFF2-40B4-BE49-F238E27FC236}">
                <a16:creationId xmlns:a16="http://schemas.microsoft.com/office/drawing/2014/main" id="{4FAAE8D0-CB6D-BB41-9A08-69AFC099C001}"/>
              </a:ext>
            </a:extLst>
          </p:cNvPr>
          <p:cNvSpPr txBox="1"/>
          <p:nvPr/>
        </p:nvSpPr>
        <p:spPr>
          <a:xfrm>
            <a:off x="2939563" y="6200576"/>
            <a:ext cx="1691052"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内质网</a:t>
            </a:r>
          </a:p>
        </p:txBody>
      </p:sp>
    </p:spTree>
    <p:extLst>
      <p:ext uri="{BB962C8B-B14F-4D97-AF65-F5344CB8AC3E}">
        <p14:creationId xmlns:p14="http://schemas.microsoft.com/office/powerpoint/2010/main" val="567881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33890587_1">
            <a:hlinkClick r:id="" action="ppaction://media"/>
            <a:extLst>
              <a:ext uri="{FF2B5EF4-FFF2-40B4-BE49-F238E27FC236}">
                <a16:creationId xmlns:a16="http://schemas.microsoft.com/office/drawing/2014/main" id="{55828D3F-C5B0-3CE3-1ABD-90D248ED9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95251" y="4427540"/>
            <a:ext cx="2656688" cy="1494387"/>
          </a:xfrm>
          <a:prstGeom prst="rect">
            <a:avLst/>
          </a:prstGeom>
        </p:spPr>
      </p:pic>
      <p:sp>
        <p:nvSpPr>
          <p:cNvPr id="149" name="文本框 4"/>
          <p:cNvSpPr txBox="1"/>
          <p:nvPr/>
        </p:nvSpPr>
        <p:spPr>
          <a:xfrm>
            <a:off x="1026383" y="2616695"/>
            <a:ext cx="6920768" cy="2221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观看视频（细胞构造）</a:t>
            </a:r>
            <a:r>
              <a:rPr lang="en-US" altLang="zh-CN" sz="3200" dirty="0">
                <a:latin typeface="Microsoft YaHei" panose="020B0503020204020204" pitchFamily="34" charset="-122"/>
                <a:ea typeface="Microsoft YaHei" panose="020B0503020204020204" pitchFamily="34" charset="-122"/>
              </a:rPr>
              <a:t>+</a:t>
            </a:r>
            <a:r>
              <a:rPr sz="3200" dirty="0" err="1">
                <a:latin typeface="Microsoft YaHei" panose="020B0503020204020204" pitchFamily="34" charset="-122"/>
                <a:ea typeface="Microsoft YaHei" panose="020B0503020204020204" pitchFamily="34" charset="-122"/>
              </a:rPr>
              <a:t>完成习题</a:t>
            </a:r>
            <a:endParaRPr lang="en-US" sz="3200" dirty="0">
              <a:latin typeface="Microsoft YaHei" panose="020B0503020204020204" pitchFamily="34" charset="-122"/>
              <a:ea typeface="Microsoft YaHei" panose="020B0503020204020204" pitchFamily="34" charset="-122"/>
            </a:endParaRPr>
          </a:p>
          <a:p>
            <a:pPr marL="514350" indent="-514350">
              <a:lnSpc>
                <a:spcPct val="150000"/>
              </a:lnSpc>
              <a:buSzPct val="100000"/>
              <a:buAutoNum type="arabicPeriod"/>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计时：</a:t>
            </a:r>
            <a:r>
              <a:rPr lang="en-US" altLang="zh-CN" sz="3200" dirty="0">
                <a:latin typeface="Microsoft YaHei" panose="020B0503020204020204" pitchFamily="34" charset="-122"/>
                <a:ea typeface="Microsoft YaHei" panose="020B0503020204020204" pitchFamily="34" charset="-122"/>
              </a:rPr>
              <a:t>5</a:t>
            </a:r>
            <a:r>
              <a:rPr lang="zh-CN" altLang="en-US" sz="3200" dirty="0">
                <a:latin typeface="Microsoft YaHei" panose="020B0503020204020204" pitchFamily="34" charset="-122"/>
                <a:ea typeface="Microsoft YaHei" panose="020B0503020204020204" pitchFamily="34" charset="-122"/>
              </a:rPr>
              <a:t>分钟</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6"/>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6"/>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任务二：</a:t>
            </a:r>
          </a:p>
        </p:txBody>
      </p:sp>
      <p:pic>
        <p:nvPicPr>
          <p:cNvPr id="12" name="图片 2">
            <a:extLst>
              <a:ext uri="{FF2B5EF4-FFF2-40B4-BE49-F238E27FC236}">
                <a16:creationId xmlns:a16="http://schemas.microsoft.com/office/drawing/2014/main" id="{F1CD3F35-5249-E945-874C-F9C5C3673F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369" t="13251" r="17516" b="9052"/>
          <a:stretch>
            <a:fillRect/>
          </a:stretch>
        </p:blipFill>
        <p:spPr bwMode="auto">
          <a:xfrm>
            <a:off x="4903057" y="3470231"/>
            <a:ext cx="2841075" cy="287961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870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B445057-D220-4C4B-9E35-6100EE4E57D4}"/>
              </a:ext>
            </a:extLst>
          </p:cNvPr>
          <p:cNvSpPr txBox="1"/>
          <p:nvPr/>
        </p:nvSpPr>
        <p:spPr>
          <a:xfrm>
            <a:off x="867232" y="4430772"/>
            <a:ext cx="7742668" cy="2062103"/>
          </a:xfrm>
          <a:prstGeom prst="rect">
            <a:avLst/>
          </a:prstGeom>
          <a:noFill/>
        </p:spPr>
        <p:txBody>
          <a:bodyPr wrap="square">
            <a:spAutoFit/>
          </a:bodyPr>
          <a:lstStyle/>
          <a:p>
            <a:r>
              <a:rPr lang="zh-CN" altLang="zh-CN" sz="3200" kern="0" dirty="0">
                <a:solidFill>
                  <a:srgbClr val="333333"/>
                </a:solidFill>
                <a:effectLst/>
                <a:latin typeface="Microsoft YaHei" panose="020B0503020204020204" pitchFamily="34" charset="-122"/>
                <a:ea typeface="Microsoft YaHei" panose="020B0503020204020204" pitchFamily="34" charset="-122"/>
                <a:cs typeface="Times New Roman" panose="02020603050405020304" pitchFamily="18" charset="0"/>
              </a:rPr>
              <a:t>看完这个视频后，我觉得细胞</a:t>
            </a:r>
            <a:r>
              <a:rPr lang="en-US" altLang="zh-CN" sz="3200" kern="0" dirty="0">
                <a:solidFill>
                  <a:srgbClr val="333333"/>
                </a:solidFill>
                <a:effectLst/>
                <a:latin typeface="Microsoft YaHei" panose="020B0503020204020204" pitchFamily="34" charset="-122"/>
                <a:ea typeface="Microsoft YaHei" panose="020B0503020204020204" pitchFamily="34" charset="-122"/>
                <a:cs typeface="Times New Roman" panose="02020603050405020304" pitchFamily="18" charset="0"/>
              </a:rPr>
              <a:t>……</a:t>
            </a:r>
          </a:p>
          <a:p>
            <a:endParaRPr lang="en-US" altLang="zh-CN" sz="3200" kern="0" dirty="0">
              <a:solidFill>
                <a:srgbClr val="333333"/>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en-US" altLang="zh-CN" sz="3200" kern="0" dirty="0">
                <a:solidFill>
                  <a:srgbClr val="333333"/>
                </a:solidFill>
                <a:effectLst/>
                <a:latin typeface="Microsoft YaHei" panose="020B0503020204020204" pitchFamily="34" charset="-122"/>
                <a:ea typeface="Microsoft YaHei" panose="020B0503020204020204" pitchFamily="34" charset="-122"/>
                <a:cs typeface="Times New Roman" panose="02020603050405020304" pitchFamily="18" charset="0"/>
              </a:rPr>
              <a:t>_______________________________________</a:t>
            </a:r>
          </a:p>
          <a:p>
            <a:endParaRPr lang="zh-CN" altLang="en-US" sz="3200" dirty="0">
              <a:latin typeface="Microsoft YaHei" panose="020B0503020204020204" pitchFamily="34" charset="-122"/>
              <a:ea typeface="Microsoft YaHei" panose="020B0503020204020204" pitchFamily="34" charset="-122"/>
            </a:endParaRPr>
          </a:p>
        </p:txBody>
      </p:sp>
      <p:sp>
        <p:nvSpPr>
          <p:cNvPr id="6" name="直线连接符 20">
            <a:extLst>
              <a:ext uri="{FF2B5EF4-FFF2-40B4-BE49-F238E27FC236}">
                <a16:creationId xmlns:a16="http://schemas.microsoft.com/office/drawing/2014/main" id="{E46871FD-3350-3D45-BC75-60269C28C79C}"/>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5A6DE5E2-9516-4649-93E5-57EAC8179AC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433E6F3-A29C-154C-962B-ECC1BDF60FC9}"/>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E58EB4F4-AFB8-1F48-8502-6B02323D27F6}"/>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D5215776-D070-D446-A129-E0B58C6BF05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4E23BF7B-015A-B446-BF06-B3CB0982C060}"/>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069F5586-58D1-8D49-9E8E-CE128E97733F}"/>
              </a:ext>
            </a:extLst>
          </p:cNvPr>
          <p:cNvSpPr>
            <a:spLocks noGrp="1"/>
          </p:cNvSpPr>
          <p:nvPr>
            <p:ph type="title"/>
          </p:nvPr>
        </p:nvSpPr>
        <p:spPr/>
        <p:txBody>
          <a:bodyPr/>
          <a:lstStyle/>
          <a:p>
            <a:r>
              <a:rPr lang="zh-CN" altLang="en-US" dirty="0"/>
              <a:t>畅所欲言</a:t>
            </a:r>
            <a:r>
              <a:rPr lang="en-US" altLang="zh-CN" dirty="0"/>
              <a:t>……</a:t>
            </a:r>
            <a:endParaRPr lang="zh-CN" altLang="en-US" dirty="0"/>
          </a:p>
        </p:txBody>
      </p:sp>
      <p:pic>
        <p:nvPicPr>
          <p:cNvPr id="14" name="图片 13">
            <a:extLst>
              <a:ext uri="{FF2B5EF4-FFF2-40B4-BE49-F238E27FC236}">
                <a16:creationId xmlns:a16="http://schemas.microsoft.com/office/drawing/2014/main" id="{BB26DAD8-240A-5248-9975-B5243FFA0410}"/>
              </a:ext>
            </a:extLst>
          </p:cNvPr>
          <p:cNvPicPr>
            <a:picLocks noChangeAspect="1"/>
          </p:cNvPicPr>
          <p:nvPr/>
        </p:nvPicPr>
        <p:blipFill>
          <a:blip r:embed="rId4"/>
          <a:stretch>
            <a:fillRect/>
          </a:stretch>
        </p:blipFill>
        <p:spPr>
          <a:xfrm>
            <a:off x="2508250" y="940820"/>
            <a:ext cx="4127500" cy="4089400"/>
          </a:xfrm>
          <a:prstGeom prst="rect">
            <a:avLst/>
          </a:prstGeom>
        </p:spPr>
      </p:pic>
      <p:sp>
        <p:nvSpPr>
          <p:cNvPr id="15" name="文本框 14">
            <a:extLst>
              <a:ext uri="{FF2B5EF4-FFF2-40B4-BE49-F238E27FC236}">
                <a16:creationId xmlns:a16="http://schemas.microsoft.com/office/drawing/2014/main" id="{6F0CE3E3-1272-477E-B8DA-3B8C20673589}"/>
              </a:ext>
            </a:extLst>
          </p:cNvPr>
          <p:cNvSpPr txBox="1"/>
          <p:nvPr/>
        </p:nvSpPr>
        <p:spPr>
          <a:xfrm>
            <a:off x="996677" y="5216654"/>
            <a:ext cx="2390273" cy="584775"/>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非常复杂！</a:t>
            </a:r>
          </a:p>
        </p:txBody>
      </p:sp>
    </p:spTree>
    <p:extLst>
      <p:ext uri="{BB962C8B-B14F-4D97-AF65-F5344CB8AC3E}">
        <p14:creationId xmlns:p14="http://schemas.microsoft.com/office/powerpoint/2010/main" val="55615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026383" y="2616695"/>
            <a:ext cx="6920768" cy="2959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听老师讲解：</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细胞城市</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sz="3200" dirty="0" err="1">
                <a:latin typeface="Microsoft YaHei" panose="020B0503020204020204" pitchFamily="34" charset="-122"/>
                <a:ea typeface="Microsoft YaHei" panose="020B0503020204020204" pitchFamily="34" charset="-122"/>
              </a:rPr>
              <a:t>完成习题</a:t>
            </a:r>
            <a:endParaRPr lang="en-US" sz="3200" dirty="0">
              <a:latin typeface="Microsoft YaHei" panose="020B0503020204020204" pitchFamily="34" charset="-122"/>
              <a:ea typeface="Microsoft YaHei" panose="020B0503020204020204" pitchFamily="34" charset="-122"/>
            </a:endParaRPr>
          </a:p>
          <a:p>
            <a:pPr marL="514350" indent="-514350">
              <a:lnSpc>
                <a:spcPct val="150000"/>
              </a:lnSpc>
              <a:buSzPct val="100000"/>
              <a:buAutoNum type="arabicPeriod"/>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计时：</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分钟</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任务三：</a:t>
            </a:r>
          </a:p>
        </p:txBody>
      </p:sp>
      <p:pic>
        <p:nvPicPr>
          <p:cNvPr id="12" name="图片 2">
            <a:extLst>
              <a:ext uri="{FF2B5EF4-FFF2-40B4-BE49-F238E27FC236}">
                <a16:creationId xmlns:a16="http://schemas.microsoft.com/office/drawing/2014/main" id="{F1CD3F35-5249-E945-874C-F9C5C3673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69" t="13251" r="17516" b="9052"/>
          <a:stretch>
            <a:fillRect/>
          </a:stretch>
        </p:blipFill>
        <p:spPr bwMode="auto">
          <a:xfrm>
            <a:off x="5660295" y="2689741"/>
            <a:ext cx="3029174" cy="307026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7185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2">
            <a:extLst>
              <a:ext uri="{FF2B5EF4-FFF2-40B4-BE49-F238E27FC236}">
                <a16:creationId xmlns:a16="http://schemas.microsoft.com/office/drawing/2014/main" id="{22FEAEDA-AFD5-4DF0-B1C2-63C98117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6950" r="21060" b="13251"/>
          <a:stretch>
            <a:fillRect/>
          </a:stretch>
        </p:blipFill>
        <p:spPr bwMode="auto">
          <a:xfrm>
            <a:off x="-1" y="1635257"/>
            <a:ext cx="4512755" cy="3535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83" name="标题 1">
            <a:extLst>
              <a:ext uri="{FF2B5EF4-FFF2-40B4-BE49-F238E27FC236}">
                <a16:creationId xmlns:a16="http://schemas.microsoft.com/office/drawing/2014/main" id="{88E6E91E-D006-4E54-9EED-C5722066006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eaLnBrk="1" hangingPunct="1"/>
            <a:r>
              <a:rPr lang="zh-CN" altLang="en-US" dirty="0"/>
              <a:t>细胞结构</a:t>
            </a:r>
          </a:p>
        </p:txBody>
      </p:sp>
      <p:sp>
        <p:nvSpPr>
          <p:cNvPr id="42" name="文本框 70">
            <a:extLst>
              <a:ext uri="{FF2B5EF4-FFF2-40B4-BE49-F238E27FC236}">
                <a16:creationId xmlns:a16="http://schemas.microsoft.com/office/drawing/2014/main" id="{65F63738-97DB-444C-BBEB-5A4B22614C11}"/>
              </a:ext>
            </a:extLst>
          </p:cNvPr>
          <p:cNvSpPr txBox="1">
            <a:spLocks noChangeArrowheads="1"/>
          </p:cNvSpPr>
          <p:nvPr/>
        </p:nvSpPr>
        <p:spPr bwMode="auto">
          <a:xfrm>
            <a:off x="0" y="5376863"/>
            <a:ext cx="45127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细胞壁</a:t>
            </a:r>
            <a:endParaRPr lang="en-US" altLang="zh-CN" sz="2800" b="1" dirty="0">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细胞膜</a:t>
            </a:r>
          </a:p>
        </p:txBody>
      </p:sp>
      <p:sp>
        <p:nvSpPr>
          <p:cNvPr id="43" name="文本框 67">
            <a:extLst>
              <a:ext uri="{FF2B5EF4-FFF2-40B4-BE49-F238E27FC236}">
                <a16:creationId xmlns:a16="http://schemas.microsoft.com/office/drawing/2014/main" id="{91D6D45B-E365-4D8F-8BFC-28FC152AC5A0}"/>
              </a:ext>
            </a:extLst>
          </p:cNvPr>
          <p:cNvSpPr txBox="1">
            <a:spLocks noChangeArrowheads="1"/>
          </p:cNvSpPr>
          <p:nvPr/>
        </p:nvSpPr>
        <p:spPr bwMode="auto">
          <a:xfrm>
            <a:off x="6596293" y="5376863"/>
            <a:ext cx="2542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城墙</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边检中心</a:t>
            </a:r>
          </a:p>
        </p:txBody>
      </p:sp>
      <p:pic>
        <p:nvPicPr>
          <p:cNvPr id="3" name="图片 2">
            <a:extLst>
              <a:ext uri="{FF2B5EF4-FFF2-40B4-BE49-F238E27FC236}">
                <a16:creationId xmlns:a16="http://schemas.microsoft.com/office/drawing/2014/main" id="{C2D53DB8-210B-EB46-9A24-730C802FA86A}"/>
              </a:ext>
            </a:extLst>
          </p:cNvPr>
          <p:cNvPicPr>
            <a:picLocks noChangeAspect="1"/>
          </p:cNvPicPr>
          <p:nvPr/>
        </p:nvPicPr>
        <p:blipFill>
          <a:blip r:embed="rId4"/>
          <a:stretch>
            <a:fillRect/>
          </a:stretch>
        </p:blipFill>
        <p:spPr>
          <a:xfrm>
            <a:off x="4597440" y="1635255"/>
            <a:ext cx="4541448" cy="35350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 name="直线箭头连接符 12">
            <a:extLst>
              <a:ext uri="{FF2B5EF4-FFF2-40B4-BE49-F238E27FC236}">
                <a16:creationId xmlns:a16="http://schemas.microsoft.com/office/drawing/2014/main" id="{2CBF2689-A947-BD4F-A62F-B1B9E720EC4C}"/>
              </a:ext>
            </a:extLst>
          </p:cNvPr>
          <p:cNvCxnSpPr>
            <a:cxnSpLocks/>
          </p:cNvCxnSpPr>
          <p:nvPr/>
        </p:nvCxnSpPr>
        <p:spPr>
          <a:xfrm flipH="1" flipV="1">
            <a:off x="8198053" y="4618892"/>
            <a:ext cx="1" cy="757972"/>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线箭头连接符 13">
            <a:extLst>
              <a:ext uri="{FF2B5EF4-FFF2-40B4-BE49-F238E27FC236}">
                <a16:creationId xmlns:a16="http://schemas.microsoft.com/office/drawing/2014/main" id="{01D61933-E373-4843-B0E4-E367B1162506}"/>
              </a:ext>
            </a:extLst>
          </p:cNvPr>
          <p:cNvCxnSpPr>
            <a:cxnSpLocks/>
          </p:cNvCxnSpPr>
          <p:nvPr/>
        </p:nvCxnSpPr>
        <p:spPr>
          <a:xfrm flipH="1" flipV="1">
            <a:off x="2270324" y="4783015"/>
            <a:ext cx="7577" cy="605575"/>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408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2">
            <a:extLst>
              <a:ext uri="{FF2B5EF4-FFF2-40B4-BE49-F238E27FC236}">
                <a16:creationId xmlns:a16="http://schemas.microsoft.com/office/drawing/2014/main" id="{22FEAEDA-AFD5-4DF0-B1C2-63C98117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6950" r="21060" b="13251"/>
          <a:stretch>
            <a:fillRect/>
          </a:stretch>
        </p:blipFill>
        <p:spPr bwMode="auto">
          <a:xfrm>
            <a:off x="-1" y="1635257"/>
            <a:ext cx="4512755" cy="3535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83" name="标题 1">
            <a:extLst>
              <a:ext uri="{FF2B5EF4-FFF2-40B4-BE49-F238E27FC236}">
                <a16:creationId xmlns:a16="http://schemas.microsoft.com/office/drawing/2014/main" id="{88E6E91E-D006-4E54-9EED-C5722066006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eaLnBrk="1" hangingPunct="1"/>
            <a:r>
              <a:rPr lang="zh-CN" altLang="en-US" dirty="0"/>
              <a:t>细胞结构</a:t>
            </a:r>
          </a:p>
        </p:txBody>
      </p:sp>
      <p:sp>
        <p:nvSpPr>
          <p:cNvPr id="42" name="文本框 70">
            <a:extLst>
              <a:ext uri="{FF2B5EF4-FFF2-40B4-BE49-F238E27FC236}">
                <a16:creationId xmlns:a16="http://schemas.microsoft.com/office/drawing/2014/main" id="{65F63738-97DB-444C-BBEB-5A4B22614C11}"/>
              </a:ext>
            </a:extLst>
          </p:cNvPr>
          <p:cNvSpPr txBox="1">
            <a:spLocks noChangeArrowheads="1"/>
          </p:cNvSpPr>
          <p:nvPr/>
        </p:nvSpPr>
        <p:spPr bwMode="auto">
          <a:xfrm>
            <a:off x="0" y="5376863"/>
            <a:ext cx="45127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Microsoft YaHei" panose="020B0503020204020204" pitchFamily="34" charset="-122"/>
                <a:ea typeface="Microsoft YaHei" panose="020B0503020204020204" pitchFamily="34" charset="-122"/>
              </a:rPr>
              <a:t>细胞核</a:t>
            </a:r>
            <a:endParaRPr lang="en-US" altLang="zh-CN" sz="2800" b="1" dirty="0">
              <a:latin typeface="Microsoft YaHei" panose="020B0503020204020204" pitchFamily="34" charset="-122"/>
              <a:ea typeface="Microsoft YaHei" panose="020B0503020204020204" pitchFamily="34" charset="-122"/>
            </a:endParaRPr>
          </a:p>
          <a:p>
            <a:pPr algn="ctr"/>
            <a:r>
              <a:rPr lang="en-US" altLang="zh-CN" sz="2800" b="1" dirty="0">
                <a:latin typeface="Microsoft YaHei" panose="020B0503020204020204" pitchFamily="34" charset="-122"/>
                <a:ea typeface="Microsoft YaHei" panose="020B0503020204020204" pitchFamily="34" charset="-122"/>
              </a:rPr>
              <a:t>(</a:t>
            </a:r>
            <a:r>
              <a:rPr lang="zh-CN" altLang="en-US" sz="2800" b="1" dirty="0">
                <a:latin typeface="Microsoft YaHei" panose="020B0503020204020204" pitchFamily="34" charset="-122"/>
                <a:ea typeface="Microsoft YaHei" panose="020B0503020204020204" pitchFamily="34" charset="-122"/>
              </a:rPr>
              <a:t>含</a:t>
            </a:r>
            <a:r>
              <a:rPr lang="en-US" altLang="zh-CN" sz="2800" b="1" dirty="0">
                <a:latin typeface="Microsoft YaHei" panose="020B0503020204020204" pitchFamily="34" charset="-122"/>
                <a:ea typeface="Microsoft YaHei" panose="020B0503020204020204" pitchFamily="34" charset="-122"/>
              </a:rPr>
              <a:t>DNA)</a:t>
            </a:r>
            <a:endParaRPr lang="zh-CN" altLang="en-US" sz="2800" b="1" dirty="0">
              <a:latin typeface="Microsoft YaHei" panose="020B0503020204020204" pitchFamily="34" charset="-122"/>
              <a:ea typeface="Microsoft YaHei" panose="020B0503020204020204" pitchFamily="34" charset="-122"/>
            </a:endParaRPr>
          </a:p>
        </p:txBody>
      </p:sp>
      <p:sp>
        <p:nvSpPr>
          <p:cNvPr id="43" name="文本框 67">
            <a:extLst>
              <a:ext uri="{FF2B5EF4-FFF2-40B4-BE49-F238E27FC236}">
                <a16:creationId xmlns:a16="http://schemas.microsoft.com/office/drawing/2014/main" id="{91D6D45B-E365-4D8F-8BFC-28FC152AC5A0}"/>
              </a:ext>
            </a:extLst>
          </p:cNvPr>
          <p:cNvSpPr txBox="1">
            <a:spLocks noChangeArrowheads="1"/>
          </p:cNvSpPr>
          <p:nvPr/>
        </p:nvSpPr>
        <p:spPr bwMode="auto">
          <a:xfrm>
            <a:off x="4631248" y="5376863"/>
            <a:ext cx="4507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市城府</a:t>
            </a:r>
          </a:p>
        </p:txBody>
      </p:sp>
      <p:pic>
        <p:nvPicPr>
          <p:cNvPr id="3" name="图片 2">
            <a:extLst>
              <a:ext uri="{FF2B5EF4-FFF2-40B4-BE49-F238E27FC236}">
                <a16:creationId xmlns:a16="http://schemas.microsoft.com/office/drawing/2014/main" id="{C2D53DB8-210B-EB46-9A24-730C802FA86A}"/>
              </a:ext>
            </a:extLst>
          </p:cNvPr>
          <p:cNvPicPr>
            <a:picLocks noChangeAspect="1"/>
          </p:cNvPicPr>
          <p:nvPr/>
        </p:nvPicPr>
        <p:blipFill>
          <a:blip r:embed="rId4"/>
          <a:stretch>
            <a:fillRect/>
          </a:stretch>
        </p:blipFill>
        <p:spPr>
          <a:xfrm>
            <a:off x="4597440" y="1635255"/>
            <a:ext cx="4541448" cy="35350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线箭头连接符 4">
            <a:extLst>
              <a:ext uri="{FF2B5EF4-FFF2-40B4-BE49-F238E27FC236}">
                <a16:creationId xmlns:a16="http://schemas.microsoft.com/office/drawing/2014/main" id="{319C6DA7-2FB0-B845-83B9-013496C445C9}"/>
              </a:ext>
            </a:extLst>
          </p:cNvPr>
          <p:cNvCxnSpPr>
            <a:cxnSpLocks/>
          </p:cNvCxnSpPr>
          <p:nvPr/>
        </p:nvCxnSpPr>
        <p:spPr>
          <a:xfrm flipH="1" flipV="1">
            <a:off x="6809549" y="4025590"/>
            <a:ext cx="16904" cy="135127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线箭头连接符 9">
            <a:extLst>
              <a:ext uri="{FF2B5EF4-FFF2-40B4-BE49-F238E27FC236}">
                <a16:creationId xmlns:a16="http://schemas.microsoft.com/office/drawing/2014/main" id="{5DDD5F1B-1D8A-0B44-BCC7-EA67D90A9464}"/>
              </a:ext>
            </a:extLst>
          </p:cNvPr>
          <p:cNvCxnSpPr>
            <a:cxnSpLocks/>
          </p:cNvCxnSpPr>
          <p:nvPr/>
        </p:nvCxnSpPr>
        <p:spPr>
          <a:xfrm flipH="1" flipV="1">
            <a:off x="2253898" y="3470031"/>
            <a:ext cx="24001" cy="191855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137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2">
            <a:extLst>
              <a:ext uri="{FF2B5EF4-FFF2-40B4-BE49-F238E27FC236}">
                <a16:creationId xmlns:a16="http://schemas.microsoft.com/office/drawing/2014/main" id="{22FEAEDA-AFD5-4DF0-B1C2-63C98117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6950" r="21060" b="13251"/>
          <a:stretch>
            <a:fillRect/>
          </a:stretch>
        </p:blipFill>
        <p:spPr bwMode="auto">
          <a:xfrm>
            <a:off x="-1" y="1635257"/>
            <a:ext cx="4512755" cy="3535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83" name="标题 1">
            <a:extLst>
              <a:ext uri="{FF2B5EF4-FFF2-40B4-BE49-F238E27FC236}">
                <a16:creationId xmlns:a16="http://schemas.microsoft.com/office/drawing/2014/main" id="{88E6E91E-D006-4E54-9EED-C5722066006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eaLnBrk="1" hangingPunct="1"/>
            <a:r>
              <a:rPr lang="zh-CN" altLang="en-US" dirty="0"/>
              <a:t>细胞结构</a:t>
            </a:r>
          </a:p>
        </p:txBody>
      </p:sp>
      <p:sp>
        <p:nvSpPr>
          <p:cNvPr id="42" name="文本框 70">
            <a:extLst>
              <a:ext uri="{FF2B5EF4-FFF2-40B4-BE49-F238E27FC236}">
                <a16:creationId xmlns:a16="http://schemas.microsoft.com/office/drawing/2014/main" id="{65F63738-97DB-444C-BBEB-5A4B22614C11}"/>
              </a:ext>
            </a:extLst>
          </p:cNvPr>
          <p:cNvSpPr txBox="1">
            <a:spLocks noChangeArrowheads="1"/>
          </p:cNvSpPr>
          <p:nvPr/>
        </p:nvSpPr>
        <p:spPr bwMode="auto">
          <a:xfrm>
            <a:off x="0" y="5376863"/>
            <a:ext cx="4512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内质网、核糖体</a:t>
            </a:r>
          </a:p>
        </p:txBody>
      </p:sp>
      <p:sp>
        <p:nvSpPr>
          <p:cNvPr id="43" name="文本框 67">
            <a:extLst>
              <a:ext uri="{FF2B5EF4-FFF2-40B4-BE49-F238E27FC236}">
                <a16:creationId xmlns:a16="http://schemas.microsoft.com/office/drawing/2014/main" id="{91D6D45B-E365-4D8F-8BFC-28FC152AC5A0}"/>
              </a:ext>
            </a:extLst>
          </p:cNvPr>
          <p:cNvSpPr txBox="1">
            <a:spLocks noChangeArrowheads="1"/>
          </p:cNvSpPr>
          <p:nvPr/>
        </p:nvSpPr>
        <p:spPr bwMode="auto">
          <a:xfrm>
            <a:off x="4631248" y="5376863"/>
            <a:ext cx="4507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制造各种设备的工厂</a:t>
            </a:r>
          </a:p>
        </p:txBody>
      </p:sp>
      <p:pic>
        <p:nvPicPr>
          <p:cNvPr id="3" name="图片 2">
            <a:extLst>
              <a:ext uri="{FF2B5EF4-FFF2-40B4-BE49-F238E27FC236}">
                <a16:creationId xmlns:a16="http://schemas.microsoft.com/office/drawing/2014/main" id="{C2D53DB8-210B-EB46-9A24-730C802FA86A}"/>
              </a:ext>
            </a:extLst>
          </p:cNvPr>
          <p:cNvPicPr>
            <a:picLocks noChangeAspect="1"/>
          </p:cNvPicPr>
          <p:nvPr/>
        </p:nvPicPr>
        <p:blipFill>
          <a:blip r:embed="rId4"/>
          <a:stretch>
            <a:fillRect/>
          </a:stretch>
        </p:blipFill>
        <p:spPr>
          <a:xfrm>
            <a:off x="4597440" y="1635255"/>
            <a:ext cx="4541448" cy="35350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线箭头连接符 4">
            <a:extLst>
              <a:ext uri="{FF2B5EF4-FFF2-40B4-BE49-F238E27FC236}">
                <a16:creationId xmlns:a16="http://schemas.microsoft.com/office/drawing/2014/main" id="{319C6DA7-2FB0-B845-83B9-013496C445C9}"/>
              </a:ext>
            </a:extLst>
          </p:cNvPr>
          <p:cNvCxnSpPr>
            <a:cxnSpLocks/>
          </p:cNvCxnSpPr>
          <p:nvPr/>
        </p:nvCxnSpPr>
        <p:spPr>
          <a:xfrm flipV="1">
            <a:off x="6826453" y="4771292"/>
            <a:ext cx="734932" cy="605572"/>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线箭头连接符 9">
            <a:extLst>
              <a:ext uri="{FF2B5EF4-FFF2-40B4-BE49-F238E27FC236}">
                <a16:creationId xmlns:a16="http://schemas.microsoft.com/office/drawing/2014/main" id="{5DDD5F1B-1D8A-0B44-BCC7-EA67D90A9464}"/>
              </a:ext>
            </a:extLst>
          </p:cNvPr>
          <p:cNvCxnSpPr>
            <a:cxnSpLocks/>
          </p:cNvCxnSpPr>
          <p:nvPr/>
        </p:nvCxnSpPr>
        <p:spPr>
          <a:xfrm flipH="1" flipV="1">
            <a:off x="1715191" y="3856892"/>
            <a:ext cx="1" cy="153169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线箭头连接符 12">
            <a:extLst>
              <a:ext uri="{FF2B5EF4-FFF2-40B4-BE49-F238E27FC236}">
                <a16:creationId xmlns:a16="http://schemas.microsoft.com/office/drawing/2014/main" id="{CE505B67-7F04-1F4B-B90D-A699A20B1363}"/>
              </a:ext>
            </a:extLst>
          </p:cNvPr>
          <p:cNvCxnSpPr>
            <a:cxnSpLocks/>
          </p:cNvCxnSpPr>
          <p:nvPr/>
        </p:nvCxnSpPr>
        <p:spPr>
          <a:xfrm flipH="1" flipV="1">
            <a:off x="2649415" y="4583723"/>
            <a:ext cx="273255" cy="80486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430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8">
            <a:extLst>
              <a:ext uri="{FF2B5EF4-FFF2-40B4-BE49-F238E27FC236}">
                <a16:creationId xmlns:a16="http://schemas.microsoft.com/office/drawing/2014/main" id="{EA6B83DA-F7B5-416B-9117-8D364553F12D}"/>
              </a:ext>
            </a:extLst>
          </p:cNvPr>
          <p:cNvSpPr/>
          <p:nvPr/>
        </p:nvSpPr>
        <p:spPr>
          <a:xfrm>
            <a:off x="3393126"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a:extLst>
              <a:ext uri="{FF2B5EF4-FFF2-40B4-BE49-F238E27FC236}">
                <a16:creationId xmlns:a16="http://schemas.microsoft.com/office/drawing/2014/main" id="{17C267D3-6F72-414D-843A-2E2C3F173EEE}"/>
              </a:ext>
            </a:extLst>
          </p:cNvPr>
          <p:cNvSpPr/>
          <p:nvPr/>
        </p:nvSpPr>
        <p:spPr>
          <a:xfrm>
            <a:off x="3103758" y="2215523"/>
            <a:ext cx="2736850"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6" name="矩形 4">
            <a:extLst>
              <a:ext uri="{FF2B5EF4-FFF2-40B4-BE49-F238E27FC236}">
                <a16:creationId xmlns:a16="http://schemas.microsoft.com/office/drawing/2014/main" id="{BDB66863-C3C5-4703-91C0-35F18DCAEC6D}"/>
              </a:ext>
            </a:extLst>
          </p:cNvPr>
          <p:cNvSpPr>
            <a:spLocks noChangeArrowheads="1"/>
          </p:cNvSpPr>
          <p:nvPr/>
        </p:nvSpPr>
        <p:spPr bwMode="auto">
          <a:xfrm>
            <a:off x="3150059" y="2301444"/>
            <a:ext cx="2736850" cy="2887408"/>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证明圣经是准确的。</a:t>
            </a:r>
          </a:p>
        </p:txBody>
      </p:sp>
      <p:pic>
        <p:nvPicPr>
          <p:cNvPr id="7" name="图片 6">
            <a:extLst>
              <a:ext uri="{FF2B5EF4-FFF2-40B4-BE49-F238E27FC236}">
                <a16:creationId xmlns:a16="http://schemas.microsoft.com/office/drawing/2014/main" id="{9DA2EF38-FC07-427E-9761-2EEE30636B56}"/>
              </a:ext>
            </a:extLst>
          </p:cNvPr>
          <p:cNvPicPr>
            <a:picLocks noChangeAspect="1"/>
          </p:cNvPicPr>
          <p:nvPr/>
        </p:nvPicPr>
        <p:blipFill rotWithShape="1">
          <a:blip r:embed="rId3"/>
          <a:srcRect l="3385" t="7614" r="-141"/>
          <a:stretch/>
        </p:blipFill>
        <p:spPr>
          <a:xfrm>
            <a:off x="3116188" y="5040923"/>
            <a:ext cx="2724419" cy="173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任意形状 13">
            <a:extLst>
              <a:ext uri="{FF2B5EF4-FFF2-40B4-BE49-F238E27FC236}">
                <a16:creationId xmlns:a16="http://schemas.microsoft.com/office/drawing/2014/main" id="{476C93AB-A699-49E9-AFFD-6D4C39BB671C}"/>
              </a:ext>
            </a:extLst>
          </p:cNvPr>
          <p:cNvSpPr/>
          <p:nvPr/>
        </p:nvSpPr>
        <p:spPr>
          <a:xfrm>
            <a:off x="539972"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B2BFA505-16B6-4A56-B0D0-194D9236621B}"/>
              </a:ext>
            </a:extLst>
          </p:cNvPr>
          <p:cNvSpPr/>
          <p:nvPr/>
        </p:nvSpPr>
        <p:spPr>
          <a:xfrm>
            <a:off x="395288" y="2215523"/>
            <a:ext cx="2518056"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矩形 4">
            <a:extLst>
              <a:ext uri="{FF2B5EF4-FFF2-40B4-BE49-F238E27FC236}">
                <a16:creationId xmlns:a16="http://schemas.microsoft.com/office/drawing/2014/main" id="{E23F551F-C68C-4070-B02F-2882EA49B1D8}"/>
              </a:ext>
            </a:extLst>
          </p:cNvPr>
          <p:cNvSpPr>
            <a:spLocks noChangeArrowheads="1"/>
          </p:cNvSpPr>
          <p:nvPr/>
        </p:nvSpPr>
        <p:spPr bwMode="auto">
          <a:xfrm>
            <a:off x="524937" y="2301444"/>
            <a:ext cx="2567829" cy="2887408"/>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自然科学</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证实了创造者的存在。</a:t>
            </a:r>
          </a:p>
        </p:txBody>
      </p:sp>
      <p:sp>
        <p:nvSpPr>
          <p:cNvPr id="11" name="任意形状 12">
            <a:extLst>
              <a:ext uri="{FF2B5EF4-FFF2-40B4-BE49-F238E27FC236}">
                <a16:creationId xmlns:a16="http://schemas.microsoft.com/office/drawing/2014/main" id="{272DA03E-B57C-4BA6-8CC7-942168C083B2}"/>
              </a:ext>
            </a:extLst>
          </p:cNvPr>
          <p:cNvSpPr/>
          <p:nvPr/>
        </p:nvSpPr>
        <p:spPr>
          <a:xfrm>
            <a:off x="6318631"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a:extLst>
              <a:ext uri="{FF2B5EF4-FFF2-40B4-BE49-F238E27FC236}">
                <a16:creationId xmlns:a16="http://schemas.microsoft.com/office/drawing/2014/main" id="{317F8477-2320-40EE-A5FE-694B701E70A6}"/>
              </a:ext>
            </a:extLst>
          </p:cNvPr>
          <p:cNvSpPr/>
          <p:nvPr/>
        </p:nvSpPr>
        <p:spPr>
          <a:xfrm>
            <a:off x="6029263" y="2215523"/>
            <a:ext cx="2736850"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3" name="矩形 4">
            <a:extLst>
              <a:ext uri="{FF2B5EF4-FFF2-40B4-BE49-F238E27FC236}">
                <a16:creationId xmlns:a16="http://schemas.microsoft.com/office/drawing/2014/main" id="{67DACF79-9C91-4260-B318-7FEDB3AF81DA}"/>
              </a:ext>
            </a:extLst>
          </p:cNvPr>
          <p:cNvSpPr>
            <a:spLocks noChangeArrowheads="1"/>
          </p:cNvSpPr>
          <p:nvPr/>
        </p:nvSpPr>
        <p:spPr bwMode="auto">
          <a:xfrm>
            <a:off x="6245997" y="2301444"/>
            <a:ext cx="2373955" cy="3031887"/>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第三：</a:t>
            </a:r>
            <a:r>
              <a:rPr lang="zh-CN" altLang="zh-CN" sz="2800" b="1" dirty="0">
                <a:solidFill>
                  <a:srgbClr val="FF0000"/>
                </a:solidFill>
                <a:latin typeface="Microsoft YaHei" panose="020B0503020204020204" pitchFamily="34" charset="-122"/>
                <a:ea typeface="Microsoft YaHei" panose="020B0503020204020204" pitchFamily="34" charset="-122"/>
              </a:rPr>
              <a:t>圣经中预言的应验</a:t>
            </a:r>
            <a:r>
              <a:rPr lang="zh-CN" altLang="zh-CN" sz="2800" dirty="0">
                <a:latin typeface="Microsoft YaHei" panose="020B0503020204020204" pitchFamily="34" charset="-122"/>
                <a:ea typeface="Microsoft YaHei" panose="020B0503020204020204" pitchFamily="34" charset="-122"/>
              </a:rPr>
              <a:t>说明圣经中的上帝就是那位掌管历史和未来的独一真神。</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C848E9BA-811E-7447-BB37-06A0159F675B}"/>
              </a:ext>
            </a:extLst>
          </p:cNvPr>
          <p:cNvSpPr>
            <a:spLocks noGrp="1"/>
          </p:cNvSpPr>
          <p:nvPr>
            <p:ph type="title"/>
          </p:nvPr>
        </p:nvSpPr>
        <p:spPr>
          <a:xfrm>
            <a:off x="0" y="454068"/>
            <a:ext cx="9144000" cy="765803"/>
          </a:xfrm>
        </p:spPr>
        <p:txBody>
          <a:bodyPr/>
          <a:lstStyle/>
          <a:p>
            <a:r>
              <a:rPr lang="zh-CN" altLang="en-US" dirty="0"/>
              <a:t>证实圣经是真理的三个步骤</a:t>
            </a:r>
          </a:p>
        </p:txBody>
      </p:sp>
      <p:pic>
        <p:nvPicPr>
          <p:cNvPr id="16" name="图片 15">
            <a:extLst>
              <a:ext uri="{FF2B5EF4-FFF2-40B4-BE49-F238E27FC236}">
                <a16:creationId xmlns:a16="http://schemas.microsoft.com/office/drawing/2014/main" id="{3C97A06F-A287-0649-AC97-FE4B327E6044}"/>
              </a:ext>
            </a:extLst>
          </p:cNvPr>
          <p:cNvPicPr>
            <a:picLocks noChangeAspect="1"/>
          </p:cNvPicPr>
          <p:nvPr/>
        </p:nvPicPr>
        <p:blipFill rotWithShape="1">
          <a:blip r:embed="rId4"/>
          <a:srcRect t="7614" r="24215"/>
          <a:stretch/>
        </p:blipFill>
        <p:spPr>
          <a:xfrm>
            <a:off x="384296" y="5040923"/>
            <a:ext cx="2529048" cy="173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9B90C8F3-244B-344C-9C3B-A908E78C9BB4}"/>
              </a:ext>
            </a:extLst>
          </p:cNvPr>
          <p:cNvPicPr>
            <a:picLocks noChangeAspect="1"/>
          </p:cNvPicPr>
          <p:nvPr/>
        </p:nvPicPr>
        <p:blipFill rotWithShape="1">
          <a:blip r:embed="rId5"/>
          <a:srcRect l="1701" t="6256" r="-231"/>
          <a:stretch/>
        </p:blipFill>
        <p:spPr>
          <a:xfrm>
            <a:off x="6029263" y="5040923"/>
            <a:ext cx="2736851" cy="17342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98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animBg="1"/>
      <p:bldP spid="10" grpId="0"/>
      <p:bldP spid="11" grpId="0" animBg="1"/>
      <p:bldP spid="1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2">
            <a:extLst>
              <a:ext uri="{FF2B5EF4-FFF2-40B4-BE49-F238E27FC236}">
                <a16:creationId xmlns:a16="http://schemas.microsoft.com/office/drawing/2014/main" id="{22FEAEDA-AFD5-4DF0-B1C2-63C98117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6950" r="21060" b="13251"/>
          <a:stretch>
            <a:fillRect/>
          </a:stretch>
        </p:blipFill>
        <p:spPr bwMode="auto">
          <a:xfrm>
            <a:off x="-1" y="1635257"/>
            <a:ext cx="4512755" cy="3535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83" name="标题 1">
            <a:extLst>
              <a:ext uri="{FF2B5EF4-FFF2-40B4-BE49-F238E27FC236}">
                <a16:creationId xmlns:a16="http://schemas.microsoft.com/office/drawing/2014/main" id="{88E6E91E-D006-4E54-9EED-C5722066006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eaLnBrk="1" hangingPunct="1"/>
            <a:r>
              <a:rPr lang="zh-CN" altLang="en-US" dirty="0"/>
              <a:t>细胞结构</a:t>
            </a:r>
          </a:p>
        </p:txBody>
      </p:sp>
      <p:sp>
        <p:nvSpPr>
          <p:cNvPr id="42" name="文本框 70">
            <a:extLst>
              <a:ext uri="{FF2B5EF4-FFF2-40B4-BE49-F238E27FC236}">
                <a16:creationId xmlns:a16="http://schemas.microsoft.com/office/drawing/2014/main" id="{65F63738-97DB-444C-BBEB-5A4B22614C11}"/>
              </a:ext>
            </a:extLst>
          </p:cNvPr>
          <p:cNvSpPr txBox="1">
            <a:spLocks noChangeArrowheads="1"/>
          </p:cNvSpPr>
          <p:nvPr/>
        </p:nvSpPr>
        <p:spPr bwMode="auto">
          <a:xfrm>
            <a:off x="0" y="5376863"/>
            <a:ext cx="4512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高尔基体</a:t>
            </a:r>
          </a:p>
        </p:txBody>
      </p:sp>
      <p:sp>
        <p:nvSpPr>
          <p:cNvPr id="43" name="文本框 67">
            <a:extLst>
              <a:ext uri="{FF2B5EF4-FFF2-40B4-BE49-F238E27FC236}">
                <a16:creationId xmlns:a16="http://schemas.microsoft.com/office/drawing/2014/main" id="{91D6D45B-E365-4D8F-8BFC-28FC152AC5A0}"/>
              </a:ext>
            </a:extLst>
          </p:cNvPr>
          <p:cNvSpPr txBox="1">
            <a:spLocks noChangeArrowheads="1"/>
          </p:cNvSpPr>
          <p:nvPr/>
        </p:nvSpPr>
        <p:spPr bwMode="auto">
          <a:xfrm>
            <a:off x="4631248" y="5376863"/>
            <a:ext cx="4507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快递公司</a:t>
            </a:r>
          </a:p>
        </p:txBody>
      </p:sp>
      <p:pic>
        <p:nvPicPr>
          <p:cNvPr id="3" name="图片 2">
            <a:extLst>
              <a:ext uri="{FF2B5EF4-FFF2-40B4-BE49-F238E27FC236}">
                <a16:creationId xmlns:a16="http://schemas.microsoft.com/office/drawing/2014/main" id="{C2D53DB8-210B-EB46-9A24-730C802FA86A}"/>
              </a:ext>
            </a:extLst>
          </p:cNvPr>
          <p:cNvPicPr>
            <a:picLocks noChangeAspect="1"/>
          </p:cNvPicPr>
          <p:nvPr/>
        </p:nvPicPr>
        <p:blipFill>
          <a:blip r:embed="rId4"/>
          <a:stretch>
            <a:fillRect/>
          </a:stretch>
        </p:blipFill>
        <p:spPr>
          <a:xfrm>
            <a:off x="4597440" y="1635255"/>
            <a:ext cx="4541448" cy="35350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线箭头连接符 4">
            <a:extLst>
              <a:ext uri="{FF2B5EF4-FFF2-40B4-BE49-F238E27FC236}">
                <a16:creationId xmlns:a16="http://schemas.microsoft.com/office/drawing/2014/main" id="{319C6DA7-2FB0-B845-83B9-013496C445C9}"/>
              </a:ext>
            </a:extLst>
          </p:cNvPr>
          <p:cNvCxnSpPr>
            <a:cxnSpLocks/>
          </p:cNvCxnSpPr>
          <p:nvPr/>
        </p:nvCxnSpPr>
        <p:spPr>
          <a:xfrm flipV="1">
            <a:off x="6826453" y="2907323"/>
            <a:ext cx="746655" cy="2469541"/>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线箭头连接符 12">
            <a:extLst>
              <a:ext uri="{FF2B5EF4-FFF2-40B4-BE49-F238E27FC236}">
                <a16:creationId xmlns:a16="http://schemas.microsoft.com/office/drawing/2014/main" id="{CE505B67-7F04-1F4B-B90D-A699A20B1363}"/>
              </a:ext>
            </a:extLst>
          </p:cNvPr>
          <p:cNvCxnSpPr>
            <a:cxnSpLocks/>
            <a:stCxn id="42" idx="0"/>
          </p:cNvCxnSpPr>
          <p:nvPr/>
        </p:nvCxnSpPr>
        <p:spPr>
          <a:xfrm flipV="1">
            <a:off x="2256377" y="3141785"/>
            <a:ext cx="756454" cy="2235078"/>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82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2">
            <a:extLst>
              <a:ext uri="{FF2B5EF4-FFF2-40B4-BE49-F238E27FC236}">
                <a16:creationId xmlns:a16="http://schemas.microsoft.com/office/drawing/2014/main" id="{22FEAEDA-AFD5-4DF0-B1C2-63C98117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6950" r="21060" b="13251"/>
          <a:stretch>
            <a:fillRect/>
          </a:stretch>
        </p:blipFill>
        <p:spPr bwMode="auto">
          <a:xfrm>
            <a:off x="-1" y="1635257"/>
            <a:ext cx="4512755" cy="3535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83" name="标题 1">
            <a:extLst>
              <a:ext uri="{FF2B5EF4-FFF2-40B4-BE49-F238E27FC236}">
                <a16:creationId xmlns:a16="http://schemas.microsoft.com/office/drawing/2014/main" id="{88E6E91E-D006-4E54-9EED-C5722066006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eaLnBrk="1" hangingPunct="1"/>
            <a:r>
              <a:rPr lang="zh-CN" altLang="en-US" dirty="0"/>
              <a:t>细胞结构</a:t>
            </a:r>
          </a:p>
        </p:txBody>
      </p:sp>
      <p:sp>
        <p:nvSpPr>
          <p:cNvPr id="42" name="文本框 70">
            <a:extLst>
              <a:ext uri="{FF2B5EF4-FFF2-40B4-BE49-F238E27FC236}">
                <a16:creationId xmlns:a16="http://schemas.microsoft.com/office/drawing/2014/main" id="{65F63738-97DB-444C-BBEB-5A4B22614C11}"/>
              </a:ext>
            </a:extLst>
          </p:cNvPr>
          <p:cNvSpPr txBox="1">
            <a:spLocks noChangeArrowheads="1"/>
          </p:cNvSpPr>
          <p:nvPr/>
        </p:nvSpPr>
        <p:spPr bwMode="auto">
          <a:xfrm>
            <a:off x="0" y="5376863"/>
            <a:ext cx="4512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溶酶体</a:t>
            </a:r>
          </a:p>
        </p:txBody>
      </p:sp>
      <p:sp>
        <p:nvSpPr>
          <p:cNvPr id="43" name="文本框 67">
            <a:extLst>
              <a:ext uri="{FF2B5EF4-FFF2-40B4-BE49-F238E27FC236}">
                <a16:creationId xmlns:a16="http://schemas.microsoft.com/office/drawing/2014/main" id="{91D6D45B-E365-4D8F-8BFC-28FC152AC5A0}"/>
              </a:ext>
            </a:extLst>
          </p:cNvPr>
          <p:cNvSpPr txBox="1">
            <a:spLocks noChangeArrowheads="1"/>
          </p:cNvSpPr>
          <p:nvPr/>
        </p:nvSpPr>
        <p:spPr bwMode="auto">
          <a:xfrm>
            <a:off x="4631248" y="5376863"/>
            <a:ext cx="4507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垃圾回收站</a:t>
            </a:r>
          </a:p>
        </p:txBody>
      </p:sp>
      <p:pic>
        <p:nvPicPr>
          <p:cNvPr id="3" name="图片 2">
            <a:extLst>
              <a:ext uri="{FF2B5EF4-FFF2-40B4-BE49-F238E27FC236}">
                <a16:creationId xmlns:a16="http://schemas.microsoft.com/office/drawing/2014/main" id="{C2D53DB8-210B-EB46-9A24-730C802FA86A}"/>
              </a:ext>
            </a:extLst>
          </p:cNvPr>
          <p:cNvPicPr>
            <a:picLocks noChangeAspect="1"/>
          </p:cNvPicPr>
          <p:nvPr/>
        </p:nvPicPr>
        <p:blipFill>
          <a:blip r:embed="rId4"/>
          <a:stretch>
            <a:fillRect/>
          </a:stretch>
        </p:blipFill>
        <p:spPr>
          <a:xfrm>
            <a:off x="4597440" y="1635255"/>
            <a:ext cx="4541448" cy="35350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线箭头连接符 4">
            <a:extLst>
              <a:ext uri="{FF2B5EF4-FFF2-40B4-BE49-F238E27FC236}">
                <a16:creationId xmlns:a16="http://schemas.microsoft.com/office/drawing/2014/main" id="{319C6DA7-2FB0-B845-83B9-013496C445C9}"/>
              </a:ext>
            </a:extLst>
          </p:cNvPr>
          <p:cNvCxnSpPr>
            <a:cxnSpLocks/>
          </p:cNvCxnSpPr>
          <p:nvPr/>
        </p:nvCxnSpPr>
        <p:spPr>
          <a:xfrm flipH="1" flipV="1">
            <a:off x="6131171" y="2860431"/>
            <a:ext cx="695282" cy="251643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线箭头连接符 12">
            <a:extLst>
              <a:ext uri="{FF2B5EF4-FFF2-40B4-BE49-F238E27FC236}">
                <a16:creationId xmlns:a16="http://schemas.microsoft.com/office/drawing/2014/main" id="{CE505B67-7F04-1F4B-B90D-A699A20B1363}"/>
              </a:ext>
            </a:extLst>
          </p:cNvPr>
          <p:cNvCxnSpPr>
            <a:cxnSpLocks/>
            <a:stCxn id="42" idx="0"/>
          </p:cNvCxnSpPr>
          <p:nvPr/>
        </p:nvCxnSpPr>
        <p:spPr>
          <a:xfrm flipH="1" flipV="1">
            <a:off x="996462" y="2743200"/>
            <a:ext cx="1259915" cy="263366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88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2">
            <a:extLst>
              <a:ext uri="{FF2B5EF4-FFF2-40B4-BE49-F238E27FC236}">
                <a16:creationId xmlns:a16="http://schemas.microsoft.com/office/drawing/2014/main" id="{22FEAEDA-AFD5-4DF0-B1C2-63C98117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6950" r="21060" b="13251"/>
          <a:stretch>
            <a:fillRect/>
          </a:stretch>
        </p:blipFill>
        <p:spPr bwMode="auto">
          <a:xfrm>
            <a:off x="-1" y="1635257"/>
            <a:ext cx="4512755" cy="3535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83" name="标题 1">
            <a:extLst>
              <a:ext uri="{FF2B5EF4-FFF2-40B4-BE49-F238E27FC236}">
                <a16:creationId xmlns:a16="http://schemas.microsoft.com/office/drawing/2014/main" id="{88E6E91E-D006-4E54-9EED-C5722066006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eaLnBrk="1" hangingPunct="1"/>
            <a:r>
              <a:rPr lang="zh-CN" altLang="en-US" dirty="0"/>
              <a:t>细胞结构</a:t>
            </a:r>
          </a:p>
        </p:txBody>
      </p:sp>
      <p:sp>
        <p:nvSpPr>
          <p:cNvPr id="42" name="文本框 70">
            <a:extLst>
              <a:ext uri="{FF2B5EF4-FFF2-40B4-BE49-F238E27FC236}">
                <a16:creationId xmlns:a16="http://schemas.microsoft.com/office/drawing/2014/main" id="{65F63738-97DB-444C-BBEB-5A4B22614C11}"/>
              </a:ext>
            </a:extLst>
          </p:cNvPr>
          <p:cNvSpPr txBox="1">
            <a:spLocks noChangeArrowheads="1"/>
          </p:cNvSpPr>
          <p:nvPr/>
        </p:nvSpPr>
        <p:spPr bwMode="auto">
          <a:xfrm>
            <a:off x="0" y="5376863"/>
            <a:ext cx="4512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线粒体</a:t>
            </a:r>
          </a:p>
        </p:txBody>
      </p:sp>
      <p:sp>
        <p:nvSpPr>
          <p:cNvPr id="43" name="文本框 67">
            <a:extLst>
              <a:ext uri="{FF2B5EF4-FFF2-40B4-BE49-F238E27FC236}">
                <a16:creationId xmlns:a16="http://schemas.microsoft.com/office/drawing/2014/main" id="{91D6D45B-E365-4D8F-8BFC-28FC152AC5A0}"/>
              </a:ext>
            </a:extLst>
          </p:cNvPr>
          <p:cNvSpPr txBox="1">
            <a:spLocks noChangeArrowheads="1"/>
          </p:cNvSpPr>
          <p:nvPr/>
        </p:nvSpPr>
        <p:spPr bwMode="auto">
          <a:xfrm>
            <a:off x="4631248" y="5376863"/>
            <a:ext cx="4507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微软雅黑" panose="020B0503020204020204" pitchFamily="34" charset="-122"/>
                <a:ea typeface="微软雅黑" panose="020B0503020204020204" pitchFamily="34" charset="-122"/>
              </a:rPr>
              <a:t>能源中心</a:t>
            </a:r>
          </a:p>
        </p:txBody>
      </p:sp>
      <p:pic>
        <p:nvPicPr>
          <p:cNvPr id="3" name="图片 2">
            <a:extLst>
              <a:ext uri="{FF2B5EF4-FFF2-40B4-BE49-F238E27FC236}">
                <a16:creationId xmlns:a16="http://schemas.microsoft.com/office/drawing/2014/main" id="{C2D53DB8-210B-EB46-9A24-730C802FA86A}"/>
              </a:ext>
            </a:extLst>
          </p:cNvPr>
          <p:cNvPicPr>
            <a:picLocks noChangeAspect="1"/>
          </p:cNvPicPr>
          <p:nvPr/>
        </p:nvPicPr>
        <p:blipFill>
          <a:blip r:embed="rId4"/>
          <a:stretch>
            <a:fillRect/>
          </a:stretch>
        </p:blipFill>
        <p:spPr>
          <a:xfrm>
            <a:off x="4597440" y="1635255"/>
            <a:ext cx="4541448" cy="35350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线箭头连接符 4">
            <a:extLst>
              <a:ext uri="{FF2B5EF4-FFF2-40B4-BE49-F238E27FC236}">
                <a16:creationId xmlns:a16="http://schemas.microsoft.com/office/drawing/2014/main" id="{319C6DA7-2FB0-B845-83B9-013496C445C9}"/>
              </a:ext>
            </a:extLst>
          </p:cNvPr>
          <p:cNvCxnSpPr>
            <a:cxnSpLocks/>
          </p:cNvCxnSpPr>
          <p:nvPr/>
        </p:nvCxnSpPr>
        <p:spPr>
          <a:xfrm flipV="1">
            <a:off x="6826453" y="4056185"/>
            <a:ext cx="1520378" cy="132068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线箭头连接符 12">
            <a:extLst>
              <a:ext uri="{FF2B5EF4-FFF2-40B4-BE49-F238E27FC236}">
                <a16:creationId xmlns:a16="http://schemas.microsoft.com/office/drawing/2014/main" id="{CE505B67-7F04-1F4B-B90D-A699A20B1363}"/>
              </a:ext>
            </a:extLst>
          </p:cNvPr>
          <p:cNvCxnSpPr>
            <a:cxnSpLocks/>
            <a:stCxn id="42" idx="0"/>
          </p:cNvCxnSpPr>
          <p:nvPr/>
        </p:nvCxnSpPr>
        <p:spPr>
          <a:xfrm flipV="1">
            <a:off x="2256377" y="4056185"/>
            <a:ext cx="1084700" cy="1320678"/>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948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E9189649-978F-2B42-8304-DE33CD24F64B}"/>
              </a:ext>
            </a:extLst>
          </p:cNvPr>
          <p:cNvPicPr>
            <a:picLocks noChangeAspect="1"/>
          </p:cNvPicPr>
          <p:nvPr/>
        </p:nvPicPr>
        <p:blipFill>
          <a:blip r:embed="rId3"/>
          <a:stretch>
            <a:fillRect/>
          </a:stretch>
        </p:blipFill>
        <p:spPr>
          <a:xfrm>
            <a:off x="1216266" y="1686985"/>
            <a:ext cx="6172200" cy="4775200"/>
          </a:xfrm>
          <a:prstGeom prst="rect">
            <a:avLst/>
          </a:prstGeom>
        </p:spPr>
      </p:pic>
      <p:sp>
        <p:nvSpPr>
          <p:cNvPr id="5" name="标题 4">
            <a:extLst>
              <a:ext uri="{FF2B5EF4-FFF2-40B4-BE49-F238E27FC236}">
                <a16:creationId xmlns:a16="http://schemas.microsoft.com/office/drawing/2014/main" id="{34096613-4409-3940-850D-25520FFF10F8}"/>
              </a:ext>
            </a:extLst>
          </p:cNvPr>
          <p:cNvSpPr>
            <a:spLocks noGrp="1"/>
          </p:cNvSpPr>
          <p:nvPr>
            <p:ph type="title"/>
          </p:nvPr>
        </p:nvSpPr>
        <p:spPr/>
        <p:txBody>
          <a:bodyPr/>
          <a:lstStyle/>
          <a:p>
            <a:r>
              <a:rPr lang="zh-CN" altLang="en-US" dirty="0"/>
              <a:t>细胞非常复杂</a:t>
            </a:r>
          </a:p>
        </p:txBody>
      </p:sp>
      <p:sp>
        <p:nvSpPr>
          <p:cNvPr id="8" name="文本框 7">
            <a:extLst>
              <a:ext uri="{FF2B5EF4-FFF2-40B4-BE49-F238E27FC236}">
                <a16:creationId xmlns:a16="http://schemas.microsoft.com/office/drawing/2014/main" id="{106EF968-5806-9D41-BD52-B3632D87E729}"/>
              </a:ext>
            </a:extLst>
          </p:cNvPr>
          <p:cNvSpPr txBox="1"/>
          <p:nvPr/>
        </p:nvSpPr>
        <p:spPr>
          <a:xfrm>
            <a:off x="4232031" y="1535723"/>
            <a:ext cx="1261884"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细胞膜</a:t>
            </a:r>
          </a:p>
        </p:txBody>
      </p:sp>
      <p:sp>
        <p:nvSpPr>
          <p:cNvPr id="10" name="文本框 9">
            <a:extLst>
              <a:ext uri="{FF2B5EF4-FFF2-40B4-BE49-F238E27FC236}">
                <a16:creationId xmlns:a16="http://schemas.microsoft.com/office/drawing/2014/main" id="{5D7EAE53-7074-FA42-8796-B209F50B0E0C}"/>
              </a:ext>
            </a:extLst>
          </p:cNvPr>
          <p:cNvSpPr txBox="1"/>
          <p:nvPr/>
        </p:nvSpPr>
        <p:spPr>
          <a:xfrm>
            <a:off x="4232031" y="2274276"/>
            <a:ext cx="1261884"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细胞核</a:t>
            </a:r>
          </a:p>
        </p:txBody>
      </p:sp>
      <p:sp>
        <p:nvSpPr>
          <p:cNvPr id="11" name="文本框 10">
            <a:extLst>
              <a:ext uri="{FF2B5EF4-FFF2-40B4-BE49-F238E27FC236}">
                <a16:creationId xmlns:a16="http://schemas.microsoft.com/office/drawing/2014/main" id="{B5A4E85D-3E8A-C741-A80F-D9DD2BB0A21C}"/>
              </a:ext>
            </a:extLst>
          </p:cNvPr>
          <p:cNvSpPr txBox="1"/>
          <p:nvPr/>
        </p:nvSpPr>
        <p:spPr>
          <a:xfrm>
            <a:off x="5474676" y="2766645"/>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细胞仁</a:t>
            </a:r>
          </a:p>
        </p:txBody>
      </p:sp>
      <p:sp>
        <p:nvSpPr>
          <p:cNvPr id="12" name="文本框 11">
            <a:extLst>
              <a:ext uri="{FF2B5EF4-FFF2-40B4-BE49-F238E27FC236}">
                <a16:creationId xmlns:a16="http://schemas.microsoft.com/office/drawing/2014/main" id="{F86ADAA8-4716-5847-8A88-E485225A89B9}"/>
              </a:ext>
            </a:extLst>
          </p:cNvPr>
          <p:cNvSpPr txBox="1"/>
          <p:nvPr/>
        </p:nvSpPr>
        <p:spPr>
          <a:xfrm>
            <a:off x="6693876" y="3188676"/>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中心体</a:t>
            </a:r>
          </a:p>
        </p:txBody>
      </p:sp>
      <p:sp>
        <p:nvSpPr>
          <p:cNvPr id="13" name="文本框 12">
            <a:extLst>
              <a:ext uri="{FF2B5EF4-FFF2-40B4-BE49-F238E27FC236}">
                <a16:creationId xmlns:a16="http://schemas.microsoft.com/office/drawing/2014/main" id="{E9BEEA30-25FC-8E43-8FED-B2C454CA5AFD}"/>
              </a:ext>
            </a:extLst>
          </p:cNvPr>
          <p:cNvSpPr txBox="1"/>
          <p:nvPr/>
        </p:nvSpPr>
        <p:spPr>
          <a:xfrm>
            <a:off x="6693876" y="3622430"/>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溶酶体</a:t>
            </a:r>
          </a:p>
        </p:txBody>
      </p:sp>
      <p:sp>
        <p:nvSpPr>
          <p:cNvPr id="14" name="文本框 13">
            <a:extLst>
              <a:ext uri="{FF2B5EF4-FFF2-40B4-BE49-F238E27FC236}">
                <a16:creationId xmlns:a16="http://schemas.microsoft.com/office/drawing/2014/main" id="{AAF3B5E6-BE59-924C-87DF-A69F38ADBCFF}"/>
              </a:ext>
            </a:extLst>
          </p:cNvPr>
          <p:cNvSpPr txBox="1"/>
          <p:nvPr/>
        </p:nvSpPr>
        <p:spPr>
          <a:xfrm>
            <a:off x="6693876" y="4354099"/>
            <a:ext cx="146538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线粒体</a:t>
            </a:r>
          </a:p>
        </p:txBody>
      </p:sp>
      <p:sp>
        <p:nvSpPr>
          <p:cNvPr id="16" name="文本框 15">
            <a:extLst>
              <a:ext uri="{FF2B5EF4-FFF2-40B4-BE49-F238E27FC236}">
                <a16:creationId xmlns:a16="http://schemas.microsoft.com/office/drawing/2014/main" id="{372C7DC2-39E9-0046-81E7-2C4C2F09D1DB}"/>
              </a:ext>
            </a:extLst>
          </p:cNvPr>
          <p:cNvSpPr txBox="1"/>
          <p:nvPr/>
        </p:nvSpPr>
        <p:spPr>
          <a:xfrm>
            <a:off x="4232031" y="6200576"/>
            <a:ext cx="1887415"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高尔基体</a:t>
            </a:r>
          </a:p>
        </p:txBody>
      </p:sp>
      <p:sp>
        <p:nvSpPr>
          <p:cNvPr id="17" name="文本框 16">
            <a:extLst>
              <a:ext uri="{FF2B5EF4-FFF2-40B4-BE49-F238E27FC236}">
                <a16:creationId xmlns:a16="http://schemas.microsoft.com/office/drawing/2014/main" id="{4FAAE8D0-CB6D-BB41-9A08-69AFC099C001}"/>
              </a:ext>
            </a:extLst>
          </p:cNvPr>
          <p:cNvSpPr txBox="1"/>
          <p:nvPr/>
        </p:nvSpPr>
        <p:spPr>
          <a:xfrm>
            <a:off x="2939563" y="6200576"/>
            <a:ext cx="1691052"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内质网</a:t>
            </a:r>
          </a:p>
        </p:txBody>
      </p:sp>
    </p:spTree>
    <p:extLst>
      <p:ext uri="{BB962C8B-B14F-4D97-AF65-F5344CB8AC3E}">
        <p14:creationId xmlns:p14="http://schemas.microsoft.com/office/powerpoint/2010/main" val="1204981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026383" y="2616695"/>
            <a:ext cx="6920768" cy="2959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阅读“</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细胞城市”</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sz="3200" dirty="0" err="1">
                <a:latin typeface="Microsoft YaHei" panose="020B0503020204020204" pitchFamily="34" charset="-122"/>
                <a:ea typeface="Microsoft YaHei" panose="020B0503020204020204" pitchFamily="34" charset="-122"/>
              </a:rPr>
              <a:t>完成习题</a:t>
            </a:r>
            <a:endParaRPr lang="en-US" sz="3200" dirty="0">
              <a:latin typeface="Microsoft YaHei" panose="020B0503020204020204" pitchFamily="34" charset="-122"/>
              <a:ea typeface="Microsoft YaHei" panose="020B0503020204020204" pitchFamily="34" charset="-122"/>
            </a:endParaRPr>
          </a:p>
          <a:p>
            <a:pPr marL="514350" indent="-514350">
              <a:lnSpc>
                <a:spcPct val="150000"/>
              </a:lnSpc>
              <a:buSzPct val="100000"/>
              <a:buAutoNum type="arabicPeriod"/>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计时：</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分钟</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任务四：</a:t>
            </a:r>
          </a:p>
        </p:txBody>
      </p:sp>
      <p:pic>
        <p:nvPicPr>
          <p:cNvPr id="12" name="图片 2">
            <a:extLst>
              <a:ext uri="{FF2B5EF4-FFF2-40B4-BE49-F238E27FC236}">
                <a16:creationId xmlns:a16="http://schemas.microsoft.com/office/drawing/2014/main" id="{F1CD3F35-5249-E945-874C-F9C5C3673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69" t="13251" r="17516" b="9052"/>
          <a:stretch>
            <a:fillRect/>
          </a:stretch>
        </p:blipFill>
        <p:spPr bwMode="auto">
          <a:xfrm>
            <a:off x="6114826" y="2689741"/>
            <a:ext cx="3029174" cy="307026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75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131890" y="3521505"/>
            <a:ext cx="6920768" cy="743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514350" indent="-514350">
              <a:lnSpc>
                <a:spcPct val="150000"/>
              </a:lnSpc>
              <a:buSzPct val="100000"/>
              <a:buAutoNum type="arabicPeriod"/>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一个城市能偶然形成吗？为什么？</a:t>
            </a:r>
            <a:endParaRPr lang="en-US" altLang="zh-CN"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431675" y="4415878"/>
            <a:ext cx="6444519" cy="1665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00"/>
              </a:lnSpc>
            </a:pPr>
            <a:r>
              <a:rPr lang="zh-CN" altLang="en-US" sz="3000" dirty="0">
                <a:latin typeface="Microsoft YaHei" panose="020B0503020204020204" pitchFamily="34" charset="-122"/>
                <a:ea typeface="Microsoft YaHei" panose="020B0503020204020204" pitchFamily="34" charset="-122"/>
              </a:rPr>
              <a:t>答：不行，城市不可能从一片废墟慢慢偶然形成。相反，城市是人精心建立的。</a:t>
            </a:r>
          </a:p>
        </p:txBody>
      </p:sp>
      <p:pic>
        <p:nvPicPr>
          <p:cNvPr id="6" name="图片 5">
            <a:extLst>
              <a:ext uri="{FF2B5EF4-FFF2-40B4-BE49-F238E27FC236}">
                <a16:creationId xmlns:a16="http://schemas.microsoft.com/office/drawing/2014/main" id="{C68F27B5-10B5-7345-B5E2-485EE97B5889}"/>
              </a:ext>
            </a:extLst>
          </p:cNvPr>
          <p:cNvPicPr>
            <a:picLocks noChangeAspect="1"/>
          </p:cNvPicPr>
          <p:nvPr/>
        </p:nvPicPr>
        <p:blipFill>
          <a:blip r:embed="rId4"/>
          <a:stretch>
            <a:fillRect/>
          </a:stretch>
        </p:blipFill>
        <p:spPr>
          <a:xfrm>
            <a:off x="2105878" y="3177"/>
            <a:ext cx="4932243" cy="32862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直线连接符 2">
            <a:extLst>
              <a:ext uri="{FF2B5EF4-FFF2-40B4-BE49-F238E27FC236}">
                <a16:creationId xmlns:a16="http://schemas.microsoft.com/office/drawing/2014/main" id="{A8914579-EAFE-8649-AA8C-2111898BF20C}"/>
              </a:ext>
            </a:extLst>
          </p:cNvPr>
          <p:cNvCxnSpPr/>
          <p:nvPr/>
        </p:nvCxnSpPr>
        <p:spPr>
          <a:xfrm>
            <a:off x="1431675" y="4994031"/>
            <a:ext cx="644451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直线连接符 12">
            <a:extLst>
              <a:ext uri="{FF2B5EF4-FFF2-40B4-BE49-F238E27FC236}">
                <a16:creationId xmlns:a16="http://schemas.microsoft.com/office/drawing/2014/main" id="{4E994404-48F0-6A4D-970B-78D9EE433C5B}"/>
              </a:ext>
            </a:extLst>
          </p:cNvPr>
          <p:cNvCxnSpPr/>
          <p:nvPr/>
        </p:nvCxnSpPr>
        <p:spPr>
          <a:xfrm>
            <a:off x="1431675" y="5521570"/>
            <a:ext cx="644451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CDDB3538-33AA-E840-82DB-907900EC542C}"/>
              </a:ext>
            </a:extLst>
          </p:cNvPr>
          <p:cNvCxnSpPr/>
          <p:nvPr/>
        </p:nvCxnSpPr>
        <p:spPr>
          <a:xfrm>
            <a:off x="1431675" y="6060832"/>
            <a:ext cx="6444519"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427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13218" y="2883402"/>
            <a:ext cx="6920768" cy="1482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2.</a:t>
            </a:r>
            <a:r>
              <a:rPr lang="zh-CN" altLang="en-US" sz="3200" dirty="0">
                <a:latin typeface="Microsoft YaHei" panose="020B0503020204020204" pitchFamily="34" charset="-122"/>
                <a:ea typeface="Microsoft YaHei" panose="020B0503020204020204" pitchFamily="34" charset="-122"/>
              </a:rPr>
              <a:t> 一个细胞能偶然产生吗？为什么？</a:t>
            </a:r>
            <a:endParaRPr lang="en-US" altLang="zh-CN"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 </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011993" y="3695066"/>
            <a:ext cx="7206692" cy="2402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6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答：不能，因为如果细胞少了任何一个主要部件，这个细胞就会死掉。</a:t>
            </a:r>
          </a:p>
          <a:p>
            <a:pPr>
              <a:lnSpc>
                <a:spcPts val="46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这也表明进化论所说“生命是一步一步偶然进化来的”这个说法是错误的。</a:t>
            </a:r>
          </a:p>
        </p:txBody>
      </p:sp>
      <p:pic>
        <p:nvPicPr>
          <p:cNvPr id="5" name="图片 4">
            <a:extLst>
              <a:ext uri="{FF2B5EF4-FFF2-40B4-BE49-F238E27FC236}">
                <a16:creationId xmlns:a16="http://schemas.microsoft.com/office/drawing/2014/main" id="{D8D09C68-67D9-084B-8995-1ACD691BB009}"/>
              </a:ext>
            </a:extLst>
          </p:cNvPr>
          <p:cNvPicPr>
            <a:picLocks noChangeAspect="1"/>
          </p:cNvPicPr>
          <p:nvPr/>
        </p:nvPicPr>
        <p:blipFill>
          <a:blip r:embed="rId4"/>
          <a:stretch>
            <a:fillRect/>
          </a:stretch>
        </p:blipFill>
        <p:spPr>
          <a:xfrm>
            <a:off x="2814431" y="-309802"/>
            <a:ext cx="3366788" cy="3461850"/>
          </a:xfrm>
          <a:prstGeom prst="rect">
            <a:avLst/>
          </a:prstGeom>
          <a:ln>
            <a:noFill/>
          </a:ln>
          <a:effectLst>
            <a:outerShdw blurRad="292100" dist="139700" dir="2700000" algn="tl" rotWithShape="0">
              <a:srgbClr val="333333">
                <a:alpha val="65000"/>
              </a:srgbClr>
            </a:outerShdw>
          </a:effectLst>
        </p:spPr>
      </p:pic>
      <p:cxnSp>
        <p:nvCxnSpPr>
          <p:cNvPr id="11" name="直线连接符 10">
            <a:extLst>
              <a:ext uri="{FF2B5EF4-FFF2-40B4-BE49-F238E27FC236}">
                <a16:creationId xmlns:a16="http://schemas.microsoft.com/office/drawing/2014/main" id="{893EB7C9-ECDE-4B43-B03D-D48A718C7EEB}"/>
              </a:ext>
            </a:extLst>
          </p:cNvPr>
          <p:cNvCxnSpPr>
            <a:cxnSpLocks/>
          </p:cNvCxnSpPr>
          <p:nvPr/>
        </p:nvCxnSpPr>
        <p:spPr>
          <a:xfrm>
            <a:off x="1011993" y="4305887"/>
            <a:ext cx="712382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直线连接符 12">
            <a:extLst>
              <a:ext uri="{FF2B5EF4-FFF2-40B4-BE49-F238E27FC236}">
                <a16:creationId xmlns:a16="http://schemas.microsoft.com/office/drawing/2014/main" id="{1E5ECF03-4CCA-A148-9F32-7C1A28E7BA90}"/>
              </a:ext>
            </a:extLst>
          </p:cNvPr>
          <p:cNvCxnSpPr>
            <a:cxnSpLocks/>
          </p:cNvCxnSpPr>
          <p:nvPr/>
        </p:nvCxnSpPr>
        <p:spPr>
          <a:xfrm>
            <a:off x="1011993" y="4892041"/>
            <a:ext cx="712382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9505E3E2-B3AA-0D4B-B91D-DAA9A7E487EE}"/>
              </a:ext>
            </a:extLst>
          </p:cNvPr>
          <p:cNvCxnSpPr>
            <a:cxnSpLocks/>
          </p:cNvCxnSpPr>
          <p:nvPr/>
        </p:nvCxnSpPr>
        <p:spPr>
          <a:xfrm>
            <a:off x="1011993" y="5489918"/>
            <a:ext cx="712382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线连接符 15">
            <a:extLst>
              <a:ext uri="{FF2B5EF4-FFF2-40B4-BE49-F238E27FC236}">
                <a16:creationId xmlns:a16="http://schemas.microsoft.com/office/drawing/2014/main" id="{7C10A133-AF32-5C44-B2C7-28CC1C22163A}"/>
              </a:ext>
            </a:extLst>
          </p:cNvPr>
          <p:cNvCxnSpPr>
            <a:cxnSpLocks/>
          </p:cNvCxnSpPr>
          <p:nvPr/>
        </p:nvCxnSpPr>
        <p:spPr>
          <a:xfrm>
            <a:off x="1011993" y="6087795"/>
            <a:ext cx="7123824"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85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12224" y="3802432"/>
            <a:ext cx="8363168" cy="743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3.</a:t>
            </a:r>
            <a:r>
              <a:rPr lang="zh-CN" altLang="en-US" sz="3200" dirty="0">
                <a:latin typeface="Microsoft YaHei" panose="020B0503020204020204" pitchFamily="34" charset="-122"/>
                <a:ea typeface="Microsoft YaHei" panose="020B0503020204020204" pitchFamily="34" charset="-122"/>
              </a:rPr>
              <a:t> 自然科学的发现表明细胞是从哪里来的？ </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077845" y="4768045"/>
            <a:ext cx="7206692" cy="119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5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答：细胞必须是被创造和被设计的。</a:t>
            </a:r>
          </a:p>
          <a:p>
            <a:pPr>
              <a:lnSpc>
                <a:spcPts val="45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有作品就表明有创造者。</a:t>
            </a:r>
          </a:p>
        </p:txBody>
      </p:sp>
      <p:pic>
        <p:nvPicPr>
          <p:cNvPr id="3" name="图片 2">
            <a:extLst>
              <a:ext uri="{FF2B5EF4-FFF2-40B4-BE49-F238E27FC236}">
                <a16:creationId xmlns:a16="http://schemas.microsoft.com/office/drawing/2014/main" id="{6CD20EA4-E31E-AC4E-AEF2-10F2144FA223}"/>
              </a:ext>
            </a:extLst>
          </p:cNvPr>
          <p:cNvPicPr>
            <a:picLocks noChangeAspect="1"/>
          </p:cNvPicPr>
          <p:nvPr/>
        </p:nvPicPr>
        <p:blipFill>
          <a:blip r:embed="rId4"/>
          <a:stretch>
            <a:fillRect/>
          </a:stretch>
        </p:blipFill>
        <p:spPr>
          <a:xfrm>
            <a:off x="2014382" y="-53836"/>
            <a:ext cx="5115235" cy="3840221"/>
          </a:xfrm>
          <a:prstGeom prst="rect">
            <a:avLst/>
          </a:prstGeom>
          <a:ln>
            <a:noFill/>
          </a:ln>
          <a:effectLst>
            <a:outerShdw blurRad="292100" dist="139700" dir="2700000" algn="tl" rotWithShape="0">
              <a:srgbClr val="333333">
                <a:alpha val="65000"/>
              </a:srgbClr>
            </a:outerShdw>
          </a:effectLst>
        </p:spPr>
      </p:pic>
      <p:cxnSp>
        <p:nvCxnSpPr>
          <p:cNvPr id="11" name="直线连接符 10">
            <a:extLst>
              <a:ext uri="{FF2B5EF4-FFF2-40B4-BE49-F238E27FC236}">
                <a16:creationId xmlns:a16="http://schemas.microsoft.com/office/drawing/2014/main" id="{30BDDDF4-7511-8A46-989E-B9ACEB5735E0}"/>
              </a:ext>
            </a:extLst>
          </p:cNvPr>
          <p:cNvCxnSpPr/>
          <p:nvPr/>
        </p:nvCxnSpPr>
        <p:spPr>
          <a:xfrm>
            <a:off x="1144375" y="5369169"/>
            <a:ext cx="644451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直线连接符 11">
            <a:extLst>
              <a:ext uri="{FF2B5EF4-FFF2-40B4-BE49-F238E27FC236}">
                <a16:creationId xmlns:a16="http://schemas.microsoft.com/office/drawing/2014/main" id="{DF2719CA-86A9-2346-B7EC-21E38CEEAC48}"/>
              </a:ext>
            </a:extLst>
          </p:cNvPr>
          <p:cNvCxnSpPr/>
          <p:nvPr/>
        </p:nvCxnSpPr>
        <p:spPr>
          <a:xfrm>
            <a:off x="1144375" y="5943600"/>
            <a:ext cx="6444519"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749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49A769E-6DA6-4622-B73A-346673159953}"/>
              </a:ext>
            </a:extLst>
          </p:cNvPr>
          <p:cNvSpPr txBox="1"/>
          <p:nvPr/>
        </p:nvSpPr>
        <p:spPr>
          <a:xfrm>
            <a:off x="4488632" y="3020162"/>
            <a:ext cx="2261783" cy="1077218"/>
          </a:xfrm>
          <a:prstGeom prst="rect">
            <a:avLst/>
          </a:prstGeom>
          <a:noFill/>
        </p:spPr>
        <p:txBody>
          <a:bodyPr wrap="square">
            <a:spAutoFit/>
          </a:bodyPr>
          <a:lstStyle/>
          <a:p>
            <a:r>
              <a:rPr lang="zh-CN" altLang="zh-CN" sz="3200" b="1" dirty="0">
                <a:effectLst/>
                <a:latin typeface="Microsoft YaHei" panose="020B0503020204020204" pitchFamily="34" charset="-122"/>
                <a:ea typeface="Microsoft YaHei" panose="020B0503020204020204" pitchFamily="34" charset="-122"/>
              </a:rPr>
              <a:t>细胞不可能偶然产生</a:t>
            </a:r>
          </a:p>
        </p:txBody>
      </p:sp>
      <p:sp>
        <p:nvSpPr>
          <p:cNvPr id="9" name="文本框 8">
            <a:extLst>
              <a:ext uri="{FF2B5EF4-FFF2-40B4-BE49-F238E27FC236}">
                <a16:creationId xmlns:a16="http://schemas.microsoft.com/office/drawing/2014/main" id="{F2855AA1-959E-4D47-AA09-21C4B1F63B72}"/>
              </a:ext>
            </a:extLst>
          </p:cNvPr>
          <p:cNvSpPr txBox="1"/>
          <p:nvPr/>
        </p:nvSpPr>
        <p:spPr>
          <a:xfrm>
            <a:off x="4488632" y="483974"/>
            <a:ext cx="2661139" cy="1077218"/>
          </a:xfrm>
          <a:prstGeom prst="rect">
            <a:avLst/>
          </a:prstGeom>
          <a:noFill/>
        </p:spPr>
        <p:txBody>
          <a:bodyPr wrap="square">
            <a:spAutoFit/>
          </a:bodyPr>
          <a:lstStyle/>
          <a:p>
            <a:r>
              <a:rPr lang="zh-CN" altLang="en-US" sz="3200" b="1" dirty="0">
                <a:effectLst/>
                <a:latin typeface="Microsoft YaHei" panose="020B0503020204020204" pitchFamily="34" charset="-122"/>
                <a:ea typeface="Microsoft YaHei" panose="020B0503020204020204" pitchFamily="34" charset="-122"/>
              </a:rPr>
              <a:t>投弹虫</a:t>
            </a:r>
            <a:r>
              <a:rPr lang="zh-CN" altLang="zh-CN" sz="3200" b="1" dirty="0">
                <a:effectLst/>
                <a:latin typeface="Microsoft YaHei" panose="020B0503020204020204" pitchFamily="34" charset="-122"/>
                <a:ea typeface="Microsoft YaHei" panose="020B0503020204020204" pitchFamily="34" charset="-122"/>
              </a:rPr>
              <a:t>不可能偶然产生</a:t>
            </a:r>
            <a:endParaRPr lang="en-US" altLang="zh-CN" sz="3200" b="1" dirty="0">
              <a:effectLst/>
              <a:latin typeface="Microsoft YaHei" panose="020B0503020204020204" pitchFamily="34" charset="-122"/>
              <a:ea typeface="Microsoft YaHei" panose="020B0503020204020204" pitchFamily="34" charset="-122"/>
            </a:endParaRPr>
          </a:p>
        </p:txBody>
      </p:sp>
      <p:grpSp>
        <p:nvGrpSpPr>
          <p:cNvPr id="4" name="组合 3">
            <a:extLst>
              <a:ext uri="{FF2B5EF4-FFF2-40B4-BE49-F238E27FC236}">
                <a16:creationId xmlns:a16="http://schemas.microsoft.com/office/drawing/2014/main" id="{72A3DB88-D93F-0E4A-B1B7-B9235D71D58D}"/>
              </a:ext>
            </a:extLst>
          </p:cNvPr>
          <p:cNvGrpSpPr/>
          <p:nvPr/>
        </p:nvGrpSpPr>
        <p:grpSpPr>
          <a:xfrm>
            <a:off x="717630" y="5101249"/>
            <a:ext cx="3423029" cy="1739480"/>
            <a:chOff x="4928470" y="3925654"/>
            <a:chExt cx="2989551" cy="1519200"/>
          </a:xfrm>
        </p:grpSpPr>
        <p:sp>
          <p:nvSpPr>
            <p:cNvPr id="3" name="矩形 2">
              <a:extLst>
                <a:ext uri="{FF2B5EF4-FFF2-40B4-BE49-F238E27FC236}">
                  <a16:creationId xmlns:a16="http://schemas.microsoft.com/office/drawing/2014/main" id="{A1428B30-F140-504D-A927-F05A187E7E75}"/>
                </a:ext>
              </a:extLst>
            </p:cNvPr>
            <p:cNvSpPr/>
            <p:nvPr/>
          </p:nvSpPr>
          <p:spPr>
            <a:xfrm>
              <a:off x="4928470" y="3925654"/>
              <a:ext cx="2958146" cy="1519200"/>
            </a:xfrm>
            <a:prstGeom prst="rect">
              <a:avLst/>
            </a:prstGeom>
            <a:solidFill>
              <a:schemeClr val="bg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8" name="Picture 20" descr="氨基酸分子2">
              <a:extLst>
                <a:ext uri="{FF2B5EF4-FFF2-40B4-BE49-F238E27FC236}">
                  <a16:creationId xmlns:a16="http://schemas.microsoft.com/office/drawing/2014/main" id="{161A8796-3F8B-46EB-9F10-922C6865F35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48657" y="3995992"/>
              <a:ext cx="1571919" cy="1337254"/>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组合 9">
              <a:extLst>
                <a:ext uri="{FF2B5EF4-FFF2-40B4-BE49-F238E27FC236}">
                  <a16:creationId xmlns:a16="http://schemas.microsoft.com/office/drawing/2014/main" id="{10CFCBEC-883C-4BC3-AC44-D4C3BCA810BA}"/>
                </a:ext>
              </a:extLst>
            </p:cNvPr>
            <p:cNvGrpSpPr>
              <a:grpSpLocks noChangeAspect="1"/>
            </p:cNvGrpSpPr>
            <p:nvPr/>
          </p:nvGrpSpPr>
          <p:grpSpPr>
            <a:xfrm>
              <a:off x="6520576" y="3925654"/>
              <a:ext cx="1397445" cy="1519200"/>
              <a:chOff x="3664530" y="787765"/>
              <a:chExt cx="1656697" cy="1799396"/>
            </a:xfrm>
          </p:grpSpPr>
          <p:pic>
            <p:nvPicPr>
              <p:cNvPr id="11" name="图片 3">
                <a:extLst>
                  <a:ext uri="{FF2B5EF4-FFF2-40B4-BE49-F238E27FC236}">
                    <a16:creationId xmlns:a16="http://schemas.microsoft.com/office/drawing/2014/main" id="{F251E275-A6DE-4814-9BCE-9D49B3E53C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64530" y="787765"/>
                <a:ext cx="1619466" cy="1186949"/>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6" descr="腺苷-嘌呤核苷分子">
                <a:extLst>
                  <a:ext uri="{FF2B5EF4-FFF2-40B4-BE49-F238E27FC236}">
                    <a16:creationId xmlns:a16="http://schemas.microsoft.com/office/drawing/2014/main" id="{C6A0468C-51C9-453B-9BA6-D23AFBE1237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8322" t="24599" r="-1997"/>
              <a:stretch/>
            </p:blipFill>
            <p:spPr bwMode="auto">
              <a:xfrm>
                <a:off x="3664530" y="1967140"/>
                <a:ext cx="1656697" cy="620021"/>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4" name="文本框 13">
            <a:extLst>
              <a:ext uri="{FF2B5EF4-FFF2-40B4-BE49-F238E27FC236}">
                <a16:creationId xmlns:a16="http://schemas.microsoft.com/office/drawing/2014/main" id="{ABC5A448-1DC3-45DC-8861-CBD56A2B65CE}"/>
              </a:ext>
            </a:extLst>
          </p:cNvPr>
          <p:cNvSpPr txBox="1"/>
          <p:nvPr/>
        </p:nvSpPr>
        <p:spPr>
          <a:xfrm>
            <a:off x="4488632" y="5429928"/>
            <a:ext cx="3923959" cy="1077218"/>
          </a:xfrm>
          <a:prstGeom prst="rect">
            <a:avLst/>
          </a:prstGeom>
          <a:noFill/>
        </p:spPr>
        <p:txBody>
          <a:bodyPr wrap="square">
            <a:spAutoFit/>
          </a:bodyPr>
          <a:lstStyle/>
          <a:p>
            <a:r>
              <a:rPr lang="zh-CN" altLang="zh-CN" sz="3200" b="1" dirty="0">
                <a:effectLst/>
                <a:latin typeface="Microsoft YaHei" panose="020B0503020204020204" pitchFamily="34" charset="-122"/>
                <a:ea typeface="Microsoft YaHei" panose="020B0503020204020204" pitchFamily="34" charset="-122"/>
              </a:rPr>
              <a:t>构成细胞</a:t>
            </a:r>
            <a:r>
              <a:rPr lang="zh-CN" altLang="en-US" sz="3200" b="1" dirty="0">
                <a:effectLst/>
                <a:latin typeface="Microsoft YaHei" panose="020B0503020204020204" pitchFamily="34" charset="-122"/>
                <a:ea typeface="Microsoft YaHei" panose="020B0503020204020204" pitchFamily="34" charset="-122"/>
              </a:rPr>
              <a:t>的基本物质</a:t>
            </a:r>
            <a:r>
              <a:rPr lang="zh-CN" altLang="en-US" sz="3200" b="1" dirty="0">
                <a:latin typeface="Microsoft YaHei" panose="020B0503020204020204" pitchFamily="34" charset="-122"/>
                <a:ea typeface="Microsoft YaHei" panose="020B0503020204020204" pitchFamily="34" charset="-122"/>
              </a:rPr>
              <a:t>也</a:t>
            </a:r>
            <a:r>
              <a:rPr lang="zh-CN" altLang="zh-CN" sz="3200" b="1" dirty="0">
                <a:effectLst/>
                <a:latin typeface="Microsoft YaHei" panose="020B0503020204020204" pitchFamily="34" charset="-122"/>
                <a:ea typeface="Microsoft YaHei" panose="020B0503020204020204" pitchFamily="34" charset="-122"/>
              </a:rPr>
              <a:t>不可能偶然产生</a:t>
            </a:r>
          </a:p>
        </p:txBody>
      </p:sp>
      <p:sp>
        <p:nvSpPr>
          <p:cNvPr id="16" name="箭头: 下 1">
            <a:extLst>
              <a:ext uri="{FF2B5EF4-FFF2-40B4-BE49-F238E27FC236}">
                <a16:creationId xmlns:a16="http://schemas.microsoft.com/office/drawing/2014/main" id="{DFAD2649-1185-7242-8D87-F291799D7C88}"/>
              </a:ext>
            </a:extLst>
          </p:cNvPr>
          <p:cNvSpPr/>
          <p:nvPr/>
        </p:nvSpPr>
        <p:spPr>
          <a:xfrm>
            <a:off x="2049000" y="1413945"/>
            <a:ext cx="760288" cy="874830"/>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 name="箭头: 下 1">
            <a:extLst>
              <a:ext uri="{FF2B5EF4-FFF2-40B4-BE49-F238E27FC236}">
                <a16:creationId xmlns:a16="http://schemas.microsoft.com/office/drawing/2014/main" id="{B62804CA-9AD9-554E-8FBF-429AA2C9ECE0}"/>
              </a:ext>
            </a:extLst>
          </p:cNvPr>
          <p:cNvSpPr/>
          <p:nvPr/>
        </p:nvSpPr>
        <p:spPr>
          <a:xfrm>
            <a:off x="2049000" y="4550663"/>
            <a:ext cx="760288" cy="757716"/>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B4FA8BA9-F56B-2345-B86E-70B9D35DA388}"/>
              </a:ext>
            </a:extLst>
          </p:cNvPr>
          <p:cNvPicPr>
            <a:picLocks noChangeAspect="1"/>
          </p:cNvPicPr>
          <p:nvPr/>
        </p:nvPicPr>
        <p:blipFill>
          <a:blip r:embed="rId6"/>
          <a:stretch>
            <a:fillRect/>
          </a:stretch>
        </p:blipFill>
        <p:spPr>
          <a:xfrm>
            <a:off x="1147257" y="-41503"/>
            <a:ext cx="2563775" cy="1798254"/>
          </a:xfrm>
          <a:prstGeom prst="rect">
            <a:avLst/>
          </a:prstGeom>
        </p:spPr>
      </p:pic>
      <p:pic>
        <p:nvPicPr>
          <p:cNvPr id="18" name="图片 17">
            <a:extLst>
              <a:ext uri="{FF2B5EF4-FFF2-40B4-BE49-F238E27FC236}">
                <a16:creationId xmlns:a16="http://schemas.microsoft.com/office/drawing/2014/main" id="{395EB8D5-0B3C-BC43-83D3-6D1B03ABDB20}"/>
              </a:ext>
            </a:extLst>
          </p:cNvPr>
          <p:cNvPicPr>
            <a:picLocks noChangeAspect="1"/>
          </p:cNvPicPr>
          <p:nvPr/>
        </p:nvPicPr>
        <p:blipFill>
          <a:blip r:embed="rId7"/>
          <a:stretch>
            <a:fillRect/>
          </a:stretch>
        </p:blipFill>
        <p:spPr>
          <a:xfrm>
            <a:off x="1298252" y="2288775"/>
            <a:ext cx="2261784" cy="23079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21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6" descr="电脑配件">
            <a:extLst>
              <a:ext uri="{FF2B5EF4-FFF2-40B4-BE49-F238E27FC236}">
                <a16:creationId xmlns:a16="http://schemas.microsoft.com/office/drawing/2014/main" id="{6570A5B6-B8F4-4487-BDFD-CDB8316217E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1776"/>
          <a:stretch/>
        </p:blipFill>
        <p:spPr bwMode="auto">
          <a:xfrm>
            <a:off x="4572000" y="3596024"/>
            <a:ext cx="2183330" cy="2151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10" name="矩形 1">
            <a:extLst>
              <a:ext uri="{FF2B5EF4-FFF2-40B4-BE49-F238E27FC236}">
                <a16:creationId xmlns:a16="http://schemas.microsoft.com/office/drawing/2014/main" id="{76B3D039-D2D3-4699-8400-7AC214C6AF3F}"/>
              </a:ext>
            </a:extLst>
          </p:cNvPr>
          <p:cNvSpPr txBox="1"/>
          <p:nvPr/>
        </p:nvSpPr>
        <p:spPr>
          <a:xfrm>
            <a:off x="0" y="5896245"/>
            <a:ext cx="432922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en-US" altLang="zh-CN" sz="3200" dirty="0"/>
              <a:t>DNA</a:t>
            </a:r>
            <a:endParaRPr sz="6000" dirty="0"/>
          </a:p>
        </p:txBody>
      </p:sp>
      <p:sp>
        <p:nvSpPr>
          <p:cNvPr id="11" name="矩形 1">
            <a:extLst>
              <a:ext uri="{FF2B5EF4-FFF2-40B4-BE49-F238E27FC236}">
                <a16:creationId xmlns:a16="http://schemas.microsoft.com/office/drawing/2014/main" id="{1DC5478A-7802-449A-BA7F-E3E760A7087C}"/>
              </a:ext>
            </a:extLst>
          </p:cNvPr>
          <p:cNvSpPr txBox="1"/>
          <p:nvPr/>
        </p:nvSpPr>
        <p:spPr>
          <a:xfrm>
            <a:off x="4571999" y="5896245"/>
            <a:ext cx="218332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3200" dirty="0"/>
              <a:t>蛋白质</a:t>
            </a:r>
            <a:endParaRPr sz="6000" dirty="0"/>
          </a:p>
        </p:txBody>
      </p:sp>
      <p:sp>
        <p:nvSpPr>
          <p:cNvPr id="12" name="矩形 1">
            <a:extLst>
              <a:ext uri="{FF2B5EF4-FFF2-40B4-BE49-F238E27FC236}">
                <a16:creationId xmlns:a16="http://schemas.microsoft.com/office/drawing/2014/main" id="{F8829DE5-7F0B-402C-9ADF-8F52759C99F2}"/>
              </a:ext>
            </a:extLst>
          </p:cNvPr>
          <p:cNvSpPr txBox="1"/>
          <p:nvPr/>
        </p:nvSpPr>
        <p:spPr>
          <a:xfrm>
            <a:off x="6949195" y="5896245"/>
            <a:ext cx="195641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3200" dirty="0"/>
              <a:t>氨基酸</a:t>
            </a:r>
            <a:endParaRPr sz="6000" dirty="0"/>
          </a:p>
        </p:txBody>
      </p:sp>
      <p:pic>
        <p:nvPicPr>
          <p:cNvPr id="15" name="图片 14">
            <a:extLst>
              <a:ext uri="{FF2B5EF4-FFF2-40B4-BE49-F238E27FC236}">
                <a16:creationId xmlns:a16="http://schemas.microsoft.com/office/drawing/2014/main" id="{F998F981-0B2F-FB42-BA23-FDC228D0DE98}"/>
              </a:ext>
            </a:extLst>
          </p:cNvPr>
          <p:cNvPicPr>
            <a:picLocks noChangeAspect="1"/>
          </p:cNvPicPr>
          <p:nvPr/>
        </p:nvPicPr>
        <p:blipFill>
          <a:blip r:embed="rId4"/>
          <a:stretch>
            <a:fillRect/>
          </a:stretch>
        </p:blipFill>
        <p:spPr>
          <a:xfrm>
            <a:off x="0" y="3596023"/>
            <a:ext cx="4330291" cy="21516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4" descr="u=1810757949,1443906184&amp;fm=72">
            <a:extLst>
              <a:ext uri="{FF2B5EF4-FFF2-40B4-BE49-F238E27FC236}">
                <a16:creationId xmlns:a16="http://schemas.microsoft.com/office/drawing/2014/main" id="{CCA94AA5-D21B-4746-88D4-428C8299538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443" b="4132"/>
          <a:stretch/>
        </p:blipFill>
        <p:spPr bwMode="auto">
          <a:xfrm>
            <a:off x="6949197" y="3596024"/>
            <a:ext cx="1956418" cy="2151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3" name="左大括号 2">
            <a:extLst>
              <a:ext uri="{FF2B5EF4-FFF2-40B4-BE49-F238E27FC236}">
                <a16:creationId xmlns:a16="http://schemas.microsoft.com/office/drawing/2014/main" id="{F73CB563-B363-2C4B-8BC1-CCA8A17D1AD2}"/>
              </a:ext>
            </a:extLst>
          </p:cNvPr>
          <p:cNvSpPr/>
          <p:nvPr/>
        </p:nvSpPr>
        <p:spPr>
          <a:xfrm rot="5400000">
            <a:off x="4419243" y="337067"/>
            <a:ext cx="635882" cy="584981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19" name="箭头: 下 1">
            <a:extLst>
              <a:ext uri="{FF2B5EF4-FFF2-40B4-BE49-F238E27FC236}">
                <a16:creationId xmlns:a16="http://schemas.microsoft.com/office/drawing/2014/main" id="{3C0CDBFC-E29C-2B42-8255-41CD3D8861BA}"/>
              </a:ext>
            </a:extLst>
          </p:cNvPr>
          <p:cNvSpPr/>
          <p:nvPr/>
        </p:nvSpPr>
        <p:spPr>
          <a:xfrm>
            <a:off x="4340311" y="2132588"/>
            <a:ext cx="760288" cy="833815"/>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4AEB005-5612-A147-A27E-C7F779669A8A}"/>
              </a:ext>
            </a:extLst>
          </p:cNvPr>
          <p:cNvPicPr>
            <a:picLocks noChangeAspect="1"/>
          </p:cNvPicPr>
          <p:nvPr/>
        </p:nvPicPr>
        <p:blipFill>
          <a:blip r:embed="rId6"/>
          <a:stretch>
            <a:fillRect/>
          </a:stretch>
        </p:blipFill>
        <p:spPr>
          <a:xfrm>
            <a:off x="3273460" y="15678"/>
            <a:ext cx="2893990" cy="21704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32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par>
                          <p:cTn id="30" fill="hold">
                            <p:stCondLst>
                              <p:cond delay="250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3EDCD6-83A9-2348-AD62-7751E58048F1}"/>
              </a:ext>
            </a:extLst>
          </p:cNvPr>
          <p:cNvSpPr>
            <a:spLocks noGrp="1"/>
          </p:cNvSpPr>
          <p:nvPr>
            <p:ph type="title"/>
          </p:nvPr>
        </p:nvSpPr>
        <p:spPr/>
        <p:txBody>
          <a:bodyPr/>
          <a:lstStyle/>
          <a:p>
            <a:r>
              <a:rPr kumimoji="1" lang="zh-CN" altLang="en-US" dirty="0"/>
              <a:t>这些生命是怎么来的？</a:t>
            </a:r>
          </a:p>
        </p:txBody>
      </p:sp>
      <p:grpSp>
        <p:nvGrpSpPr>
          <p:cNvPr id="10" name="组合 9">
            <a:extLst>
              <a:ext uri="{FF2B5EF4-FFF2-40B4-BE49-F238E27FC236}">
                <a16:creationId xmlns:a16="http://schemas.microsoft.com/office/drawing/2014/main" id="{5E3C7595-5B1F-3747-9E4C-C4A0C79414ED}"/>
              </a:ext>
            </a:extLst>
          </p:cNvPr>
          <p:cNvGrpSpPr/>
          <p:nvPr/>
        </p:nvGrpSpPr>
        <p:grpSpPr>
          <a:xfrm>
            <a:off x="1153816" y="1118012"/>
            <a:ext cx="6836368" cy="5739989"/>
            <a:chOff x="1594338" y="1744783"/>
            <a:chExt cx="6089878" cy="5113217"/>
          </a:xfrm>
        </p:grpSpPr>
        <p:grpSp>
          <p:nvGrpSpPr>
            <p:cNvPr id="9" name="组合 8">
              <a:extLst>
                <a:ext uri="{FF2B5EF4-FFF2-40B4-BE49-F238E27FC236}">
                  <a16:creationId xmlns:a16="http://schemas.microsoft.com/office/drawing/2014/main" id="{B4DACAB1-AD24-B24A-BD58-778F0D9792C5}"/>
                </a:ext>
              </a:extLst>
            </p:cNvPr>
            <p:cNvGrpSpPr/>
            <p:nvPr/>
          </p:nvGrpSpPr>
          <p:grpSpPr>
            <a:xfrm>
              <a:off x="1594338" y="1744783"/>
              <a:ext cx="6030912" cy="1854990"/>
              <a:chOff x="-205528" y="881888"/>
              <a:chExt cx="7813352" cy="2403233"/>
            </a:xfrm>
          </p:grpSpPr>
          <p:pic>
            <p:nvPicPr>
              <p:cNvPr id="4" name="图片 3">
                <a:extLst>
                  <a:ext uri="{FF2B5EF4-FFF2-40B4-BE49-F238E27FC236}">
                    <a16:creationId xmlns:a16="http://schemas.microsoft.com/office/drawing/2014/main" id="{821A22C4-4E02-4C42-93CC-FDFB18127E3D}"/>
                  </a:ext>
                </a:extLst>
              </p:cNvPr>
              <p:cNvPicPr>
                <a:picLocks noChangeAspect="1"/>
              </p:cNvPicPr>
              <p:nvPr/>
            </p:nvPicPr>
            <p:blipFill rotWithShape="1">
              <a:blip r:embed="rId3"/>
              <a:srcRect l="17592" r="9490" b="34359"/>
              <a:stretch/>
            </p:blipFill>
            <p:spPr>
              <a:xfrm>
                <a:off x="-205528" y="881888"/>
                <a:ext cx="4004441" cy="2403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4713BA3A-366A-EA4C-A9BA-977F68C582BC}"/>
                  </a:ext>
                </a:extLst>
              </p:cNvPr>
              <p:cNvPicPr>
                <a:picLocks noChangeAspect="1"/>
              </p:cNvPicPr>
              <p:nvPr/>
            </p:nvPicPr>
            <p:blipFill rotWithShape="1">
              <a:blip r:embed="rId4"/>
              <a:srcRect b="5530"/>
              <a:stretch/>
            </p:blipFill>
            <p:spPr>
              <a:xfrm>
                <a:off x="3798913" y="881888"/>
                <a:ext cx="3808911" cy="24032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8" name="图片 7">
              <a:extLst>
                <a:ext uri="{FF2B5EF4-FFF2-40B4-BE49-F238E27FC236}">
                  <a16:creationId xmlns:a16="http://schemas.microsoft.com/office/drawing/2014/main" id="{60DA7D26-E2FB-D943-98C2-EFBC1520855C}"/>
                </a:ext>
              </a:extLst>
            </p:cNvPr>
            <p:cNvPicPr>
              <a:picLocks noChangeAspect="1"/>
            </p:cNvPicPr>
            <p:nvPr/>
          </p:nvPicPr>
          <p:blipFill rotWithShape="1">
            <a:blip r:embed="rId5"/>
            <a:srcRect b="24390"/>
            <a:stretch/>
          </p:blipFill>
          <p:spPr>
            <a:xfrm>
              <a:off x="1594338" y="3788277"/>
              <a:ext cx="6089878" cy="30697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2302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EDF17518-260B-4AE6-A978-A8B4122D93D7}"/>
              </a:ext>
            </a:extLst>
          </p:cNvPr>
          <p:cNvSpPr txBox="1"/>
          <p:nvPr/>
        </p:nvSpPr>
        <p:spPr>
          <a:xfrm>
            <a:off x="-59957" y="4937378"/>
            <a:ext cx="2901275"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小配件</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需要人制造</a:t>
            </a:r>
            <a:endParaRPr sz="2800" dirty="0">
              <a:latin typeface="Microsoft YaHei" panose="020B0503020204020204" pitchFamily="34" charset="-122"/>
              <a:ea typeface="Microsoft YaHei" panose="020B0503020204020204" pitchFamily="34" charset="-122"/>
            </a:endParaRPr>
          </a:p>
        </p:txBody>
      </p:sp>
      <p:sp>
        <p:nvSpPr>
          <p:cNvPr id="8" name="矩形 1">
            <a:extLst>
              <a:ext uri="{FF2B5EF4-FFF2-40B4-BE49-F238E27FC236}">
                <a16:creationId xmlns:a16="http://schemas.microsoft.com/office/drawing/2014/main" id="{651F8118-178D-4A9D-8759-2187DD903AFC}"/>
              </a:ext>
            </a:extLst>
          </p:cNvPr>
          <p:cNvSpPr txBox="1"/>
          <p:nvPr/>
        </p:nvSpPr>
        <p:spPr>
          <a:xfrm>
            <a:off x="3129385" y="4937378"/>
            <a:ext cx="2885230"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大部件</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需要</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工厂加工</a:t>
            </a:r>
            <a:endParaRPr sz="2800" dirty="0">
              <a:latin typeface="Microsoft YaHei" panose="020B0503020204020204" pitchFamily="34" charset="-122"/>
              <a:ea typeface="Microsoft YaHei" panose="020B0503020204020204" pitchFamily="34" charset="-122"/>
            </a:endParaRPr>
          </a:p>
        </p:txBody>
      </p:sp>
      <p:sp>
        <p:nvSpPr>
          <p:cNvPr id="9" name="矩形 1">
            <a:extLst>
              <a:ext uri="{FF2B5EF4-FFF2-40B4-BE49-F238E27FC236}">
                <a16:creationId xmlns:a16="http://schemas.microsoft.com/office/drawing/2014/main" id="{7B20888D-944F-4191-9D67-7761E5B26CFC}"/>
              </a:ext>
            </a:extLst>
          </p:cNvPr>
          <p:cNvSpPr txBox="1"/>
          <p:nvPr/>
        </p:nvSpPr>
        <p:spPr>
          <a:xfrm>
            <a:off x="6358070" y="4937378"/>
            <a:ext cx="2785930"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电脑</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不能偶然产生</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必须有设计师</a:t>
            </a:r>
            <a:endParaRPr sz="2800" dirty="0">
              <a:latin typeface="Microsoft YaHei" panose="020B0503020204020204" pitchFamily="34" charset="-122"/>
              <a:ea typeface="Microsoft YaHei" panose="020B0503020204020204" pitchFamily="34" charset="-122"/>
            </a:endParaRPr>
          </a:p>
        </p:txBody>
      </p:sp>
      <p:sp>
        <p:nvSpPr>
          <p:cNvPr id="10" name="标题 9">
            <a:extLst>
              <a:ext uri="{FF2B5EF4-FFF2-40B4-BE49-F238E27FC236}">
                <a16:creationId xmlns:a16="http://schemas.microsoft.com/office/drawing/2014/main" id="{863FD93C-274A-6748-B4AE-4AA26576425C}"/>
              </a:ext>
            </a:extLst>
          </p:cNvPr>
          <p:cNvSpPr>
            <a:spLocks noGrp="1"/>
          </p:cNvSpPr>
          <p:nvPr>
            <p:ph type="title"/>
          </p:nvPr>
        </p:nvSpPr>
        <p:spPr/>
        <p:txBody>
          <a:bodyPr/>
          <a:lstStyle/>
          <a:p>
            <a:r>
              <a:rPr lang="zh-CN" altLang="en-US" dirty="0"/>
              <a:t>电脑是怎么来的？</a:t>
            </a:r>
          </a:p>
        </p:txBody>
      </p:sp>
      <p:pic>
        <p:nvPicPr>
          <p:cNvPr id="13" name="图片 12">
            <a:extLst>
              <a:ext uri="{FF2B5EF4-FFF2-40B4-BE49-F238E27FC236}">
                <a16:creationId xmlns:a16="http://schemas.microsoft.com/office/drawing/2014/main" id="{078797AB-9773-5344-B112-378B4ACEB7EB}"/>
              </a:ext>
            </a:extLst>
          </p:cNvPr>
          <p:cNvPicPr>
            <a:picLocks noChangeAspect="1"/>
          </p:cNvPicPr>
          <p:nvPr/>
        </p:nvPicPr>
        <p:blipFill rotWithShape="1">
          <a:blip r:embed="rId3"/>
          <a:srcRect l="3759" r="10259"/>
          <a:stretch/>
        </p:blipFill>
        <p:spPr>
          <a:xfrm>
            <a:off x="6358070" y="2132112"/>
            <a:ext cx="2785930" cy="24300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箭头: 下 1">
            <a:extLst>
              <a:ext uri="{FF2B5EF4-FFF2-40B4-BE49-F238E27FC236}">
                <a16:creationId xmlns:a16="http://schemas.microsoft.com/office/drawing/2014/main" id="{8C46F3B2-EFDB-9649-A967-B8BCA3F1B400}"/>
              </a:ext>
            </a:extLst>
          </p:cNvPr>
          <p:cNvSpPr/>
          <p:nvPr/>
        </p:nvSpPr>
        <p:spPr>
          <a:xfrm rot="16200000">
            <a:off x="5734176" y="2912905"/>
            <a:ext cx="760288" cy="1032191"/>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2" name="Picture 46" descr="电脑配件">
            <a:extLst>
              <a:ext uri="{FF2B5EF4-FFF2-40B4-BE49-F238E27FC236}">
                <a16:creationId xmlns:a16="http://schemas.microsoft.com/office/drawing/2014/main" id="{0B2BBB4B-9357-1544-9F1F-7B569BC1311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31776"/>
          <a:stretch/>
        </p:blipFill>
        <p:spPr bwMode="auto">
          <a:xfrm>
            <a:off x="3414894" y="2269287"/>
            <a:ext cx="2183330" cy="2151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16" name="箭头: 下 1">
            <a:extLst>
              <a:ext uri="{FF2B5EF4-FFF2-40B4-BE49-F238E27FC236}">
                <a16:creationId xmlns:a16="http://schemas.microsoft.com/office/drawing/2014/main" id="{91363E86-E29E-BE4B-8203-3838DAEE1889}"/>
              </a:ext>
            </a:extLst>
          </p:cNvPr>
          <p:cNvSpPr/>
          <p:nvPr/>
        </p:nvSpPr>
        <p:spPr>
          <a:xfrm rot="16200000">
            <a:off x="2506931" y="2912904"/>
            <a:ext cx="760288" cy="1032191"/>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1" name="Picture 24" descr="u=1810757949,1443906184&amp;fm=72">
            <a:extLst>
              <a:ext uri="{FF2B5EF4-FFF2-40B4-BE49-F238E27FC236}">
                <a16:creationId xmlns:a16="http://schemas.microsoft.com/office/drawing/2014/main" id="{9013C220-5D34-D845-9E27-B31C3992796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443" b="4132"/>
          <a:stretch/>
        </p:blipFill>
        <p:spPr bwMode="auto">
          <a:xfrm>
            <a:off x="412471" y="2269287"/>
            <a:ext cx="1956418" cy="2151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701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F3FB111D-326E-6A48-A9BA-E8CA78BFD90C}"/>
              </a:ext>
            </a:extLst>
          </p:cNvPr>
          <p:cNvPicPr>
            <a:picLocks noChangeAspect="1"/>
          </p:cNvPicPr>
          <p:nvPr/>
        </p:nvPicPr>
        <p:blipFill>
          <a:blip r:embed="rId3"/>
          <a:stretch>
            <a:fillRect/>
          </a:stretch>
        </p:blipFill>
        <p:spPr>
          <a:xfrm>
            <a:off x="6187598" y="2873151"/>
            <a:ext cx="3006760" cy="2108967"/>
          </a:xfrm>
          <a:prstGeom prst="rect">
            <a:avLst/>
          </a:prstGeom>
        </p:spPr>
      </p:pic>
      <p:sp>
        <p:nvSpPr>
          <p:cNvPr id="7" name="矩形 1">
            <a:extLst>
              <a:ext uri="{FF2B5EF4-FFF2-40B4-BE49-F238E27FC236}">
                <a16:creationId xmlns:a16="http://schemas.microsoft.com/office/drawing/2014/main" id="{EDF17518-260B-4AE6-A978-A8B4122D93D7}"/>
              </a:ext>
            </a:extLst>
          </p:cNvPr>
          <p:cNvSpPr txBox="1"/>
          <p:nvPr/>
        </p:nvSpPr>
        <p:spPr>
          <a:xfrm>
            <a:off x="20187" y="5463446"/>
            <a:ext cx="293795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不能偶然产生</a:t>
            </a:r>
            <a:endParaRPr sz="2800" dirty="0">
              <a:latin typeface="Microsoft YaHei" panose="020B0503020204020204" pitchFamily="34" charset="-122"/>
              <a:ea typeface="Microsoft YaHei" panose="020B0503020204020204" pitchFamily="34" charset="-122"/>
            </a:endParaRPr>
          </a:p>
        </p:txBody>
      </p:sp>
      <p:sp>
        <p:nvSpPr>
          <p:cNvPr id="8" name="矩形 1">
            <a:extLst>
              <a:ext uri="{FF2B5EF4-FFF2-40B4-BE49-F238E27FC236}">
                <a16:creationId xmlns:a16="http://schemas.microsoft.com/office/drawing/2014/main" id="{651F8118-178D-4A9D-8759-2187DD903AFC}"/>
              </a:ext>
            </a:extLst>
          </p:cNvPr>
          <p:cNvSpPr txBox="1"/>
          <p:nvPr/>
        </p:nvSpPr>
        <p:spPr>
          <a:xfrm>
            <a:off x="3447305" y="5463446"/>
            <a:ext cx="246057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无法偶然形成</a:t>
            </a:r>
            <a:endParaRPr sz="2800" dirty="0">
              <a:latin typeface="Microsoft YaHei" panose="020B0503020204020204" pitchFamily="34" charset="-122"/>
              <a:ea typeface="Microsoft YaHei" panose="020B0503020204020204" pitchFamily="34" charset="-122"/>
            </a:endParaRPr>
          </a:p>
        </p:txBody>
      </p:sp>
      <p:sp>
        <p:nvSpPr>
          <p:cNvPr id="9" name="矩形 1">
            <a:extLst>
              <a:ext uri="{FF2B5EF4-FFF2-40B4-BE49-F238E27FC236}">
                <a16:creationId xmlns:a16="http://schemas.microsoft.com/office/drawing/2014/main" id="{7B20888D-944F-4191-9D67-7761E5B26CFC}"/>
              </a:ext>
            </a:extLst>
          </p:cNvPr>
          <p:cNvSpPr txBox="1"/>
          <p:nvPr/>
        </p:nvSpPr>
        <p:spPr>
          <a:xfrm>
            <a:off x="6248363" y="5463446"/>
            <a:ext cx="2885230"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不能偶然产生</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必须有设计师</a:t>
            </a:r>
            <a:endParaRPr sz="2800" dirty="0">
              <a:latin typeface="Microsoft YaHei" panose="020B0503020204020204" pitchFamily="34" charset="-122"/>
              <a:ea typeface="Microsoft YaHei" panose="020B0503020204020204" pitchFamily="34" charset="-122"/>
            </a:endParaRPr>
          </a:p>
        </p:txBody>
      </p:sp>
      <p:sp>
        <p:nvSpPr>
          <p:cNvPr id="10" name="标题 9">
            <a:extLst>
              <a:ext uri="{FF2B5EF4-FFF2-40B4-BE49-F238E27FC236}">
                <a16:creationId xmlns:a16="http://schemas.microsoft.com/office/drawing/2014/main" id="{863FD93C-274A-6748-B4AE-4AA26576425C}"/>
              </a:ext>
            </a:extLst>
          </p:cNvPr>
          <p:cNvSpPr>
            <a:spLocks noGrp="1"/>
          </p:cNvSpPr>
          <p:nvPr>
            <p:ph type="title"/>
          </p:nvPr>
        </p:nvSpPr>
        <p:spPr/>
        <p:txBody>
          <a:bodyPr/>
          <a:lstStyle/>
          <a:p>
            <a:r>
              <a:rPr lang="zh-CN" altLang="en-US" dirty="0"/>
              <a:t>生命是怎么来的？</a:t>
            </a:r>
          </a:p>
        </p:txBody>
      </p:sp>
      <p:grpSp>
        <p:nvGrpSpPr>
          <p:cNvPr id="5" name="组合 4">
            <a:extLst>
              <a:ext uri="{FF2B5EF4-FFF2-40B4-BE49-F238E27FC236}">
                <a16:creationId xmlns:a16="http://schemas.microsoft.com/office/drawing/2014/main" id="{75BECC15-EC57-BB4F-8478-27EE16AB765C}"/>
              </a:ext>
            </a:extLst>
          </p:cNvPr>
          <p:cNvGrpSpPr/>
          <p:nvPr/>
        </p:nvGrpSpPr>
        <p:grpSpPr>
          <a:xfrm>
            <a:off x="0" y="3003544"/>
            <a:ext cx="2989551" cy="1845428"/>
            <a:chOff x="0" y="2721043"/>
            <a:chExt cx="2989551" cy="1845428"/>
          </a:xfrm>
        </p:grpSpPr>
        <p:sp>
          <p:nvSpPr>
            <p:cNvPr id="21" name="矩形 20">
              <a:extLst>
                <a:ext uri="{FF2B5EF4-FFF2-40B4-BE49-F238E27FC236}">
                  <a16:creationId xmlns:a16="http://schemas.microsoft.com/office/drawing/2014/main" id="{4CAE16D4-0D40-AA46-901D-1DDE75E31CC1}"/>
                </a:ext>
              </a:extLst>
            </p:cNvPr>
            <p:cNvSpPr/>
            <p:nvPr/>
          </p:nvSpPr>
          <p:spPr>
            <a:xfrm>
              <a:off x="0" y="2721043"/>
              <a:ext cx="2958146" cy="1845428"/>
            </a:xfrm>
            <a:prstGeom prst="rect">
              <a:avLst/>
            </a:prstGeom>
            <a:solidFill>
              <a:schemeClr val="bg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2" name="Picture 20" descr="氨基酸分子2">
              <a:extLst>
                <a:ext uri="{FF2B5EF4-FFF2-40B4-BE49-F238E27FC236}">
                  <a16:creationId xmlns:a16="http://schemas.microsoft.com/office/drawing/2014/main" id="{F4D6F681-2D1A-964B-A7DB-5B27D7DDC9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187" y="2937223"/>
              <a:ext cx="1571919" cy="1337254"/>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组合 22">
              <a:extLst>
                <a:ext uri="{FF2B5EF4-FFF2-40B4-BE49-F238E27FC236}">
                  <a16:creationId xmlns:a16="http://schemas.microsoft.com/office/drawing/2014/main" id="{5F5F54E3-A95A-9941-AB63-A2494CA73D1B}"/>
                </a:ext>
              </a:extLst>
            </p:cNvPr>
            <p:cNvGrpSpPr>
              <a:grpSpLocks noChangeAspect="1"/>
            </p:cNvGrpSpPr>
            <p:nvPr/>
          </p:nvGrpSpPr>
          <p:grpSpPr>
            <a:xfrm>
              <a:off x="1592106" y="2866885"/>
              <a:ext cx="1397445" cy="1519200"/>
              <a:chOff x="3664530" y="787765"/>
              <a:chExt cx="1656697" cy="1799396"/>
            </a:xfrm>
          </p:grpSpPr>
          <p:pic>
            <p:nvPicPr>
              <p:cNvPr id="24" name="图片 3">
                <a:extLst>
                  <a:ext uri="{FF2B5EF4-FFF2-40B4-BE49-F238E27FC236}">
                    <a16:creationId xmlns:a16="http://schemas.microsoft.com/office/drawing/2014/main" id="{DFF111AC-948B-FC4D-8870-D9DDF418332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4530" y="787765"/>
                <a:ext cx="1619466" cy="1186949"/>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6" descr="腺苷-嘌呤核苷分子">
                <a:extLst>
                  <a:ext uri="{FF2B5EF4-FFF2-40B4-BE49-F238E27FC236}">
                    <a16:creationId xmlns:a16="http://schemas.microsoft.com/office/drawing/2014/main" id="{D848DD80-4E7A-754D-A0B7-D71460F1958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8322" t="24599" r="-1997"/>
              <a:stretch/>
            </p:blipFill>
            <p:spPr bwMode="auto">
              <a:xfrm>
                <a:off x="3664530" y="1967140"/>
                <a:ext cx="1656697" cy="620021"/>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6" name="箭头: 下 1">
            <a:extLst>
              <a:ext uri="{FF2B5EF4-FFF2-40B4-BE49-F238E27FC236}">
                <a16:creationId xmlns:a16="http://schemas.microsoft.com/office/drawing/2014/main" id="{91363E86-E29E-BE4B-8203-3838DAEE1889}"/>
              </a:ext>
            </a:extLst>
          </p:cNvPr>
          <p:cNvSpPr/>
          <p:nvPr/>
        </p:nvSpPr>
        <p:spPr>
          <a:xfrm rot="16200000">
            <a:off x="2931176" y="3506287"/>
            <a:ext cx="622664" cy="797729"/>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 name="箭头: 下 1">
            <a:extLst>
              <a:ext uri="{FF2B5EF4-FFF2-40B4-BE49-F238E27FC236}">
                <a16:creationId xmlns:a16="http://schemas.microsoft.com/office/drawing/2014/main" id="{8C46F3B2-EFDB-9649-A967-B8BCA3F1B400}"/>
              </a:ext>
            </a:extLst>
          </p:cNvPr>
          <p:cNvSpPr/>
          <p:nvPr/>
        </p:nvSpPr>
        <p:spPr>
          <a:xfrm rot="16200000">
            <a:off x="5634918" y="3506289"/>
            <a:ext cx="622664" cy="797728"/>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6A4301-1DD0-8341-BB39-85B3260F923B}"/>
              </a:ext>
            </a:extLst>
          </p:cNvPr>
          <p:cNvSpPr txBox="1"/>
          <p:nvPr/>
        </p:nvSpPr>
        <p:spPr>
          <a:xfrm>
            <a:off x="3685537" y="2389375"/>
            <a:ext cx="1916163"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活细胞</a:t>
            </a:r>
          </a:p>
        </p:txBody>
      </p:sp>
      <p:sp>
        <p:nvSpPr>
          <p:cNvPr id="26" name="文本框 25">
            <a:extLst>
              <a:ext uri="{FF2B5EF4-FFF2-40B4-BE49-F238E27FC236}">
                <a16:creationId xmlns:a16="http://schemas.microsoft.com/office/drawing/2014/main" id="{63356131-3018-9545-9D08-398D670013B6}"/>
              </a:ext>
            </a:extLst>
          </p:cNvPr>
          <p:cNvSpPr txBox="1"/>
          <p:nvPr/>
        </p:nvSpPr>
        <p:spPr>
          <a:xfrm>
            <a:off x="6248363" y="2389375"/>
            <a:ext cx="2885230"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投弹虫</a:t>
            </a:r>
          </a:p>
        </p:txBody>
      </p:sp>
      <p:sp>
        <p:nvSpPr>
          <p:cNvPr id="27" name="文本框 26">
            <a:extLst>
              <a:ext uri="{FF2B5EF4-FFF2-40B4-BE49-F238E27FC236}">
                <a16:creationId xmlns:a16="http://schemas.microsoft.com/office/drawing/2014/main" id="{E20E9F57-1667-994F-A518-B74D29D7B5E0}"/>
              </a:ext>
            </a:extLst>
          </p:cNvPr>
          <p:cNvSpPr txBox="1"/>
          <p:nvPr/>
        </p:nvSpPr>
        <p:spPr>
          <a:xfrm>
            <a:off x="0" y="1982742"/>
            <a:ext cx="2989551" cy="954107"/>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氨基酸 蛋白质 </a:t>
            </a:r>
            <a:r>
              <a:rPr kumimoji="1" lang="en-US" altLang="zh-CN" sz="2800" dirty="0">
                <a:latin typeface="Microsoft YaHei" panose="020B0503020204020204" pitchFamily="34" charset="-122"/>
                <a:ea typeface="Microsoft YaHei" panose="020B0503020204020204" pitchFamily="34" charset="-122"/>
              </a:rPr>
              <a:t>DNA</a:t>
            </a:r>
            <a:endParaRPr kumimoji="1" lang="zh-CN" altLang="en-US" sz="2800" dirty="0">
              <a:latin typeface="Microsoft YaHei" panose="020B0503020204020204" pitchFamily="34" charset="-122"/>
              <a:ea typeface="Microsoft YaHei" panose="020B0503020204020204" pitchFamily="34" charset="-122"/>
            </a:endParaRPr>
          </a:p>
        </p:txBody>
      </p:sp>
      <p:pic>
        <p:nvPicPr>
          <p:cNvPr id="29" name="图片 28">
            <a:extLst>
              <a:ext uri="{FF2B5EF4-FFF2-40B4-BE49-F238E27FC236}">
                <a16:creationId xmlns:a16="http://schemas.microsoft.com/office/drawing/2014/main" id="{B03C0D25-0E42-AD48-BDBF-815D95AC2C6A}"/>
              </a:ext>
            </a:extLst>
          </p:cNvPr>
          <p:cNvPicPr>
            <a:picLocks noChangeAspect="1"/>
          </p:cNvPicPr>
          <p:nvPr/>
        </p:nvPicPr>
        <p:blipFill>
          <a:blip r:embed="rId7"/>
          <a:stretch>
            <a:fillRect/>
          </a:stretch>
        </p:blipFill>
        <p:spPr>
          <a:xfrm>
            <a:off x="3685537" y="2949289"/>
            <a:ext cx="1916163" cy="19552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683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49A769E-6DA6-4622-B73A-346673159953}"/>
              </a:ext>
            </a:extLst>
          </p:cNvPr>
          <p:cNvSpPr txBox="1"/>
          <p:nvPr/>
        </p:nvSpPr>
        <p:spPr>
          <a:xfrm>
            <a:off x="10248" y="3391900"/>
            <a:ext cx="4026644" cy="523220"/>
          </a:xfrm>
          <a:prstGeom prst="rect">
            <a:avLst/>
          </a:prstGeom>
          <a:noFill/>
        </p:spPr>
        <p:txBody>
          <a:bodyPr wrap="square">
            <a:spAutoFit/>
          </a:bodyPr>
          <a:lstStyle/>
          <a:p>
            <a:pPr algn="ctr"/>
            <a:r>
              <a:rPr lang="zh-CN" altLang="zh-CN" sz="2800" dirty="0">
                <a:effectLst/>
                <a:latin typeface="Microsoft YaHei" panose="020B0503020204020204" pitchFamily="34" charset="-122"/>
                <a:ea typeface="Microsoft YaHei" panose="020B0503020204020204" pitchFamily="34" charset="-122"/>
              </a:rPr>
              <a:t>细胞</a:t>
            </a:r>
            <a:r>
              <a:rPr lang="zh-CN" altLang="en-US" sz="2800" dirty="0">
                <a:effectLst/>
                <a:latin typeface="Microsoft YaHei" panose="020B0503020204020204" pitchFamily="34" charset="-122"/>
                <a:ea typeface="Microsoft YaHei" panose="020B0503020204020204" pitchFamily="34" charset="-122"/>
              </a:rPr>
              <a:t>很复杂</a:t>
            </a:r>
            <a:endParaRPr lang="zh-CN" altLang="zh-CN" sz="2800" dirty="0">
              <a:effectLst/>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F2855AA1-959E-4D47-AA09-21C4B1F63B72}"/>
              </a:ext>
            </a:extLst>
          </p:cNvPr>
          <p:cNvSpPr txBox="1"/>
          <p:nvPr/>
        </p:nvSpPr>
        <p:spPr>
          <a:xfrm>
            <a:off x="5306962" y="3345473"/>
            <a:ext cx="3519111" cy="523220"/>
          </a:xfrm>
          <a:prstGeom prst="rect">
            <a:avLst/>
          </a:prstGeom>
          <a:noFill/>
        </p:spPr>
        <p:txBody>
          <a:bodyPr wrap="square">
            <a:spAutoFit/>
          </a:bodyPr>
          <a:lstStyle/>
          <a:p>
            <a:pPr algn="ctr"/>
            <a:r>
              <a:rPr lang="zh-CN" altLang="en-US" sz="2800" dirty="0">
                <a:effectLst/>
                <a:latin typeface="Microsoft YaHei" panose="020B0503020204020204" pitchFamily="34" charset="-122"/>
                <a:ea typeface="Microsoft YaHei" panose="020B0503020204020204" pitchFamily="34" charset="-122"/>
              </a:rPr>
              <a:t>生命很奇妙</a:t>
            </a:r>
            <a:endParaRPr lang="en-US" altLang="zh-CN" sz="2800" dirty="0">
              <a:effectLst/>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A6349AC1-9A39-49D0-8BB9-85BA39F9629A}"/>
              </a:ext>
            </a:extLst>
          </p:cNvPr>
          <p:cNvSpPr txBox="1"/>
          <p:nvPr/>
        </p:nvSpPr>
        <p:spPr>
          <a:xfrm>
            <a:off x="0" y="5030692"/>
            <a:ext cx="9144000" cy="1077218"/>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生命不可能偶然产生，</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必须是被创造的。</a:t>
            </a:r>
            <a:endParaRPr lang="zh-CN" altLang="en-US" sz="3200" b="1" dirty="0">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D008992A-AD18-4A8A-9CC6-37CF0BB5476F}"/>
              </a:ext>
            </a:extLst>
          </p:cNvPr>
          <p:cNvSpPr txBox="1"/>
          <p:nvPr/>
        </p:nvSpPr>
        <p:spPr>
          <a:xfrm>
            <a:off x="0" y="4341840"/>
            <a:ext cx="9144000" cy="2554545"/>
          </a:xfrm>
          <a:prstGeom prst="rect">
            <a:avLst/>
          </a:prstGeom>
          <a:solidFill>
            <a:srgbClr val="92D050"/>
          </a:solidFill>
          <a:ln>
            <a:solidFill>
              <a:schemeClr val="bg1"/>
            </a:solidFill>
          </a:ln>
          <a:effectLst>
            <a:outerShdw blurRad="50800" dist="38100" dir="2700000" algn="tl" rotWithShape="0">
              <a:prstClr val="black">
                <a:alpha val="40000"/>
              </a:prstClr>
            </a:outerShdw>
          </a:effectLst>
        </p:spPr>
        <p:txBody>
          <a:bodyPr wrap="square" lIns="360000" rIns="360000" anchor="ctr">
            <a:spAutoFit/>
          </a:bodyPr>
          <a:lstStyle/>
          <a:p>
            <a:endParaRPr lang="en-US" altLang="zh-CN" sz="3200" b="1" dirty="0">
              <a:latin typeface="Microsoft YaHei" panose="020B0503020204020204" pitchFamily="34" charset="-122"/>
              <a:ea typeface="Microsoft YaHei" panose="020B0503020204020204" pitchFamily="34" charset="-122"/>
            </a:endParaRPr>
          </a:p>
          <a:p>
            <a:r>
              <a:rPr lang="zh-CN" altLang="en-US" sz="3200" b="1" dirty="0">
                <a:latin typeface="Microsoft YaHei" panose="020B0503020204020204" pitchFamily="34" charset="-122"/>
                <a:ea typeface="Microsoft YaHei" panose="020B0503020204020204" pitchFamily="34" charset="-122"/>
              </a:rPr>
              <a:t>罗马书</a:t>
            </a:r>
            <a:r>
              <a:rPr lang="en-US" altLang="zh-CN" sz="3200" b="1" dirty="0">
                <a:latin typeface="Microsoft YaHei" panose="020B0503020204020204" pitchFamily="34" charset="-122"/>
                <a:ea typeface="Microsoft YaHei" panose="020B0503020204020204" pitchFamily="34" charset="-122"/>
              </a:rPr>
              <a:t> 1:20 </a:t>
            </a:r>
            <a:r>
              <a:rPr lang="zh-CN" altLang="zh-CN" sz="3200" b="1" dirty="0">
                <a:latin typeface="Microsoft YaHei" panose="020B0503020204020204" pitchFamily="34" charset="-122"/>
                <a:ea typeface="Microsoft YaHei" panose="020B0503020204020204" pitchFamily="34" charset="-122"/>
              </a:rPr>
              <a:t>自从造天地以来，神的永能和神性是明明可知的，虽是眼不能见，但 藉着所造之物，就可以晓得，叫人无可推诿。</a:t>
            </a:r>
            <a:endParaRPr lang="en-US" altLang="zh-CN" sz="3200" b="1" dirty="0">
              <a:latin typeface="Microsoft YaHei" panose="020B0503020204020204" pitchFamily="34" charset="-122"/>
              <a:ea typeface="Microsoft YaHei" panose="020B0503020204020204" pitchFamily="34" charset="-122"/>
            </a:endParaRPr>
          </a:p>
          <a:p>
            <a:endParaRPr lang="en-US" altLang="zh-CN" sz="3200" b="1" dirty="0">
              <a:latin typeface="Microsoft YaHei" panose="020B0503020204020204" pitchFamily="34" charset="-122"/>
              <a:ea typeface="Microsoft YaHei" panose="020B0503020204020204" pitchFamily="34" charset="-122"/>
            </a:endParaRPr>
          </a:p>
        </p:txBody>
      </p:sp>
      <p:sp>
        <p:nvSpPr>
          <p:cNvPr id="14" name="箭头: 下 1">
            <a:extLst>
              <a:ext uri="{FF2B5EF4-FFF2-40B4-BE49-F238E27FC236}">
                <a16:creationId xmlns:a16="http://schemas.microsoft.com/office/drawing/2014/main" id="{5C9210E0-5EA0-064A-81BF-CDF896E891B4}"/>
              </a:ext>
            </a:extLst>
          </p:cNvPr>
          <p:cNvSpPr/>
          <p:nvPr/>
        </p:nvSpPr>
        <p:spPr>
          <a:xfrm rot="16200000">
            <a:off x="4067680" y="1563708"/>
            <a:ext cx="622664" cy="797729"/>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8F0E4ED0-CB8E-2B4E-AF48-F65F145E3CCF}"/>
              </a:ext>
            </a:extLst>
          </p:cNvPr>
          <p:cNvPicPr>
            <a:picLocks noChangeAspect="1"/>
          </p:cNvPicPr>
          <p:nvPr/>
        </p:nvPicPr>
        <p:blipFill>
          <a:blip r:embed="rId3"/>
          <a:stretch>
            <a:fillRect/>
          </a:stretch>
        </p:blipFill>
        <p:spPr>
          <a:xfrm>
            <a:off x="-85012" y="186998"/>
            <a:ext cx="4217164" cy="3166002"/>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A14E17DE-7B7D-C54A-B0D1-993D18DF8A68}"/>
              </a:ext>
            </a:extLst>
          </p:cNvPr>
          <p:cNvPicPr>
            <a:picLocks noChangeAspect="1"/>
          </p:cNvPicPr>
          <p:nvPr/>
        </p:nvPicPr>
        <p:blipFill>
          <a:blip r:embed="rId4"/>
          <a:stretch>
            <a:fillRect/>
          </a:stretch>
        </p:blipFill>
        <p:spPr>
          <a:xfrm>
            <a:off x="5134652" y="422060"/>
            <a:ext cx="3863730" cy="2710053"/>
          </a:xfrm>
          <a:prstGeom prst="rect">
            <a:avLst/>
          </a:prstGeom>
        </p:spPr>
      </p:pic>
    </p:spTree>
    <p:extLst>
      <p:ext uri="{BB962C8B-B14F-4D97-AF65-F5344CB8AC3E}">
        <p14:creationId xmlns:p14="http://schemas.microsoft.com/office/powerpoint/2010/main" val="143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36876" y="4065608"/>
            <a:ext cx="7895048" cy="2207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3860"/>
              </a:lnSpc>
              <a:spcBef>
                <a:spcPts val="1200"/>
              </a:spcBef>
              <a:buSzPct val="100000"/>
              <a:defRPr sz="3200">
                <a:latin typeface="Microsoft YaHei"/>
                <a:ea typeface="Microsoft YaHei"/>
                <a:cs typeface="Microsoft YaHei"/>
                <a:sym typeface="Microsoft YaHei"/>
              </a:defRPr>
            </a:pPr>
            <a:r>
              <a:rPr lang="zh-CN" altLang="en-US" sz="2800" dirty="0">
                <a:latin typeface="Microsoft YaHei" panose="020B0503020204020204" pitchFamily="34" charset="-122"/>
                <a:ea typeface="Microsoft YaHei" panose="020B0503020204020204" pitchFamily="34" charset="-122"/>
              </a:rPr>
              <a:t>诗篇</a:t>
            </a:r>
            <a:r>
              <a:rPr lang="en-US" altLang="zh-CN" sz="2800" dirty="0">
                <a:latin typeface="Microsoft YaHei" panose="020B0503020204020204" pitchFamily="34" charset="-122"/>
                <a:ea typeface="Microsoft YaHei" panose="020B0503020204020204" pitchFamily="34" charset="-122"/>
              </a:rPr>
              <a:t>139:14</a:t>
            </a:r>
            <a:r>
              <a:rPr lang="zh-CN" altLang="en-US" sz="2800" dirty="0">
                <a:latin typeface="Microsoft YaHei" panose="020B0503020204020204" pitchFamily="34" charset="-122"/>
                <a:ea typeface="Microsoft YaHei" panose="020B0503020204020204" pitchFamily="34" charset="-122"/>
              </a:rPr>
              <a:t> 你的受造奇妙可畏</a:t>
            </a:r>
          </a:p>
          <a:p>
            <a:pPr>
              <a:lnSpc>
                <a:spcPts val="3860"/>
              </a:lnSpc>
              <a:spcBef>
                <a:spcPts val="1200"/>
              </a:spcBef>
              <a:buSzPct val="100000"/>
              <a:defRPr sz="3200">
                <a:latin typeface="Microsoft YaHei"/>
                <a:ea typeface="Microsoft YaHei"/>
                <a:cs typeface="Microsoft YaHei"/>
                <a:sym typeface="Microsoft YaHei"/>
              </a:defRPr>
            </a:pPr>
            <a:r>
              <a:rPr lang="zh-CN" altLang="en-US" sz="2800" dirty="0">
                <a:latin typeface="Microsoft YaHei" panose="020B0503020204020204" pitchFamily="34" charset="-122"/>
                <a:ea typeface="Microsoft YaHei" panose="020B0503020204020204" pitchFamily="34" charset="-122"/>
              </a:rPr>
              <a:t>传道书</a:t>
            </a:r>
            <a:r>
              <a:rPr lang="en-US" altLang="zh-CN" sz="2800" dirty="0">
                <a:latin typeface="Microsoft YaHei" panose="020B0503020204020204" pitchFamily="34" charset="-122"/>
                <a:ea typeface="Microsoft YaHei" panose="020B0503020204020204" pitchFamily="34" charset="-122"/>
              </a:rPr>
              <a:t>12:13 </a:t>
            </a:r>
            <a:r>
              <a:rPr lang="zh-CN" altLang="en-US" sz="2800" dirty="0">
                <a:latin typeface="Microsoft YaHei" panose="020B0503020204020204" pitchFamily="34" charset="-122"/>
                <a:ea typeface="Microsoft YaHei" panose="020B0503020204020204" pitchFamily="34" charset="-122"/>
              </a:rPr>
              <a:t>敬畏神，谨守他的诫命，这是人所当尽的本分；</a:t>
            </a:r>
            <a:r>
              <a:rPr lang="en-US" altLang="zh-CN" sz="2800" dirty="0">
                <a:latin typeface="Microsoft YaHei" panose="020B0503020204020204" pitchFamily="34" charset="-122"/>
                <a:ea typeface="Microsoft YaHei" panose="020B0503020204020204" pitchFamily="34" charset="-122"/>
              </a:rPr>
              <a:t>14 </a:t>
            </a:r>
            <a:r>
              <a:rPr lang="zh-CN" altLang="en-US" sz="2800" dirty="0">
                <a:latin typeface="Microsoft YaHei" panose="020B0503020204020204" pitchFamily="34" charset="-122"/>
                <a:ea typeface="Microsoft YaHei" panose="020B0503020204020204" pitchFamily="34" charset="-122"/>
              </a:rPr>
              <a:t>因为人所作的事，连一切隐藏的事，无论是善是恶，神都必审问。 </a:t>
            </a: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AD9B4359-6738-C44B-BC4D-BAC18A4EE707}"/>
              </a:ext>
            </a:extLst>
          </p:cNvPr>
          <p:cNvSpPr>
            <a:spLocks noGrp="1"/>
          </p:cNvSpPr>
          <p:nvPr>
            <p:ph type="title"/>
          </p:nvPr>
        </p:nvSpPr>
        <p:spPr/>
        <p:txBody>
          <a:bodyPr/>
          <a:lstStyle/>
          <a:p>
            <a:r>
              <a:rPr lang="zh-CN" altLang="en-US" dirty="0"/>
              <a:t>你的生命不是偶然</a:t>
            </a:r>
          </a:p>
        </p:txBody>
      </p:sp>
      <p:pic>
        <p:nvPicPr>
          <p:cNvPr id="5" name="图片 4">
            <a:extLst>
              <a:ext uri="{FF2B5EF4-FFF2-40B4-BE49-F238E27FC236}">
                <a16:creationId xmlns:a16="http://schemas.microsoft.com/office/drawing/2014/main" id="{E57A39BE-1877-A84D-9783-4D89D3D6C7F6}"/>
              </a:ext>
            </a:extLst>
          </p:cNvPr>
          <p:cNvPicPr>
            <a:picLocks noChangeAspect="1"/>
          </p:cNvPicPr>
          <p:nvPr/>
        </p:nvPicPr>
        <p:blipFill>
          <a:blip r:embed="rId4"/>
          <a:stretch>
            <a:fillRect/>
          </a:stretch>
        </p:blipFill>
        <p:spPr>
          <a:xfrm>
            <a:off x="2255077" y="1339308"/>
            <a:ext cx="4633846" cy="26158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99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C3AD57D-A875-3048-8FF4-B1A406F15659}"/>
              </a:ext>
            </a:extLst>
          </p:cNvPr>
          <p:cNvSpPr txBox="1"/>
          <p:nvPr/>
        </p:nvSpPr>
        <p:spPr>
          <a:xfrm>
            <a:off x="1115046" y="4298642"/>
            <a:ext cx="7082154" cy="1812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640"/>
              </a:lnSpc>
              <a:spcBef>
                <a:spcPts val="1200"/>
              </a:spcBef>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对于米勒实验和氨基酸、蛋白质起源的科学解释感兴趣的同学，可以学习 “附录”！</a:t>
            </a:r>
          </a:p>
        </p:txBody>
      </p:sp>
      <p:sp>
        <p:nvSpPr>
          <p:cNvPr id="6" name="直线连接符 20">
            <a:extLst>
              <a:ext uri="{FF2B5EF4-FFF2-40B4-BE49-F238E27FC236}">
                <a16:creationId xmlns:a16="http://schemas.microsoft.com/office/drawing/2014/main" id="{6F40170D-C95C-AD41-93B2-7B118A6D9B4C}"/>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1C438E6A-2FA8-D848-996B-52C055B9F35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BB9D4A6-F85E-8341-9B3B-A0563B6FF2FA}"/>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D52A54D3-D9C6-964A-9B9D-B0767086CC58}"/>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F278364F-86ED-5D4E-A494-D844EFD484D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A3051ABD-0F6F-7D4D-8945-EB62BA0845F1}"/>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nvGrpSpPr>
          <p:cNvPr id="2" name="组合 1">
            <a:extLst>
              <a:ext uri="{FF2B5EF4-FFF2-40B4-BE49-F238E27FC236}">
                <a16:creationId xmlns:a16="http://schemas.microsoft.com/office/drawing/2014/main" id="{1465279D-9EA2-184D-9C06-4617AF2A7E83}"/>
              </a:ext>
            </a:extLst>
          </p:cNvPr>
          <p:cNvGrpSpPr/>
          <p:nvPr/>
        </p:nvGrpSpPr>
        <p:grpSpPr>
          <a:xfrm>
            <a:off x="2984532" y="214001"/>
            <a:ext cx="3716806" cy="3812340"/>
            <a:chOff x="3112251" y="797033"/>
            <a:chExt cx="2594113" cy="2660790"/>
          </a:xfrm>
        </p:grpSpPr>
        <p:sp>
          <p:nvSpPr>
            <p:cNvPr id="15" name="矩形 14">
              <a:extLst>
                <a:ext uri="{FF2B5EF4-FFF2-40B4-BE49-F238E27FC236}">
                  <a16:creationId xmlns:a16="http://schemas.microsoft.com/office/drawing/2014/main" id="{D434F120-4818-5A43-81EB-9E3E1874AE6E}"/>
                </a:ext>
              </a:extLst>
            </p:cNvPr>
            <p:cNvSpPr/>
            <p:nvPr/>
          </p:nvSpPr>
          <p:spPr>
            <a:xfrm>
              <a:off x="3112251" y="797033"/>
              <a:ext cx="2594113" cy="26607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6" name="图片 15">
              <a:extLst>
                <a:ext uri="{FF2B5EF4-FFF2-40B4-BE49-F238E27FC236}">
                  <a16:creationId xmlns:a16="http://schemas.microsoft.com/office/drawing/2014/main" id="{E6A614F7-51ED-7644-80E8-1BE40E7B2233}"/>
                </a:ext>
              </a:extLst>
            </p:cNvPr>
            <p:cNvPicPr>
              <a:picLocks noChangeAspect="1"/>
            </p:cNvPicPr>
            <p:nvPr/>
          </p:nvPicPr>
          <p:blipFill rotWithShape="1">
            <a:blip r:embed="rId4"/>
            <a:srcRect r="64524" b="17050"/>
            <a:stretch/>
          </p:blipFill>
          <p:spPr>
            <a:xfrm>
              <a:off x="3112254" y="797033"/>
              <a:ext cx="1464400" cy="2046431"/>
            </a:xfrm>
            <a:prstGeom prst="rect">
              <a:avLst/>
            </a:prstGeom>
          </p:spPr>
        </p:pic>
        <p:pic>
          <p:nvPicPr>
            <p:cNvPr id="17" name="图片 16">
              <a:extLst>
                <a:ext uri="{FF2B5EF4-FFF2-40B4-BE49-F238E27FC236}">
                  <a16:creationId xmlns:a16="http://schemas.microsoft.com/office/drawing/2014/main" id="{06E7FADD-1979-434D-B1EB-0222081404A3}"/>
                </a:ext>
              </a:extLst>
            </p:cNvPr>
            <p:cNvPicPr>
              <a:picLocks noChangeAspect="1"/>
            </p:cNvPicPr>
            <p:nvPr/>
          </p:nvPicPr>
          <p:blipFill rotWithShape="1">
            <a:blip r:embed="rId4"/>
            <a:srcRect l="72784" b="17050"/>
            <a:stretch/>
          </p:blipFill>
          <p:spPr>
            <a:xfrm>
              <a:off x="4572000" y="797033"/>
              <a:ext cx="1123448" cy="2046431"/>
            </a:xfrm>
            <a:prstGeom prst="rect">
              <a:avLst/>
            </a:prstGeom>
          </p:spPr>
        </p:pic>
        <p:sp>
          <p:nvSpPr>
            <p:cNvPr id="18" name="文本框 17">
              <a:extLst>
                <a:ext uri="{FF2B5EF4-FFF2-40B4-BE49-F238E27FC236}">
                  <a16:creationId xmlns:a16="http://schemas.microsoft.com/office/drawing/2014/main" id="{DAFE076D-0F85-B54E-9541-4392C3553604}"/>
                </a:ext>
              </a:extLst>
            </p:cNvPr>
            <p:cNvSpPr txBox="1"/>
            <p:nvPr/>
          </p:nvSpPr>
          <p:spPr>
            <a:xfrm>
              <a:off x="4695142" y="2859032"/>
              <a:ext cx="877163"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蛋白质</a:t>
              </a:r>
            </a:p>
          </p:txBody>
        </p:sp>
        <p:sp>
          <p:nvSpPr>
            <p:cNvPr id="19" name="文本框 18">
              <a:extLst>
                <a:ext uri="{FF2B5EF4-FFF2-40B4-BE49-F238E27FC236}">
                  <a16:creationId xmlns:a16="http://schemas.microsoft.com/office/drawing/2014/main" id="{8D0BF584-B6EC-934A-9720-59BB3B769B50}"/>
                </a:ext>
              </a:extLst>
            </p:cNvPr>
            <p:cNvSpPr txBox="1"/>
            <p:nvPr/>
          </p:nvSpPr>
          <p:spPr>
            <a:xfrm>
              <a:off x="3464487" y="2866222"/>
              <a:ext cx="877163"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氨基酸</a:t>
              </a:r>
            </a:p>
          </p:txBody>
        </p:sp>
      </p:grpSp>
    </p:spTree>
    <p:extLst>
      <p:ext uri="{BB962C8B-B14F-4D97-AF65-F5344CB8AC3E}">
        <p14:creationId xmlns:p14="http://schemas.microsoft.com/office/powerpoint/2010/main" val="3816090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429DF7-5194-D046-A8F7-065F9A4D6A99}"/>
              </a:ext>
            </a:extLst>
          </p:cNvPr>
          <p:cNvPicPr>
            <a:picLocks noChangeAspect="1"/>
          </p:cNvPicPr>
          <p:nvPr/>
        </p:nvPicPr>
        <p:blipFill>
          <a:blip r:embed="rId3"/>
          <a:stretch>
            <a:fillRect/>
          </a:stretch>
        </p:blipFill>
        <p:spPr>
          <a:xfrm>
            <a:off x="3140761" y="1594338"/>
            <a:ext cx="3106780" cy="3282461"/>
          </a:xfrm>
          <a:prstGeom prst="rect">
            <a:avLst/>
          </a:prstGeom>
        </p:spPr>
      </p:pic>
      <p:sp>
        <p:nvSpPr>
          <p:cNvPr id="5" name="文本框 4">
            <a:extLst>
              <a:ext uri="{FF2B5EF4-FFF2-40B4-BE49-F238E27FC236}">
                <a16:creationId xmlns:a16="http://schemas.microsoft.com/office/drawing/2014/main" id="{65C2EFF5-80F4-6649-BD0C-01D39EA72E44}"/>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64614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a:extLst>
              <a:ext uri="{FF2B5EF4-FFF2-40B4-BE49-F238E27FC236}">
                <a16:creationId xmlns:a16="http://schemas.microsoft.com/office/drawing/2014/main" id="{0B712603-01B4-8848-971C-9277CD59E6E8}"/>
              </a:ext>
            </a:extLst>
          </p:cNvPr>
          <p:cNvSpPr txBox="1">
            <a:spLocks/>
          </p:cNvSpPr>
          <p:nvPr/>
        </p:nvSpPr>
        <p:spPr>
          <a:xfrm>
            <a:off x="554101" y="3976138"/>
            <a:ext cx="8035798" cy="26507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4240"/>
              </a:lnSpc>
              <a:buNone/>
            </a:pP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八年级生物课本</a:t>
            </a:r>
            <a:r>
              <a:rPr lang="en-US" altLang="zh-CN" dirty="0">
                <a:latin typeface="Microsoft YaHei" panose="020B0503020204020204" pitchFamily="34" charset="-122"/>
                <a:ea typeface="Microsoft YaHei" panose="020B0503020204020204" pitchFamily="34" charset="-122"/>
              </a:rPr>
              <a:t>》</a:t>
            </a:r>
            <a:endParaRPr lang="zh-CN" altLang="en-US" dirty="0">
              <a:latin typeface="Microsoft YaHei" panose="020B0503020204020204" pitchFamily="34" charset="-122"/>
              <a:ea typeface="Microsoft YaHei" panose="020B0503020204020204" pitchFamily="34" charset="-122"/>
            </a:endParaRPr>
          </a:p>
          <a:p>
            <a:pPr marL="0" indent="0">
              <a:lnSpc>
                <a:spcPts val="4240"/>
              </a:lnSpc>
              <a:buNone/>
            </a:pPr>
            <a:r>
              <a:rPr lang="en-US" altLang="zh-CN" kern="0" dirty="0">
                <a:effectLst/>
                <a:latin typeface="Microsoft YaHei" panose="020B0503020204020204" pitchFamily="34" charset="-122"/>
                <a:ea typeface="Microsoft YaHei" panose="020B0503020204020204" pitchFamily="34" charset="-122"/>
                <a:cs typeface="Times New Roman" panose="02020603050405020304" pitchFamily="18" charset="0"/>
              </a:rPr>
              <a:t>20</a:t>
            </a:r>
            <a:r>
              <a:rPr lang="zh-CN" altLang="zh-CN" kern="0" dirty="0">
                <a:effectLst/>
                <a:latin typeface="Microsoft YaHei" panose="020B0503020204020204" pitchFamily="34" charset="-122"/>
                <a:ea typeface="Microsoft YaHei" panose="020B0503020204020204" pitchFamily="34" charset="-122"/>
                <a:cs typeface="Times New Roman" panose="02020603050405020304" pitchFamily="18" charset="0"/>
              </a:rPr>
              <a:t>世纪中期，米勒试图运用实验来证明生命所需要的氨基酸可以偶然形成，但事实证明</a:t>
            </a:r>
            <a:r>
              <a:rPr lang="zh-CN" altLang="zh-CN"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这是个失败的实验</a:t>
            </a:r>
            <a:r>
              <a:rPr lang="zh-CN" altLang="zh-CN"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 name="标题 2">
            <a:extLst>
              <a:ext uri="{FF2B5EF4-FFF2-40B4-BE49-F238E27FC236}">
                <a16:creationId xmlns:a16="http://schemas.microsoft.com/office/drawing/2014/main" id="{647EFFE1-F096-C94D-8EBE-962AFE2EAD9E}"/>
              </a:ext>
            </a:extLst>
          </p:cNvPr>
          <p:cNvSpPr>
            <a:spLocks noGrp="1"/>
          </p:cNvSpPr>
          <p:nvPr>
            <p:ph type="title"/>
          </p:nvPr>
        </p:nvSpPr>
        <p:spPr/>
        <p:txBody>
          <a:bodyPr/>
          <a:lstStyle/>
          <a:p>
            <a:r>
              <a:rPr lang="zh-CN" altLang="en-US" dirty="0"/>
              <a:t>米勒实验</a:t>
            </a:r>
          </a:p>
        </p:txBody>
      </p:sp>
      <p:sp>
        <p:nvSpPr>
          <p:cNvPr id="16" name="直线连接符 20">
            <a:extLst>
              <a:ext uri="{FF2B5EF4-FFF2-40B4-BE49-F238E27FC236}">
                <a16:creationId xmlns:a16="http://schemas.microsoft.com/office/drawing/2014/main" id="{227E7944-ABBE-FB49-86E3-5529CA02F349}"/>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76CE493A-2204-BE45-99D1-A2C5DC766FD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F65793DF-85DD-124C-BFE4-324D63D2FFF7}"/>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76D81F9E-D29F-9246-87E5-182221282153}"/>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397566C1-4709-CF45-A1C0-524072F2D6C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2BBB3903-43EA-584D-8F4E-B0FC1A19A8C6}"/>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pic>
        <p:nvPicPr>
          <p:cNvPr id="13" name="图片 12">
            <a:extLst>
              <a:ext uri="{FF2B5EF4-FFF2-40B4-BE49-F238E27FC236}">
                <a16:creationId xmlns:a16="http://schemas.microsoft.com/office/drawing/2014/main" id="{A7390242-7C50-BA4D-BD22-62EE19002E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861242" y="1604863"/>
            <a:ext cx="2506279" cy="18797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3220FADC-05A1-914D-8ADF-9AB572D53F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4436430" y="971177"/>
            <a:ext cx="2506280" cy="31470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013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06177B7B-5204-4C2B-95B9-8C423DFAF0A5}"/>
              </a:ext>
            </a:extLst>
          </p:cNvPr>
          <p:cNvSpPr txBox="1">
            <a:spLocks/>
          </p:cNvSpPr>
          <p:nvPr/>
        </p:nvSpPr>
        <p:spPr>
          <a:xfrm>
            <a:off x="4891283" y="5167594"/>
            <a:ext cx="4098911" cy="96399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zh-CN" altLang="en-US" sz="3200" b="1" dirty="0">
                <a:latin typeface="Microsoft YaHei" panose="020B0503020204020204" pitchFamily="34" charset="-122"/>
                <a:ea typeface="Microsoft YaHei" panose="020B0503020204020204" pitchFamily="34" charset="-122"/>
              </a:rPr>
              <a:t>米勒实验装置图</a:t>
            </a:r>
          </a:p>
        </p:txBody>
      </p:sp>
      <p:sp>
        <p:nvSpPr>
          <p:cNvPr id="11" name="内容占位符 2">
            <a:extLst>
              <a:ext uri="{FF2B5EF4-FFF2-40B4-BE49-F238E27FC236}">
                <a16:creationId xmlns:a16="http://schemas.microsoft.com/office/drawing/2014/main" id="{2F31A5A7-EB7F-4E63-B6B1-C10F6D4E0AB8}"/>
              </a:ext>
            </a:extLst>
          </p:cNvPr>
          <p:cNvSpPr txBox="1">
            <a:spLocks/>
          </p:cNvSpPr>
          <p:nvPr/>
        </p:nvSpPr>
        <p:spPr>
          <a:xfrm>
            <a:off x="631199" y="1990448"/>
            <a:ext cx="4242216" cy="41783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4540"/>
              </a:lnSpc>
              <a:spcBef>
                <a:spcPts val="1968"/>
              </a:spcBef>
              <a:buNone/>
            </a:pPr>
            <a:r>
              <a:rPr lang="zh-CN" altLang="en-US" kern="0" dirty="0">
                <a:effectLst/>
                <a:latin typeface="Microsoft YaHei" panose="020B0503020204020204" pitchFamily="34" charset="-122"/>
                <a:ea typeface="Microsoft YaHei" panose="020B0503020204020204" pitchFamily="34" charset="-122"/>
                <a:cs typeface="Times New Roman" panose="02020603050405020304" pitchFamily="18" charset="0"/>
              </a:rPr>
              <a:t>米勒</a:t>
            </a:r>
            <a:r>
              <a:rPr lang="zh-CN" altLang="zh-CN" kern="0" dirty="0">
                <a:effectLst/>
                <a:latin typeface="Microsoft YaHei" panose="020B0503020204020204" pitchFamily="34" charset="-122"/>
                <a:ea typeface="Microsoft YaHei" panose="020B0503020204020204" pitchFamily="34" charset="-122"/>
                <a:cs typeface="Times New Roman" panose="02020603050405020304" pitchFamily="18" charset="0"/>
              </a:rPr>
              <a:t>实验有明显错误，</a:t>
            </a:r>
            <a:r>
              <a:rPr lang="zh-CN" altLang="en-US" kern="0" dirty="0">
                <a:effectLst/>
                <a:latin typeface="Microsoft YaHei" panose="020B0503020204020204" pitchFamily="34" charset="-122"/>
                <a:ea typeface="Microsoft YaHei" panose="020B0503020204020204" pitchFamily="34" charset="-122"/>
                <a:cs typeface="Times New Roman" panose="02020603050405020304" pitchFamily="18" charset="0"/>
              </a:rPr>
              <a:t>而且所</a:t>
            </a:r>
            <a:r>
              <a:rPr lang="zh-CN" altLang="zh-CN" kern="0" dirty="0">
                <a:effectLst/>
                <a:latin typeface="Microsoft YaHei" panose="020B0503020204020204" pitchFamily="34" charset="-122"/>
                <a:ea typeface="Microsoft YaHei" panose="020B0503020204020204" pitchFamily="34" charset="-122"/>
                <a:cs typeface="Times New Roman" panose="02020603050405020304" pitchFamily="18" charset="0"/>
              </a:rPr>
              <a:t>产生的氨基酸不能被生命体使用。</a:t>
            </a:r>
            <a:endParaRPr lang="en-US" altLang="zh-CN"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nSpc>
                <a:spcPts val="4540"/>
              </a:lnSpc>
              <a:spcBef>
                <a:spcPts val="1968"/>
              </a:spcBef>
              <a:buNone/>
            </a:pPr>
            <a:r>
              <a:rPr lang="zh-CN" altLang="zh-CN" kern="0" dirty="0">
                <a:effectLst/>
                <a:latin typeface="Microsoft YaHei" panose="020B0503020204020204" pitchFamily="34" charset="-122"/>
                <a:ea typeface="Microsoft YaHei" panose="020B0503020204020204" pitchFamily="34" charset="-122"/>
                <a:cs typeface="Times New Roman" panose="02020603050405020304" pitchFamily="18" charset="0"/>
              </a:rPr>
              <a:t>这个实验已被很多科学家摒弃，包括米勒本人在内。</a:t>
            </a:r>
            <a:endParaRPr lang="zh-CN" altLang="en-US" dirty="0">
              <a:latin typeface="Microsoft YaHei" panose="020B0503020204020204" pitchFamily="34" charset="-122"/>
              <a:ea typeface="Microsoft YaHei" panose="020B0503020204020204" pitchFamily="34" charset="-122"/>
            </a:endParaRPr>
          </a:p>
        </p:txBody>
      </p:sp>
      <p:sp>
        <p:nvSpPr>
          <p:cNvPr id="6" name="直线连接符 20">
            <a:extLst>
              <a:ext uri="{FF2B5EF4-FFF2-40B4-BE49-F238E27FC236}">
                <a16:creationId xmlns:a16="http://schemas.microsoft.com/office/drawing/2014/main" id="{FF574469-30BF-7C4C-9E7E-2C19F1F63C1D}"/>
              </a:ext>
            </a:extLst>
          </p:cNvPr>
          <p:cNvSpPr/>
          <p:nvPr/>
        </p:nvSpPr>
        <p:spPr>
          <a:xfrm flipH="1">
            <a:off x="454531" y="1339846"/>
            <a:ext cx="0" cy="504332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74376C9C-A096-0C43-8379-8CD72785A58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AFC8508B-CE2C-BA45-90A9-1E0D534BDB0A}"/>
              </a:ext>
            </a:extLst>
          </p:cNvPr>
          <p:cNvSpPr/>
          <p:nvPr/>
        </p:nvSpPr>
        <p:spPr>
          <a:xfrm flipH="1" flipV="1">
            <a:off x="971601" y="1339846"/>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B0107407-6C0A-4E4C-AD38-7CADE489454E}"/>
              </a:ext>
            </a:extLst>
          </p:cNvPr>
          <p:cNvSpPr/>
          <p:nvPr/>
        </p:nvSpPr>
        <p:spPr>
          <a:xfrm flipH="1">
            <a:off x="8714268" y="1378085"/>
            <a:ext cx="0" cy="4866795"/>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6323B61C-0ED2-C349-B751-8834E02016C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F49B3163-04BD-7442-A134-1914FDBEDF08}"/>
              </a:ext>
            </a:extLst>
          </p:cNvPr>
          <p:cNvPicPr>
            <a:picLocks noChangeAspect="1"/>
          </p:cNvPicPr>
          <p:nvPr/>
        </p:nvPicPr>
        <p:blipFill>
          <a:blip r:embed="rId3"/>
          <a:stretch>
            <a:fillRect/>
          </a:stretch>
        </p:blipFill>
        <p:spPr>
          <a:xfrm rot="10800000">
            <a:off x="222738" y="1080745"/>
            <a:ext cx="921637" cy="565092"/>
          </a:xfrm>
          <a:prstGeom prst="rect">
            <a:avLst/>
          </a:prstGeom>
          <a:ln w="12700">
            <a:miter lim="400000"/>
          </a:ln>
        </p:spPr>
      </p:pic>
      <p:pic>
        <p:nvPicPr>
          <p:cNvPr id="8" name="图片 7">
            <a:extLst>
              <a:ext uri="{FF2B5EF4-FFF2-40B4-BE49-F238E27FC236}">
                <a16:creationId xmlns:a16="http://schemas.microsoft.com/office/drawing/2014/main" id="{5D6E3B57-471B-4804-A4D1-841F6D7ADE03}"/>
              </a:ext>
            </a:extLst>
          </p:cNvPr>
          <p:cNvPicPr>
            <a:picLocks noChangeAspect="1"/>
          </p:cNvPicPr>
          <p:nvPr/>
        </p:nvPicPr>
        <p:blipFill rotWithShape="1">
          <a:blip r:embed="rId4"/>
          <a:srcRect l="3690"/>
          <a:stretch/>
        </p:blipFill>
        <p:spPr>
          <a:xfrm>
            <a:off x="4891284" y="475702"/>
            <a:ext cx="4098916" cy="47559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5264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026383" y="2616695"/>
            <a:ext cx="6920768" cy="2959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观看</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视频（米勒实验的错误）</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sz="3200" dirty="0" err="1">
                <a:latin typeface="Microsoft YaHei" panose="020B0503020204020204" pitchFamily="34" charset="-122"/>
                <a:ea typeface="Microsoft YaHei" panose="020B0503020204020204" pitchFamily="34" charset="-122"/>
              </a:rPr>
              <a:t>完成习题</a:t>
            </a:r>
            <a:endParaRPr lang="en-US" sz="3200" dirty="0">
              <a:latin typeface="Microsoft YaHei" panose="020B0503020204020204" pitchFamily="34" charset="-122"/>
              <a:ea typeface="Microsoft YaHei" panose="020B0503020204020204" pitchFamily="34" charset="-122"/>
            </a:endParaRPr>
          </a:p>
          <a:p>
            <a:pPr marL="514350" indent="-514350">
              <a:lnSpc>
                <a:spcPct val="150000"/>
              </a:lnSpc>
              <a:buSzPct val="100000"/>
              <a:buAutoNum type="arabicPeriod"/>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计时：</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分钟</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任务四：</a:t>
            </a:r>
          </a:p>
        </p:txBody>
      </p:sp>
      <p:pic>
        <p:nvPicPr>
          <p:cNvPr id="3" name="图片 2">
            <a:extLst>
              <a:ext uri="{FF2B5EF4-FFF2-40B4-BE49-F238E27FC236}">
                <a16:creationId xmlns:a16="http://schemas.microsoft.com/office/drawing/2014/main" id="{AE6AAD1A-4FE7-D743-8CD2-B71D222ED3BB}"/>
              </a:ext>
            </a:extLst>
          </p:cNvPr>
          <p:cNvPicPr>
            <a:picLocks noChangeAspect="1"/>
          </p:cNvPicPr>
          <p:nvPr/>
        </p:nvPicPr>
        <p:blipFill>
          <a:blip r:embed="rId4"/>
          <a:stretch>
            <a:fillRect/>
          </a:stretch>
        </p:blipFill>
        <p:spPr>
          <a:xfrm>
            <a:off x="5241162" y="3608350"/>
            <a:ext cx="3646156" cy="2734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666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33890400_1">
            <a:hlinkClick r:id="" action="ppaction://media"/>
            <a:extLst>
              <a:ext uri="{FF2B5EF4-FFF2-40B4-BE49-F238E27FC236}">
                <a16:creationId xmlns:a16="http://schemas.microsoft.com/office/drawing/2014/main" id="{C6701DBC-1D0A-4727-14F3-012491614F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125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9C582158-E89F-6E4F-98CB-6FD810819473}"/>
              </a:ext>
            </a:extLst>
          </p:cNvPr>
          <p:cNvSpPr>
            <a:spLocks noGrp="1"/>
          </p:cNvSpPr>
          <p:nvPr>
            <p:ph type="title"/>
          </p:nvPr>
        </p:nvSpPr>
        <p:spPr/>
        <p:txBody>
          <a:bodyPr/>
          <a:lstStyle/>
          <a:p>
            <a:r>
              <a:rPr lang="zh-CN" altLang="en-US" dirty="0"/>
              <a:t> 这些生物的奇妙功能是怎么形成的？</a:t>
            </a:r>
          </a:p>
        </p:txBody>
      </p:sp>
      <p:pic>
        <p:nvPicPr>
          <p:cNvPr id="8" name="图片 7">
            <a:extLst>
              <a:ext uri="{FF2B5EF4-FFF2-40B4-BE49-F238E27FC236}">
                <a16:creationId xmlns:a16="http://schemas.microsoft.com/office/drawing/2014/main" id="{2A44FCF8-CAA1-384E-B26E-F0D83171CDB9}"/>
              </a:ext>
            </a:extLst>
          </p:cNvPr>
          <p:cNvPicPr>
            <a:picLocks noChangeAspect="1"/>
          </p:cNvPicPr>
          <p:nvPr/>
        </p:nvPicPr>
        <p:blipFill>
          <a:blip r:embed="rId3"/>
          <a:stretch>
            <a:fillRect/>
          </a:stretch>
        </p:blipFill>
        <p:spPr>
          <a:xfrm>
            <a:off x="4935414" y="2192214"/>
            <a:ext cx="4208585" cy="31564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43D38D10-23EF-B247-B214-E3E05306EE1A}"/>
              </a:ext>
            </a:extLst>
          </p:cNvPr>
          <p:cNvPicPr>
            <a:picLocks noChangeAspect="1"/>
          </p:cNvPicPr>
          <p:nvPr/>
        </p:nvPicPr>
        <p:blipFill rotWithShape="1">
          <a:blip r:embed="rId4"/>
          <a:srcRect l="13060"/>
          <a:stretch/>
        </p:blipFill>
        <p:spPr>
          <a:xfrm>
            <a:off x="0" y="2192214"/>
            <a:ext cx="4865076" cy="31564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2136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103657" y="4386343"/>
            <a:ext cx="6920768" cy="1482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1.</a:t>
            </a:r>
            <a:r>
              <a:rPr lang="zh-CN" altLang="en-US" sz="3200" dirty="0">
                <a:latin typeface="Microsoft YaHei" panose="020B0503020204020204" pitchFamily="34" charset="-122"/>
                <a:ea typeface="Microsoft YaHei" panose="020B0503020204020204" pitchFamily="34" charset="-122"/>
              </a:rPr>
              <a:t>错误的实验           ：</a:t>
            </a: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  米勒的实验没有加入          </a:t>
            </a:r>
            <a:r>
              <a:rPr lang="en-US" altLang="zh-CN"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3820056" y="4427251"/>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原料</a:t>
            </a:r>
            <a:endParaRPr lang="en-US" altLang="zh-CN"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488199C2-4CCB-E646-BCDD-3EA542FA2DF1}"/>
              </a:ext>
            </a:extLst>
          </p:cNvPr>
          <p:cNvSpPr>
            <a:spLocks noGrp="1"/>
          </p:cNvSpPr>
          <p:nvPr>
            <p:ph type="title"/>
          </p:nvPr>
        </p:nvSpPr>
        <p:spPr/>
        <p:txBody>
          <a:bodyPr/>
          <a:lstStyle/>
          <a:p>
            <a:r>
              <a:rPr lang="zh-CN" altLang="en-US" dirty="0"/>
              <a:t>视频观后题：氨基酸</a:t>
            </a:r>
          </a:p>
        </p:txBody>
      </p:sp>
      <p:sp>
        <p:nvSpPr>
          <p:cNvPr id="12" name="文本框 4">
            <a:extLst>
              <a:ext uri="{FF2B5EF4-FFF2-40B4-BE49-F238E27FC236}">
                <a16:creationId xmlns:a16="http://schemas.microsoft.com/office/drawing/2014/main" id="{66B89BA9-7222-F74D-97C1-7961D106F9A5}"/>
              </a:ext>
            </a:extLst>
          </p:cNvPr>
          <p:cNvSpPr txBox="1"/>
          <p:nvPr/>
        </p:nvSpPr>
        <p:spPr>
          <a:xfrm>
            <a:off x="6717739" y="5057675"/>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8B484596-5E6C-524D-8C9F-B0C59C1F0338}"/>
              </a:ext>
            </a:extLst>
          </p:cNvPr>
          <p:cNvPicPr>
            <a:picLocks noChangeAspect="1"/>
          </p:cNvPicPr>
          <p:nvPr/>
        </p:nvPicPr>
        <p:blipFill rotWithShape="1">
          <a:blip r:embed="rId4"/>
          <a:srcRect l="3690"/>
          <a:stretch/>
        </p:blipFill>
        <p:spPr>
          <a:xfrm>
            <a:off x="5502279" y="1134222"/>
            <a:ext cx="3012294" cy="34951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4">
            <a:extLst>
              <a:ext uri="{FF2B5EF4-FFF2-40B4-BE49-F238E27FC236}">
                <a16:creationId xmlns:a16="http://schemas.microsoft.com/office/drawing/2014/main" id="{2716BBA1-46C4-4A34-B534-8C4D44789197}"/>
              </a:ext>
            </a:extLst>
          </p:cNvPr>
          <p:cNvSpPr txBox="1"/>
          <p:nvPr/>
        </p:nvSpPr>
        <p:spPr>
          <a:xfrm>
            <a:off x="5248847" y="5143526"/>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氧气</a:t>
            </a:r>
            <a:endParaRPr lang="en-US" altLang="zh-CN" sz="3200" dirty="0">
              <a:latin typeface="Microsoft YaHei" panose="020B0503020204020204" pitchFamily="34" charset="-122"/>
              <a:ea typeface="Microsoft YaHei" panose="020B0503020204020204" pitchFamily="34" charset="-122"/>
            </a:endParaRPr>
          </a:p>
        </p:txBody>
      </p:sp>
      <p:cxnSp>
        <p:nvCxnSpPr>
          <p:cNvPr id="16" name="直线连接符 15">
            <a:extLst>
              <a:ext uri="{FF2B5EF4-FFF2-40B4-BE49-F238E27FC236}">
                <a16:creationId xmlns:a16="http://schemas.microsoft.com/office/drawing/2014/main" id="{8A8397AC-AF08-1448-8A37-68022F3FA14D}"/>
              </a:ext>
            </a:extLst>
          </p:cNvPr>
          <p:cNvCxnSpPr>
            <a:cxnSpLocks/>
          </p:cNvCxnSpPr>
          <p:nvPr/>
        </p:nvCxnSpPr>
        <p:spPr>
          <a:xfrm>
            <a:off x="3605342" y="5021196"/>
            <a:ext cx="135352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直线连接符 17">
            <a:extLst>
              <a:ext uri="{FF2B5EF4-FFF2-40B4-BE49-F238E27FC236}">
                <a16:creationId xmlns:a16="http://schemas.microsoft.com/office/drawing/2014/main" id="{B386B957-C3F2-2847-A101-F54ED52F18B4}"/>
              </a:ext>
            </a:extLst>
          </p:cNvPr>
          <p:cNvCxnSpPr>
            <a:cxnSpLocks/>
          </p:cNvCxnSpPr>
          <p:nvPr/>
        </p:nvCxnSpPr>
        <p:spPr>
          <a:xfrm>
            <a:off x="5082449" y="5724581"/>
            <a:ext cx="1271459"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00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103657" y="4386343"/>
            <a:ext cx="6920768" cy="1482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错误的          设定：</a:t>
            </a: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   闪电会         瓶内的化学物质。</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3001486" y="4462420"/>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环境</a:t>
            </a:r>
            <a:endParaRPr lang="en-US" altLang="zh-CN"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488199C2-4CCB-E646-BCDD-3EA542FA2DF1}"/>
              </a:ext>
            </a:extLst>
          </p:cNvPr>
          <p:cNvSpPr>
            <a:spLocks noGrp="1"/>
          </p:cNvSpPr>
          <p:nvPr>
            <p:ph type="title"/>
          </p:nvPr>
        </p:nvSpPr>
        <p:spPr/>
        <p:txBody>
          <a:bodyPr/>
          <a:lstStyle/>
          <a:p>
            <a:r>
              <a:rPr lang="zh-CN" altLang="en-US" dirty="0"/>
              <a:t>视频观后题：氨基酸</a:t>
            </a:r>
          </a:p>
        </p:txBody>
      </p:sp>
      <p:pic>
        <p:nvPicPr>
          <p:cNvPr id="13" name="图片 12">
            <a:extLst>
              <a:ext uri="{FF2B5EF4-FFF2-40B4-BE49-F238E27FC236}">
                <a16:creationId xmlns:a16="http://schemas.microsoft.com/office/drawing/2014/main" id="{8B484596-5E6C-524D-8C9F-B0C59C1F0338}"/>
              </a:ext>
            </a:extLst>
          </p:cNvPr>
          <p:cNvPicPr>
            <a:picLocks noChangeAspect="1"/>
          </p:cNvPicPr>
          <p:nvPr/>
        </p:nvPicPr>
        <p:blipFill rotWithShape="1">
          <a:blip r:embed="rId4"/>
          <a:srcRect l="3690"/>
          <a:stretch/>
        </p:blipFill>
        <p:spPr>
          <a:xfrm>
            <a:off x="5502279" y="1134222"/>
            <a:ext cx="3012294" cy="34951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4">
            <a:extLst>
              <a:ext uri="{FF2B5EF4-FFF2-40B4-BE49-F238E27FC236}">
                <a16:creationId xmlns:a16="http://schemas.microsoft.com/office/drawing/2014/main" id="{1B6A3261-DF50-4B36-96D4-1EEC5927F6AB}"/>
              </a:ext>
            </a:extLst>
          </p:cNvPr>
          <p:cNvSpPr txBox="1"/>
          <p:nvPr/>
        </p:nvSpPr>
        <p:spPr>
          <a:xfrm>
            <a:off x="2816895" y="5148122"/>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破坏</a:t>
            </a:r>
            <a:endParaRPr lang="en-US" altLang="zh-CN" sz="3200" dirty="0">
              <a:latin typeface="Microsoft YaHei" panose="020B0503020204020204" pitchFamily="34" charset="-122"/>
              <a:ea typeface="Microsoft YaHei" panose="020B0503020204020204" pitchFamily="34" charset="-122"/>
            </a:endParaRPr>
          </a:p>
        </p:txBody>
      </p:sp>
      <p:cxnSp>
        <p:nvCxnSpPr>
          <p:cNvPr id="16" name="直线连接符 15">
            <a:extLst>
              <a:ext uri="{FF2B5EF4-FFF2-40B4-BE49-F238E27FC236}">
                <a16:creationId xmlns:a16="http://schemas.microsoft.com/office/drawing/2014/main" id="{006C450D-75D5-CA4A-891C-6387EAE8AB95}"/>
              </a:ext>
            </a:extLst>
          </p:cNvPr>
          <p:cNvCxnSpPr>
            <a:cxnSpLocks/>
          </p:cNvCxnSpPr>
          <p:nvPr/>
        </p:nvCxnSpPr>
        <p:spPr>
          <a:xfrm>
            <a:off x="2816895" y="5742067"/>
            <a:ext cx="90321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线连接符 16">
            <a:extLst>
              <a:ext uri="{FF2B5EF4-FFF2-40B4-BE49-F238E27FC236}">
                <a16:creationId xmlns:a16="http://schemas.microsoft.com/office/drawing/2014/main" id="{CB85CF79-6F50-BC4B-90C6-3D7B2341BBEF}"/>
              </a:ext>
            </a:extLst>
          </p:cNvPr>
          <p:cNvCxnSpPr>
            <a:cxnSpLocks/>
          </p:cNvCxnSpPr>
          <p:nvPr/>
        </p:nvCxnSpPr>
        <p:spPr>
          <a:xfrm>
            <a:off x="2992741" y="5026959"/>
            <a:ext cx="903215"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37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725651" y="2510855"/>
            <a:ext cx="6920768" cy="369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错误的          ：</a:t>
            </a:r>
          </a:p>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98%</a:t>
            </a:r>
            <a:r>
              <a:rPr lang="zh-CN" altLang="en-US" sz="3200" dirty="0">
                <a:latin typeface="Microsoft YaHei" panose="020B0503020204020204" pitchFamily="34" charset="-122"/>
                <a:ea typeface="Microsoft YaHei" panose="020B0503020204020204" pitchFamily="34" charset="-122"/>
              </a:rPr>
              <a:t>的产物是                       </a:t>
            </a:r>
            <a:r>
              <a:rPr lang="en-US" altLang="zh-CN"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a:t>
            </a: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只有</a:t>
            </a:r>
            <a:r>
              <a:rPr lang="en-US" altLang="zh-CN" sz="3200" dirty="0">
                <a:latin typeface="Microsoft YaHei" panose="020B0503020204020204" pitchFamily="34" charset="-122"/>
                <a:ea typeface="Microsoft YaHei" panose="020B0503020204020204" pitchFamily="34" charset="-122"/>
              </a:rPr>
              <a:t>2%</a:t>
            </a:r>
            <a:r>
              <a:rPr lang="zh-CN" altLang="en-US" sz="3200" dirty="0">
                <a:latin typeface="Microsoft YaHei" panose="020B0503020204020204" pitchFamily="34" charset="-122"/>
                <a:ea typeface="Microsoft YaHei" panose="020B0503020204020204" pitchFamily="34" charset="-122"/>
              </a:rPr>
              <a:t>的产物是氨基酸。</a:t>
            </a: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而且这些氨基酸是左右旋混合的，</a:t>
            </a:r>
            <a:endParaRPr lang="en-US" altLang="zh-CN"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（能</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不能）被生命体所用。</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2725341" y="2584813"/>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结果</a:t>
            </a:r>
            <a:endParaRPr lang="en-US" altLang="zh-CN"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488199C2-4CCB-E646-BCDD-3EA542FA2DF1}"/>
              </a:ext>
            </a:extLst>
          </p:cNvPr>
          <p:cNvSpPr>
            <a:spLocks noGrp="1"/>
          </p:cNvSpPr>
          <p:nvPr>
            <p:ph type="title"/>
          </p:nvPr>
        </p:nvSpPr>
        <p:spPr/>
        <p:txBody>
          <a:bodyPr/>
          <a:lstStyle/>
          <a:p>
            <a:r>
              <a:rPr lang="zh-CN" altLang="en-US" dirty="0"/>
              <a:t>视频观后题：氨基酸</a:t>
            </a:r>
          </a:p>
        </p:txBody>
      </p:sp>
      <p:sp>
        <p:nvSpPr>
          <p:cNvPr id="12" name="文本框 4">
            <a:extLst>
              <a:ext uri="{FF2B5EF4-FFF2-40B4-BE49-F238E27FC236}">
                <a16:creationId xmlns:a16="http://schemas.microsoft.com/office/drawing/2014/main" id="{66B89BA9-7222-F74D-97C1-7961D106F9A5}"/>
              </a:ext>
            </a:extLst>
          </p:cNvPr>
          <p:cNvSpPr txBox="1"/>
          <p:nvPr/>
        </p:nvSpPr>
        <p:spPr>
          <a:xfrm>
            <a:off x="3345271" y="3304966"/>
            <a:ext cx="2811685"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en-US" sz="3200" dirty="0" err="1">
                <a:latin typeface="Microsoft YaHei" panose="020B0503020204020204" pitchFamily="34" charset="-122"/>
                <a:ea typeface="Microsoft YaHei" panose="020B0503020204020204" pitchFamily="34" charset="-122"/>
              </a:rPr>
              <a:t>焦油</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有害物质</a:t>
            </a:r>
            <a:endParaRPr lang="en-US" sz="320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8B484596-5E6C-524D-8C9F-B0C59C1F0338}"/>
              </a:ext>
            </a:extLst>
          </p:cNvPr>
          <p:cNvPicPr>
            <a:picLocks noChangeAspect="1"/>
          </p:cNvPicPr>
          <p:nvPr/>
        </p:nvPicPr>
        <p:blipFill rotWithShape="1">
          <a:blip r:embed="rId4"/>
          <a:srcRect l="3690"/>
          <a:stretch/>
        </p:blipFill>
        <p:spPr>
          <a:xfrm>
            <a:off x="6619864" y="1324928"/>
            <a:ext cx="2532701" cy="29386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4">
            <a:extLst>
              <a:ext uri="{FF2B5EF4-FFF2-40B4-BE49-F238E27FC236}">
                <a16:creationId xmlns:a16="http://schemas.microsoft.com/office/drawing/2014/main" id="{B7653583-4089-1A45-A174-0359735FB277}"/>
              </a:ext>
            </a:extLst>
          </p:cNvPr>
          <p:cNvSpPr txBox="1"/>
          <p:nvPr/>
        </p:nvSpPr>
        <p:spPr>
          <a:xfrm>
            <a:off x="895892" y="5506681"/>
            <a:ext cx="1101050"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不能</a:t>
            </a:r>
            <a:endParaRPr lang="en-US" sz="3200" dirty="0">
              <a:latin typeface="Microsoft YaHei" panose="020B0503020204020204" pitchFamily="34" charset="-122"/>
              <a:ea typeface="Microsoft YaHei" panose="020B0503020204020204" pitchFamily="34" charset="-122"/>
            </a:endParaRPr>
          </a:p>
        </p:txBody>
      </p:sp>
      <p:cxnSp>
        <p:nvCxnSpPr>
          <p:cNvPr id="16" name="直线连接符 15">
            <a:extLst>
              <a:ext uri="{FF2B5EF4-FFF2-40B4-BE49-F238E27FC236}">
                <a16:creationId xmlns:a16="http://schemas.microsoft.com/office/drawing/2014/main" id="{D1DF9BEB-04D4-0045-B0AC-9373AA2EADF9}"/>
              </a:ext>
            </a:extLst>
          </p:cNvPr>
          <p:cNvCxnSpPr>
            <a:cxnSpLocks/>
          </p:cNvCxnSpPr>
          <p:nvPr/>
        </p:nvCxnSpPr>
        <p:spPr>
          <a:xfrm>
            <a:off x="2515096" y="3182477"/>
            <a:ext cx="127145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线连接符 16">
            <a:extLst>
              <a:ext uri="{FF2B5EF4-FFF2-40B4-BE49-F238E27FC236}">
                <a16:creationId xmlns:a16="http://schemas.microsoft.com/office/drawing/2014/main" id="{6A03BF9F-1809-614E-B23B-7F9BEB5BB171}"/>
              </a:ext>
            </a:extLst>
          </p:cNvPr>
          <p:cNvCxnSpPr>
            <a:cxnSpLocks/>
          </p:cNvCxnSpPr>
          <p:nvPr/>
        </p:nvCxnSpPr>
        <p:spPr>
          <a:xfrm>
            <a:off x="3345271" y="3890907"/>
            <a:ext cx="281168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直线连接符 17">
            <a:extLst>
              <a:ext uri="{FF2B5EF4-FFF2-40B4-BE49-F238E27FC236}">
                <a16:creationId xmlns:a16="http://schemas.microsoft.com/office/drawing/2014/main" id="{69ACA399-AFCB-2149-8694-4E990D5DDA7D}"/>
              </a:ext>
            </a:extLst>
          </p:cNvPr>
          <p:cNvCxnSpPr>
            <a:cxnSpLocks/>
          </p:cNvCxnSpPr>
          <p:nvPr/>
        </p:nvCxnSpPr>
        <p:spPr>
          <a:xfrm>
            <a:off x="802112" y="6077180"/>
            <a:ext cx="119483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361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875056" y="4477783"/>
            <a:ext cx="7610611" cy="1482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在大自然环境中，生命体所需要的氨基酸是          偶然产生的。</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454577" y="5294301"/>
            <a:ext cx="1437248"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不能</a:t>
            </a:r>
            <a:endParaRPr lang="en-US" altLang="zh-CN"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488199C2-4CCB-E646-BCDD-3EA542FA2DF1}"/>
              </a:ext>
            </a:extLst>
          </p:cNvPr>
          <p:cNvSpPr>
            <a:spLocks noGrp="1"/>
          </p:cNvSpPr>
          <p:nvPr>
            <p:ph type="title"/>
          </p:nvPr>
        </p:nvSpPr>
        <p:spPr/>
        <p:txBody>
          <a:bodyPr/>
          <a:lstStyle/>
          <a:p>
            <a:r>
              <a:rPr lang="zh-CN" altLang="en-US" dirty="0"/>
              <a:t>结论：</a:t>
            </a:r>
          </a:p>
        </p:txBody>
      </p:sp>
      <p:pic>
        <p:nvPicPr>
          <p:cNvPr id="3" name="图片 2">
            <a:extLst>
              <a:ext uri="{FF2B5EF4-FFF2-40B4-BE49-F238E27FC236}">
                <a16:creationId xmlns:a16="http://schemas.microsoft.com/office/drawing/2014/main" id="{B825B304-4A32-1340-A074-15402275E404}"/>
              </a:ext>
            </a:extLst>
          </p:cNvPr>
          <p:cNvPicPr>
            <a:picLocks noChangeAspect="1"/>
          </p:cNvPicPr>
          <p:nvPr/>
        </p:nvPicPr>
        <p:blipFill>
          <a:blip r:embed="rId4"/>
          <a:stretch>
            <a:fillRect/>
          </a:stretch>
        </p:blipFill>
        <p:spPr>
          <a:xfrm>
            <a:off x="2458386" y="1440877"/>
            <a:ext cx="4443949" cy="29580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578992C4-77C2-C14E-8DA7-B804B1EE665B}"/>
              </a:ext>
            </a:extLst>
          </p:cNvPr>
          <p:cNvPicPr>
            <a:picLocks noChangeAspect="1"/>
          </p:cNvPicPr>
          <p:nvPr/>
        </p:nvPicPr>
        <p:blipFill>
          <a:blip r:embed="rId5"/>
          <a:stretch>
            <a:fillRect/>
          </a:stretch>
        </p:blipFill>
        <p:spPr>
          <a:xfrm>
            <a:off x="3981860" y="1623200"/>
            <a:ext cx="1397000" cy="762000"/>
          </a:xfrm>
          <a:prstGeom prst="rect">
            <a:avLst/>
          </a:prstGeom>
          <a:ln>
            <a:noFill/>
          </a:ln>
          <a:effectLst>
            <a:outerShdw blurRad="292100" dist="139700" dir="2700000" algn="tl" rotWithShape="0">
              <a:srgbClr val="333333">
                <a:alpha val="65000"/>
              </a:srgbClr>
            </a:outerShdw>
          </a:effectLst>
        </p:spPr>
      </p:pic>
      <p:grpSp>
        <p:nvGrpSpPr>
          <p:cNvPr id="8" name="组合 7">
            <a:extLst>
              <a:ext uri="{FF2B5EF4-FFF2-40B4-BE49-F238E27FC236}">
                <a16:creationId xmlns:a16="http://schemas.microsoft.com/office/drawing/2014/main" id="{ED9CEA58-9102-2C42-ADC4-C823893EF277}"/>
              </a:ext>
            </a:extLst>
          </p:cNvPr>
          <p:cNvGrpSpPr/>
          <p:nvPr/>
        </p:nvGrpSpPr>
        <p:grpSpPr>
          <a:xfrm rot="1271562">
            <a:off x="3981860" y="1394570"/>
            <a:ext cx="1397000" cy="1397000"/>
            <a:chOff x="3981860" y="1440876"/>
            <a:chExt cx="1397000" cy="1397000"/>
          </a:xfrm>
        </p:grpSpPr>
        <p:cxnSp>
          <p:nvCxnSpPr>
            <p:cNvPr id="7" name="直线连接符 6">
              <a:extLst>
                <a:ext uri="{FF2B5EF4-FFF2-40B4-BE49-F238E27FC236}">
                  <a16:creationId xmlns:a16="http://schemas.microsoft.com/office/drawing/2014/main" id="{D20B9A70-3E43-D74D-8BE7-64061C433965}"/>
                </a:ext>
              </a:extLst>
            </p:cNvPr>
            <p:cNvCxnSpPr>
              <a:cxnSpLocks/>
            </p:cNvCxnSpPr>
            <p:nvPr/>
          </p:nvCxnSpPr>
          <p:spPr>
            <a:xfrm>
              <a:off x="3981860" y="1792120"/>
              <a:ext cx="1397000" cy="694512"/>
            </a:xfrm>
            <a:prstGeom prst="line">
              <a:avLst/>
            </a:prstGeom>
            <a:ln w="130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直线连接符 17">
              <a:extLst>
                <a:ext uri="{FF2B5EF4-FFF2-40B4-BE49-F238E27FC236}">
                  <a16:creationId xmlns:a16="http://schemas.microsoft.com/office/drawing/2014/main" id="{37D9AF7E-AA4A-6A48-B412-B5F464F7198B}"/>
                </a:ext>
              </a:extLst>
            </p:cNvPr>
            <p:cNvCxnSpPr>
              <a:cxnSpLocks/>
            </p:cNvCxnSpPr>
            <p:nvPr/>
          </p:nvCxnSpPr>
          <p:spPr>
            <a:xfrm rot="5400000">
              <a:off x="3981860" y="1792120"/>
              <a:ext cx="1397000" cy="694512"/>
            </a:xfrm>
            <a:prstGeom prst="line">
              <a:avLst/>
            </a:prstGeom>
            <a:ln w="130175">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16" name="直线连接符 15">
            <a:extLst>
              <a:ext uri="{FF2B5EF4-FFF2-40B4-BE49-F238E27FC236}">
                <a16:creationId xmlns:a16="http://schemas.microsoft.com/office/drawing/2014/main" id="{DDFF0116-10C9-824C-9DE6-919CFFBE087B}"/>
              </a:ext>
            </a:extLst>
          </p:cNvPr>
          <p:cNvCxnSpPr>
            <a:cxnSpLocks/>
          </p:cNvCxnSpPr>
          <p:nvPr/>
        </p:nvCxnSpPr>
        <p:spPr>
          <a:xfrm>
            <a:off x="1436506" y="5846919"/>
            <a:ext cx="1021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09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BD7A60B-D1A0-4D6A-97DB-349F3E37D944}"/>
              </a:ext>
            </a:extLst>
          </p:cNvPr>
          <p:cNvSpPr txBox="1"/>
          <p:nvPr/>
        </p:nvSpPr>
        <p:spPr>
          <a:xfrm>
            <a:off x="932411" y="2878767"/>
            <a:ext cx="7481537" cy="3344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pPr algn="l">
              <a:lnSpc>
                <a:spcPts val="4840"/>
              </a:lnSpc>
              <a:spcBef>
                <a:spcPts val="1800"/>
              </a:spcBef>
            </a:pPr>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蛋白质是生命活动的主要承担者，</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差不多承担了细胞内所有功能的责任，例如清洁细胞、产生能量等。</a:t>
            </a:r>
            <a:endParaRPr lang="en-US"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endParaRPr>
          </a:p>
          <a:p>
            <a:pPr algn="l">
              <a:lnSpc>
                <a:spcPts val="4840"/>
              </a:lnSpc>
              <a:spcBef>
                <a:spcPts val="1800"/>
              </a:spcBef>
            </a:pPr>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如果没有</a:t>
            </a:r>
            <a:r>
              <a:rPr lang="zh-CN" altLang="en-US"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有用的</a:t>
            </a:r>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蛋白质，那么任何生命体都不可能存在。</a:t>
            </a:r>
            <a:endParaRPr sz="3200" dirty="0">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AA83319C-8D30-DC46-A5CA-8F25EAC0C6DC}"/>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9E40DB42-E5F1-1749-8BAA-50CB8AFED4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424CCED6-E4EC-9C47-AC7F-F31563199D16}"/>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D64CE5F4-6979-A544-BC37-CDDCFB93E705}"/>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4F9C64DD-9441-514D-B475-4BBD313B070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6FD39A10-30D6-444E-975C-09B74FA3597E}"/>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pic>
        <p:nvPicPr>
          <p:cNvPr id="15" name="Picture 2" descr="查看源图像">
            <a:extLst>
              <a:ext uri="{FF2B5EF4-FFF2-40B4-BE49-F238E27FC236}">
                <a16:creationId xmlns:a16="http://schemas.microsoft.com/office/drawing/2014/main" id="{3B71934B-830C-5E43-922E-08A0C2CBB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013" y="-376036"/>
            <a:ext cx="4531842" cy="3398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71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BD7A60B-D1A0-4D6A-97DB-349F3E37D944}"/>
              </a:ext>
            </a:extLst>
          </p:cNvPr>
          <p:cNvSpPr txBox="1"/>
          <p:nvPr/>
        </p:nvSpPr>
        <p:spPr>
          <a:xfrm>
            <a:off x="932411" y="4913976"/>
            <a:ext cx="7481537" cy="1267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pPr algn="l">
              <a:lnSpc>
                <a:spcPts val="4840"/>
              </a:lnSpc>
              <a:spcBef>
                <a:spcPts val="1800"/>
              </a:spcBef>
            </a:pPr>
            <a:r>
              <a:rPr lang="zh-CN" altLang="en-US" sz="3200" kern="0" dirty="0">
                <a:solidFill>
                  <a:srgbClr val="000000"/>
                </a:solidFill>
                <a:latin typeface="Microsoft YaHei" panose="020B0503020204020204" pitchFamily="34" charset="-122"/>
                <a:ea typeface="Microsoft YaHei" panose="020B0503020204020204" pitchFamily="34" charset="-122"/>
                <a:cs typeface="宋体" panose="02010600030101010101" pitchFamily="2" charset="-122"/>
              </a:rPr>
              <a:t>如果氨基酸不能偶然产生，由氨基酸组成的蛋白质就更加不可能偶然形成了。</a:t>
            </a:r>
            <a:endParaRPr sz="3200" dirty="0">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AA83319C-8D30-DC46-A5CA-8F25EAC0C6DC}"/>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9E40DB42-E5F1-1749-8BAA-50CB8AFED4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424CCED6-E4EC-9C47-AC7F-F31563199D16}"/>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D64CE5F4-6979-A544-BC37-CDDCFB93E705}"/>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4F9C64DD-9441-514D-B475-4BBD313B070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6FD39A10-30D6-444E-975C-09B74FA3597E}"/>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5" name="文本框 14">
            <a:extLst>
              <a:ext uri="{FF2B5EF4-FFF2-40B4-BE49-F238E27FC236}">
                <a16:creationId xmlns:a16="http://schemas.microsoft.com/office/drawing/2014/main" id="{3B3EB05B-1BAD-7E45-97E4-3423C4B760F6}"/>
              </a:ext>
            </a:extLst>
          </p:cNvPr>
          <p:cNvSpPr txBox="1"/>
          <p:nvPr/>
        </p:nvSpPr>
        <p:spPr>
          <a:xfrm>
            <a:off x="1144375" y="3816486"/>
            <a:ext cx="3223696" cy="523220"/>
          </a:xfrm>
          <a:prstGeom prst="rect">
            <a:avLst/>
          </a:prstGeom>
          <a:noFill/>
        </p:spPr>
        <p:txBody>
          <a:bodyPr wrap="square" rtlCol="0">
            <a:spAutoFit/>
          </a:bodyPr>
          <a:lstStyle/>
          <a:p>
            <a:pPr algn="ctr"/>
            <a:r>
              <a:rPr lang="zh-CN" altLang="en-US" sz="2800" b="1" dirty="0">
                <a:latin typeface="Microsoft YaHei" panose="020B0503020204020204" pitchFamily="34" charset="-122"/>
                <a:ea typeface="Microsoft YaHei" panose="020B0503020204020204" pitchFamily="34" charset="-122"/>
              </a:rPr>
              <a:t>氨基酸：积木块</a:t>
            </a:r>
            <a:endParaRPr kumimoji="1" lang="zh-CN" altLang="en-US" sz="2800" b="1"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3EE8E3FD-A19C-8A40-8473-2C70B44B84AE}"/>
              </a:ext>
            </a:extLst>
          </p:cNvPr>
          <p:cNvSpPr txBox="1"/>
          <p:nvPr/>
        </p:nvSpPr>
        <p:spPr>
          <a:xfrm>
            <a:off x="4733749" y="3816486"/>
            <a:ext cx="3614838" cy="523220"/>
          </a:xfrm>
          <a:prstGeom prst="rect">
            <a:avLst/>
          </a:prstGeom>
          <a:noFill/>
        </p:spPr>
        <p:txBody>
          <a:bodyPr wrap="square" rtlCol="0">
            <a:spAutoFit/>
          </a:bodyPr>
          <a:lstStyle/>
          <a:p>
            <a:pPr algn="ctr"/>
            <a:r>
              <a:rPr lang="zh-CN" altLang="en-US" sz="2800" b="1" dirty="0">
                <a:latin typeface="Microsoft YaHei" panose="020B0503020204020204" pitchFamily="34" charset="-122"/>
                <a:ea typeface="Microsoft YaHei" panose="020B0503020204020204" pitchFamily="34" charset="-122"/>
              </a:rPr>
              <a:t>蛋白质：积木图案</a:t>
            </a:r>
            <a:endParaRPr kumimoji="1" lang="zh-CN" altLang="en-US" sz="2800" b="1"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1D8F48E9-B02C-294D-B57C-91824EB2238C}"/>
              </a:ext>
            </a:extLst>
          </p:cNvPr>
          <p:cNvPicPr>
            <a:picLocks noChangeAspect="1"/>
          </p:cNvPicPr>
          <p:nvPr/>
        </p:nvPicPr>
        <p:blipFill>
          <a:blip r:embed="rId4"/>
          <a:stretch>
            <a:fillRect/>
          </a:stretch>
        </p:blipFill>
        <p:spPr>
          <a:xfrm>
            <a:off x="4748427" y="488340"/>
            <a:ext cx="3600163" cy="3128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4D21CF2B-81ED-C240-B214-C01306A30E3A}"/>
              </a:ext>
            </a:extLst>
          </p:cNvPr>
          <p:cNvPicPr>
            <a:picLocks noChangeAspect="1"/>
          </p:cNvPicPr>
          <p:nvPr/>
        </p:nvPicPr>
        <p:blipFill>
          <a:blip r:embed="rId5"/>
          <a:stretch>
            <a:fillRect/>
          </a:stretch>
        </p:blipFill>
        <p:spPr>
          <a:xfrm>
            <a:off x="1115046" y="488341"/>
            <a:ext cx="3253026" cy="31261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948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026383" y="2616695"/>
            <a:ext cx="6920768" cy="2959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观看</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视频（蛋白质不能偶然形成）</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sz="3200" dirty="0" err="1">
                <a:latin typeface="Microsoft YaHei" panose="020B0503020204020204" pitchFamily="34" charset="-122"/>
                <a:ea typeface="Microsoft YaHei" panose="020B0503020204020204" pitchFamily="34" charset="-122"/>
              </a:rPr>
              <a:t>完成习题</a:t>
            </a:r>
            <a:endParaRPr lang="en-US" sz="3200" dirty="0">
              <a:latin typeface="Microsoft YaHei" panose="020B0503020204020204" pitchFamily="34" charset="-122"/>
              <a:ea typeface="Microsoft YaHei" panose="020B0503020204020204" pitchFamily="34" charset="-122"/>
            </a:endParaRPr>
          </a:p>
          <a:p>
            <a:pPr marL="514350" indent="-514350">
              <a:lnSpc>
                <a:spcPct val="150000"/>
              </a:lnSpc>
              <a:buSzPct val="100000"/>
              <a:buAutoNum type="arabicPeriod"/>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计时：</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分钟</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任务五：</a:t>
            </a:r>
          </a:p>
        </p:txBody>
      </p:sp>
      <p:pic>
        <p:nvPicPr>
          <p:cNvPr id="11" name="Picture 2" descr="查看源图像">
            <a:extLst>
              <a:ext uri="{FF2B5EF4-FFF2-40B4-BE49-F238E27FC236}">
                <a16:creationId xmlns:a16="http://schemas.microsoft.com/office/drawing/2014/main" id="{F257E254-B197-DA47-B71C-8190BDB40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583" y="3088927"/>
            <a:ext cx="4757044" cy="356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418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33891494_1.mp4">
            <a:hlinkClick r:id="" action="ppaction://media"/>
            <a:extLst>
              <a:ext uri="{FF2B5EF4-FFF2-40B4-BE49-F238E27FC236}">
                <a16:creationId xmlns:a16="http://schemas.microsoft.com/office/drawing/2014/main" id="{BD0AB112-1EBE-3FE9-A52C-DF0711FF63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9144000" cy="6096000"/>
          </a:xfrm>
          <a:prstGeom prst="rect">
            <a:avLst/>
          </a:prstGeom>
        </p:spPr>
      </p:pic>
    </p:spTree>
    <p:extLst>
      <p:ext uri="{BB962C8B-B14F-4D97-AF65-F5344CB8AC3E}">
        <p14:creationId xmlns:p14="http://schemas.microsoft.com/office/powerpoint/2010/main" val="210655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83556" y="3565642"/>
            <a:ext cx="6920768" cy="2748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b="1" dirty="0">
                <a:latin typeface="Microsoft YaHei" panose="020B0503020204020204" pitchFamily="34" charset="-122"/>
                <a:ea typeface="Microsoft YaHei" panose="020B0503020204020204" pitchFamily="34" charset="-122"/>
              </a:rPr>
              <a:t>科学家迪恩</a:t>
            </a:r>
            <a:r>
              <a:rPr lang="en-US" altLang="zh-CN" sz="3200" b="1" dirty="0">
                <a:latin typeface="Microsoft YaHei" panose="020B0503020204020204" pitchFamily="34" charset="-122"/>
                <a:ea typeface="Microsoft YaHei" panose="020B0503020204020204" pitchFamily="34" charset="-122"/>
              </a:rPr>
              <a:t>.</a:t>
            </a:r>
            <a:r>
              <a:rPr lang="zh-CN" altLang="en-US" sz="3200" b="1" dirty="0">
                <a:latin typeface="Microsoft YaHei" panose="020B0503020204020204" pitchFamily="34" charset="-122"/>
                <a:ea typeface="Microsoft YaHei" panose="020B0503020204020204" pitchFamily="34" charset="-122"/>
              </a:rPr>
              <a:t>肯亚</a:t>
            </a:r>
            <a:endParaRPr lang="en-US" altLang="zh-CN" sz="3200" b="1" dirty="0">
              <a:latin typeface="Microsoft YaHei" panose="020B0503020204020204" pitchFamily="34" charset="-122"/>
              <a:ea typeface="Microsoft YaHei" panose="020B0503020204020204" pitchFamily="34" charset="-122"/>
            </a:endParaRPr>
          </a:p>
          <a:p>
            <a:pPr>
              <a:lnSpc>
                <a:spcPts val="4240"/>
              </a:lnSpc>
              <a:buSzPct val="100000"/>
              <a:defRPr sz="3200">
                <a:latin typeface="Microsoft YaHei"/>
                <a:ea typeface="Microsoft YaHei"/>
                <a:cs typeface="Microsoft YaHei"/>
                <a:sym typeface="Microsoft YaHei"/>
              </a:defRPr>
            </a:pPr>
            <a:r>
              <a:rPr lang="zh-CN" altLang="en-US" sz="3200" b="1" dirty="0">
                <a:latin typeface="Microsoft YaHei" panose="020B0503020204020204" pitchFamily="34" charset="-122"/>
                <a:ea typeface="Microsoft YaHei" panose="020B0503020204020204" pitchFamily="34" charset="-122"/>
              </a:rPr>
              <a:t>在思考：</a:t>
            </a:r>
          </a:p>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我们是怎么来的？</a:t>
            </a:r>
          </a:p>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我们为什么在这里？</a:t>
            </a:r>
            <a:r>
              <a:rPr lang="en-US" altLang="zh-CN" sz="3200" dirty="0">
                <a:latin typeface="Microsoft YaHei" panose="020B0503020204020204" pitchFamily="34" charset="-122"/>
                <a:ea typeface="Microsoft YaHei" panose="020B0503020204020204" pitchFamily="34" charset="-122"/>
              </a:rPr>
              <a:t>……</a:t>
            </a:r>
          </a:p>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试图从自然科学的角度找答案。</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研究原因</a:t>
            </a:r>
          </a:p>
        </p:txBody>
      </p:sp>
      <p:pic>
        <p:nvPicPr>
          <p:cNvPr id="5" name="图片 4">
            <a:extLst>
              <a:ext uri="{FF2B5EF4-FFF2-40B4-BE49-F238E27FC236}">
                <a16:creationId xmlns:a16="http://schemas.microsoft.com/office/drawing/2014/main" id="{FDF2D0C2-6FFF-8940-9E4C-CC38B587B771}"/>
              </a:ext>
            </a:extLst>
          </p:cNvPr>
          <p:cNvPicPr>
            <a:picLocks noChangeAspect="1"/>
          </p:cNvPicPr>
          <p:nvPr/>
        </p:nvPicPr>
        <p:blipFill>
          <a:blip r:embed="rId4"/>
          <a:stretch>
            <a:fillRect/>
          </a:stretch>
        </p:blipFill>
        <p:spPr>
          <a:xfrm>
            <a:off x="4436756" y="1370107"/>
            <a:ext cx="4572000" cy="33627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3037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014595" y="4016642"/>
            <a:ext cx="7139609" cy="2209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迪恩</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肯亚发现氨基酸根本不能自动排序，而是得经由</a:t>
            </a:r>
            <a:r>
              <a:rPr lang="en" altLang="zh-CN" sz="3200" dirty="0">
                <a:latin typeface="Microsoft YaHei" panose="020B0503020204020204" pitchFamily="34" charset="-122"/>
                <a:ea typeface="Microsoft YaHei" panose="020B0503020204020204" pitchFamily="34" charset="-122"/>
              </a:rPr>
              <a:t>DNA</a:t>
            </a:r>
            <a:r>
              <a:rPr lang="zh-CN" altLang="en-US" sz="3200" dirty="0">
                <a:latin typeface="Microsoft YaHei" panose="020B0503020204020204" pitchFamily="34" charset="-122"/>
                <a:ea typeface="Microsoft YaHei" panose="020B0503020204020204" pitchFamily="34" charset="-122"/>
              </a:rPr>
              <a:t>信息的指导，氨基酸才能准确地排序，然后进一步形成特定的蛋白质。</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研究过程</a:t>
            </a:r>
          </a:p>
        </p:txBody>
      </p:sp>
      <p:pic>
        <p:nvPicPr>
          <p:cNvPr id="3" name="图片 2">
            <a:extLst>
              <a:ext uri="{FF2B5EF4-FFF2-40B4-BE49-F238E27FC236}">
                <a16:creationId xmlns:a16="http://schemas.microsoft.com/office/drawing/2014/main" id="{7C97BE03-0612-9943-AF47-BA60BC61C03D}"/>
              </a:ext>
            </a:extLst>
          </p:cNvPr>
          <p:cNvPicPr>
            <a:picLocks noChangeAspect="1"/>
          </p:cNvPicPr>
          <p:nvPr/>
        </p:nvPicPr>
        <p:blipFill>
          <a:blip r:embed="rId4"/>
          <a:stretch>
            <a:fillRect/>
          </a:stretch>
        </p:blipFill>
        <p:spPr>
          <a:xfrm>
            <a:off x="2592115" y="1378281"/>
            <a:ext cx="3959769" cy="24741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826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C468B613-413B-B240-B152-70E37B1EDCCF}"/>
              </a:ext>
            </a:extLst>
          </p:cNvPr>
          <p:cNvSpPr>
            <a:spLocks noGrp="1"/>
          </p:cNvSpPr>
          <p:nvPr>
            <p:ph type="title"/>
          </p:nvPr>
        </p:nvSpPr>
        <p:spPr/>
        <p:txBody>
          <a:bodyPr/>
          <a:lstStyle/>
          <a:p>
            <a:r>
              <a:rPr lang="zh-CN" altLang="en-US" dirty="0"/>
              <a:t>这些生物的奇妙功能是怎么形成的？</a:t>
            </a:r>
          </a:p>
        </p:txBody>
      </p:sp>
      <p:pic>
        <p:nvPicPr>
          <p:cNvPr id="9" name="图片 8">
            <a:extLst>
              <a:ext uri="{FF2B5EF4-FFF2-40B4-BE49-F238E27FC236}">
                <a16:creationId xmlns:a16="http://schemas.microsoft.com/office/drawing/2014/main" id="{6B0CA2D6-8746-7045-B876-E93BE54EA029}"/>
              </a:ext>
            </a:extLst>
          </p:cNvPr>
          <p:cNvPicPr>
            <a:picLocks noChangeAspect="1"/>
          </p:cNvPicPr>
          <p:nvPr/>
        </p:nvPicPr>
        <p:blipFill>
          <a:blip r:embed="rId3"/>
          <a:stretch>
            <a:fillRect/>
          </a:stretch>
        </p:blipFill>
        <p:spPr>
          <a:xfrm>
            <a:off x="857250" y="1583104"/>
            <a:ext cx="7429500" cy="5168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0157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899592" y="4727928"/>
            <a:ext cx="7438548" cy="1671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到最后，在证据面前，迪恩</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肯亚发现自己必须承认氨基酸和蛋白质都是智慧设计的产物。</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研究结果</a:t>
            </a:r>
          </a:p>
        </p:txBody>
      </p:sp>
      <p:pic>
        <p:nvPicPr>
          <p:cNvPr id="13" name="Picture 15" descr="Picture--Origin of Life and Structures--Ribonuclease amino acid string.png">
            <a:extLst>
              <a:ext uri="{FF2B5EF4-FFF2-40B4-BE49-F238E27FC236}">
                <a16:creationId xmlns:a16="http://schemas.microsoft.com/office/drawing/2014/main" id="{3F5C3AAE-9710-8A44-8A65-475721A754BA}"/>
              </a:ext>
            </a:extLst>
          </p:cNvPr>
          <p:cNvPicPr>
            <a:picLocks noChangeAspect="1"/>
          </p:cNvPicPr>
          <p:nvPr/>
        </p:nvPicPr>
        <p:blipFill>
          <a:blip r:embed="rId4" cstate="print"/>
          <a:stretch>
            <a:fillRect/>
          </a:stretch>
        </p:blipFill>
        <p:spPr>
          <a:xfrm>
            <a:off x="2944241" y="1345901"/>
            <a:ext cx="3255518" cy="3236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5891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sp>
        <p:nvSpPr>
          <p:cNvPr id="6" name="矩形 5">
            <a:extLst>
              <a:ext uri="{FF2B5EF4-FFF2-40B4-BE49-F238E27FC236}">
                <a16:creationId xmlns:a16="http://schemas.microsoft.com/office/drawing/2014/main" id="{EED7F932-49E3-A848-BAC3-42674D78E748}"/>
              </a:ext>
            </a:extLst>
          </p:cNvPr>
          <p:cNvSpPr/>
          <p:nvPr/>
        </p:nvSpPr>
        <p:spPr>
          <a:xfrm>
            <a:off x="6549887" y="1814994"/>
            <a:ext cx="2594113" cy="26607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9" name="文本框 4"/>
          <p:cNvSpPr txBox="1"/>
          <p:nvPr/>
        </p:nvSpPr>
        <p:spPr>
          <a:xfrm>
            <a:off x="612224" y="3014514"/>
            <a:ext cx="8363168" cy="743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1.</a:t>
            </a:r>
            <a:r>
              <a:rPr lang="zh-CN" altLang="en-US" sz="3200" dirty="0">
                <a:latin typeface="Microsoft YaHei" panose="020B0503020204020204" pitchFamily="34" charset="-122"/>
                <a:ea typeface="Microsoft YaHei" panose="020B0503020204020204" pitchFamily="34" charset="-122"/>
              </a:rPr>
              <a:t> 氨基酸和蛋白质是什么关系？ </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077845" y="3991850"/>
            <a:ext cx="5472042" cy="1776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5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答：氨基酸构成蛋白质。</a:t>
            </a:r>
          </a:p>
          <a:p>
            <a:pPr>
              <a:lnSpc>
                <a:spcPts val="45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所有蛋白质分子都是由</a:t>
            </a:r>
            <a:r>
              <a:rPr lang="en-US" altLang="zh-CN" sz="3200" dirty="0">
                <a:latin typeface="Microsoft YaHei" panose="020B0503020204020204" pitchFamily="34" charset="-122"/>
                <a:ea typeface="Microsoft YaHei" panose="020B0503020204020204" pitchFamily="34" charset="-122"/>
              </a:rPr>
              <a:t>20</a:t>
            </a:r>
            <a:r>
              <a:rPr lang="zh-CN" altLang="en-US" sz="3200" dirty="0">
                <a:latin typeface="Microsoft YaHei" panose="020B0503020204020204" pitchFamily="34" charset="-122"/>
                <a:ea typeface="Microsoft YaHei" panose="020B0503020204020204" pitchFamily="34" charset="-122"/>
              </a:rPr>
              <a:t>种</a:t>
            </a:r>
            <a:endParaRPr lang="en-US" altLang="zh-CN" sz="3200" dirty="0">
              <a:latin typeface="Microsoft YaHei" panose="020B0503020204020204" pitchFamily="34" charset="-122"/>
              <a:ea typeface="Microsoft YaHei" panose="020B0503020204020204" pitchFamily="34" charset="-122"/>
            </a:endParaRPr>
          </a:p>
          <a:p>
            <a:pPr>
              <a:lnSpc>
                <a:spcPts val="45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氨基酸排列形成的不同组合。</a:t>
            </a:r>
          </a:p>
        </p:txBody>
      </p:sp>
      <p:sp>
        <p:nvSpPr>
          <p:cNvPr id="2" name="标题 1">
            <a:extLst>
              <a:ext uri="{FF2B5EF4-FFF2-40B4-BE49-F238E27FC236}">
                <a16:creationId xmlns:a16="http://schemas.microsoft.com/office/drawing/2014/main" id="{AA31198F-B847-6A41-A916-03A8E1D28C26}"/>
              </a:ext>
            </a:extLst>
          </p:cNvPr>
          <p:cNvSpPr>
            <a:spLocks noGrp="1"/>
          </p:cNvSpPr>
          <p:nvPr>
            <p:ph type="title"/>
          </p:nvPr>
        </p:nvSpPr>
        <p:spPr/>
        <p:txBody>
          <a:bodyPr/>
          <a:lstStyle/>
          <a:p>
            <a:r>
              <a:rPr lang="zh-CN" altLang="en-US" dirty="0"/>
              <a:t>视频观后题：蛋白质</a:t>
            </a:r>
          </a:p>
        </p:txBody>
      </p:sp>
      <p:pic>
        <p:nvPicPr>
          <p:cNvPr id="13" name="图片 12">
            <a:extLst>
              <a:ext uri="{FF2B5EF4-FFF2-40B4-BE49-F238E27FC236}">
                <a16:creationId xmlns:a16="http://schemas.microsoft.com/office/drawing/2014/main" id="{F06186D3-9BF3-4740-82D0-C3B774672106}"/>
              </a:ext>
            </a:extLst>
          </p:cNvPr>
          <p:cNvPicPr>
            <a:picLocks noChangeAspect="1"/>
          </p:cNvPicPr>
          <p:nvPr/>
        </p:nvPicPr>
        <p:blipFill rotWithShape="1">
          <a:blip r:embed="rId4"/>
          <a:srcRect r="64524" b="17050"/>
          <a:stretch/>
        </p:blipFill>
        <p:spPr>
          <a:xfrm>
            <a:off x="6549890" y="1814994"/>
            <a:ext cx="1464400" cy="2046431"/>
          </a:xfrm>
          <a:prstGeom prst="rect">
            <a:avLst/>
          </a:prstGeom>
        </p:spPr>
      </p:pic>
      <p:pic>
        <p:nvPicPr>
          <p:cNvPr id="15" name="图片 14">
            <a:extLst>
              <a:ext uri="{FF2B5EF4-FFF2-40B4-BE49-F238E27FC236}">
                <a16:creationId xmlns:a16="http://schemas.microsoft.com/office/drawing/2014/main" id="{ED621797-1CFC-0D46-B848-9DB3FC83B87F}"/>
              </a:ext>
            </a:extLst>
          </p:cNvPr>
          <p:cNvPicPr>
            <a:picLocks noChangeAspect="1"/>
          </p:cNvPicPr>
          <p:nvPr/>
        </p:nvPicPr>
        <p:blipFill rotWithShape="1">
          <a:blip r:embed="rId4"/>
          <a:srcRect l="72784" b="17050"/>
          <a:stretch/>
        </p:blipFill>
        <p:spPr>
          <a:xfrm>
            <a:off x="8009636" y="1814994"/>
            <a:ext cx="1123448" cy="2046431"/>
          </a:xfrm>
          <a:prstGeom prst="rect">
            <a:avLst/>
          </a:prstGeom>
        </p:spPr>
      </p:pic>
      <p:cxnSp>
        <p:nvCxnSpPr>
          <p:cNvPr id="16" name="直线连接符 15">
            <a:extLst>
              <a:ext uri="{FF2B5EF4-FFF2-40B4-BE49-F238E27FC236}">
                <a16:creationId xmlns:a16="http://schemas.microsoft.com/office/drawing/2014/main" id="{5DB9E9E5-AD36-E744-A166-FA0D4C3046A3}"/>
              </a:ext>
            </a:extLst>
          </p:cNvPr>
          <p:cNvCxnSpPr>
            <a:cxnSpLocks/>
          </p:cNvCxnSpPr>
          <p:nvPr/>
        </p:nvCxnSpPr>
        <p:spPr>
          <a:xfrm>
            <a:off x="1144375" y="4607169"/>
            <a:ext cx="519781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线连接符 16">
            <a:extLst>
              <a:ext uri="{FF2B5EF4-FFF2-40B4-BE49-F238E27FC236}">
                <a16:creationId xmlns:a16="http://schemas.microsoft.com/office/drawing/2014/main" id="{996FCF49-B42D-1141-A84B-B5DC0E62B868}"/>
              </a:ext>
            </a:extLst>
          </p:cNvPr>
          <p:cNvCxnSpPr>
            <a:cxnSpLocks/>
          </p:cNvCxnSpPr>
          <p:nvPr/>
        </p:nvCxnSpPr>
        <p:spPr>
          <a:xfrm>
            <a:off x="1144375" y="5181600"/>
            <a:ext cx="519781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直线连接符 17">
            <a:extLst>
              <a:ext uri="{FF2B5EF4-FFF2-40B4-BE49-F238E27FC236}">
                <a16:creationId xmlns:a16="http://schemas.microsoft.com/office/drawing/2014/main" id="{1CE172FC-2173-E44A-958C-9C741A18C438}"/>
              </a:ext>
            </a:extLst>
          </p:cNvPr>
          <p:cNvCxnSpPr>
            <a:cxnSpLocks/>
          </p:cNvCxnSpPr>
          <p:nvPr/>
        </p:nvCxnSpPr>
        <p:spPr>
          <a:xfrm>
            <a:off x="1144375" y="5791200"/>
            <a:ext cx="5197810"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7D760C38-B258-E84B-A63F-DCB7B00CB8AC}"/>
              </a:ext>
            </a:extLst>
          </p:cNvPr>
          <p:cNvSpPr txBox="1"/>
          <p:nvPr/>
        </p:nvSpPr>
        <p:spPr>
          <a:xfrm>
            <a:off x="8132778" y="3876993"/>
            <a:ext cx="877163"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蛋白质</a:t>
            </a:r>
          </a:p>
        </p:txBody>
      </p:sp>
      <p:sp>
        <p:nvSpPr>
          <p:cNvPr id="20" name="文本框 19">
            <a:extLst>
              <a:ext uri="{FF2B5EF4-FFF2-40B4-BE49-F238E27FC236}">
                <a16:creationId xmlns:a16="http://schemas.microsoft.com/office/drawing/2014/main" id="{7F61A5EA-0588-944F-B2B2-510C1A2B1C56}"/>
              </a:ext>
            </a:extLst>
          </p:cNvPr>
          <p:cNvSpPr txBox="1"/>
          <p:nvPr/>
        </p:nvSpPr>
        <p:spPr>
          <a:xfrm>
            <a:off x="6902123" y="3884183"/>
            <a:ext cx="877163"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氨基酸</a:t>
            </a:r>
          </a:p>
        </p:txBody>
      </p:sp>
    </p:spTree>
    <p:extLst>
      <p:ext uri="{BB962C8B-B14F-4D97-AF65-F5344CB8AC3E}">
        <p14:creationId xmlns:p14="http://schemas.microsoft.com/office/powerpoint/2010/main" val="19860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12224" y="3740358"/>
            <a:ext cx="8363168" cy="743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特定的氨基酸序列能偶然形成吗？</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077844" y="4485986"/>
            <a:ext cx="7166560" cy="1776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5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答：不能，实验证明氨基酸不能偶然排列成生命所需要的序列；相反，氨基酸的序列必须由</a:t>
            </a:r>
            <a:r>
              <a:rPr lang="en" altLang="zh-CN" sz="3200" dirty="0">
                <a:latin typeface="Microsoft YaHei" panose="020B0503020204020204" pitchFamily="34" charset="-122"/>
                <a:ea typeface="Microsoft YaHei" panose="020B0503020204020204" pitchFamily="34" charset="-122"/>
              </a:rPr>
              <a:t>DNA</a:t>
            </a:r>
            <a:r>
              <a:rPr lang="zh-CN" altLang="en-US" sz="3200" dirty="0">
                <a:latin typeface="Microsoft YaHei" panose="020B0503020204020204" pitchFamily="34" charset="-122"/>
                <a:ea typeface="Microsoft YaHei" panose="020B0503020204020204" pitchFamily="34" charset="-122"/>
              </a:rPr>
              <a:t>里的信息来指导。</a:t>
            </a:r>
          </a:p>
        </p:txBody>
      </p:sp>
      <p:sp>
        <p:nvSpPr>
          <p:cNvPr id="2" name="标题 1">
            <a:extLst>
              <a:ext uri="{FF2B5EF4-FFF2-40B4-BE49-F238E27FC236}">
                <a16:creationId xmlns:a16="http://schemas.microsoft.com/office/drawing/2014/main" id="{AA31198F-B847-6A41-A916-03A8E1D28C26}"/>
              </a:ext>
            </a:extLst>
          </p:cNvPr>
          <p:cNvSpPr>
            <a:spLocks noGrp="1"/>
          </p:cNvSpPr>
          <p:nvPr>
            <p:ph type="title"/>
          </p:nvPr>
        </p:nvSpPr>
        <p:spPr/>
        <p:txBody>
          <a:bodyPr/>
          <a:lstStyle/>
          <a:p>
            <a:r>
              <a:rPr lang="zh-CN" altLang="en-US" dirty="0"/>
              <a:t>视频观后题：蛋白质</a:t>
            </a:r>
          </a:p>
        </p:txBody>
      </p:sp>
      <p:pic>
        <p:nvPicPr>
          <p:cNvPr id="12" name="Picture 15" descr="Picture--Origin of Life and Structures--Ribonuclease amino acid string.png">
            <a:extLst>
              <a:ext uri="{FF2B5EF4-FFF2-40B4-BE49-F238E27FC236}">
                <a16:creationId xmlns:a16="http://schemas.microsoft.com/office/drawing/2014/main" id="{7CC02B7B-2367-A348-AF0F-88ADE62B2E11}"/>
              </a:ext>
            </a:extLst>
          </p:cNvPr>
          <p:cNvPicPr>
            <a:picLocks noChangeAspect="1"/>
          </p:cNvPicPr>
          <p:nvPr/>
        </p:nvPicPr>
        <p:blipFill>
          <a:blip r:embed="rId4" cstate="print"/>
          <a:stretch>
            <a:fillRect/>
          </a:stretch>
        </p:blipFill>
        <p:spPr>
          <a:xfrm>
            <a:off x="3400709" y="1493415"/>
            <a:ext cx="2342582" cy="2329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 name="直线连接符 12">
            <a:extLst>
              <a:ext uri="{FF2B5EF4-FFF2-40B4-BE49-F238E27FC236}">
                <a16:creationId xmlns:a16="http://schemas.microsoft.com/office/drawing/2014/main" id="{0C199BFC-65A6-224D-8A77-ABEF057A2D8E}"/>
              </a:ext>
            </a:extLst>
          </p:cNvPr>
          <p:cNvCxnSpPr>
            <a:cxnSpLocks/>
          </p:cNvCxnSpPr>
          <p:nvPr/>
        </p:nvCxnSpPr>
        <p:spPr>
          <a:xfrm>
            <a:off x="1077844" y="5076093"/>
            <a:ext cx="716656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8C356037-C122-0A4A-B82C-A1B969AB32CB}"/>
              </a:ext>
            </a:extLst>
          </p:cNvPr>
          <p:cNvCxnSpPr>
            <a:cxnSpLocks/>
          </p:cNvCxnSpPr>
          <p:nvPr/>
        </p:nvCxnSpPr>
        <p:spPr>
          <a:xfrm>
            <a:off x="1077844" y="5662247"/>
            <a:ext cx="716656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线连接符 15">
            <a:extLst>
              <a:ext uri="{FF2B5EF4-FFF2-40B4-BE49-F238E27FC236}">
                <a16:creationId xmlns:a16="http://schemas.microsoft.com/office/drawing/2014/main" id="{76B15B2F-FB6F-D345-B158-3D6F4C080E13}"/>
              </a:ext>
            </a:extLst>
          </p:cNvPr>
          <p:cNvCxnSpPr>
            <a:cxnSpLocks/>
          </p:cNvCxnSpPr>
          <p:nvPr/>
        </p:nvCxnSpPr>
        <p:spPr>
          <a:xfrm>
            <a:off x="1077844" y="6224955"/>
            <a:ext cx="716656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29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12224" y="3412988"/>
            <a:ext cx="807724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3.</a:t>
            </a:r>
            <a:r>
              <a:rPr lang="zh-CN" altLang="en-US" sz="3200" dirty="0">
                <a:latin typeface="Microsoft YaHei" panose="020B0503020204020204" pitchFamily="34" charset="-122"/>
                <a:ea typeface="Microsoft YaHei" panose="020B0503020204020204" pitchFamily="34" charset="-122"/>
              </a:rPr>
              <a:t> 如果氨基酸的序列无法形成，那这会怎样  </a:t>
            </a:r>
            <a:endParaRPr lang="en-US" altLang="zh-CN" sz="3200" dirty="0">
              <a:latin typeface="Microsoft YaHei" panose="020B0503020204020204" pitchFamily="34" charset="-122"/>
              <a:ea typeface="Microsoft YaHei" panose="020B0503020204020204" pitchFamily="34" charset="-122"/>
            </a:endParaRPr>
          </a:p>
          <a:p>
            <a:pPr>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    影响蛋白质？</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077843" y="4485986"/>
            <a:ext cx="7491387" cy="1671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答：蛋白质的形状和功能是由氨基酸序列决定的。没有特定的氨基酸序列，就没有有用的蛋白质。</a:t>
            </a:r>
          </a:p>
        </p:txBody>
      </p:sp>
      <p:sp>
        <p:nvSpPr>
          <p:cNvPr id="2" name="标题 1">
            <a:extLst>
              <a:ext uri="{FF2B5EF4-FFF2-40B4-BE49-F238E27FC236}">
                <a16:creationId xmlns:a16="http://schemas.microsoft.com/office/drawing/2014/main" id="{AA31198F-B847-6A41-A916-03A8E1D28C26}"/>
              </a:ext>
            </a:extLst>
          </p:cNvPr>
          <p:cNvSpPr>
            <a:spLocks noGrp="1"/>
          </p:cNvSpPr>
          <p:nvPr>
            <p:ph type="title"/>
          </p:nvPr>
        </p:nvSpPr>
        <p:spPr/>
        <p:txBody>
          <a:bodyPr/>
          <a:lstStyle/>
          <a:p>
            <a:r>
              <a:rPr lang="zh-CN" altLang="en-US" dirty="0"/>
              <a:t>视频观后题：蛋白质</a:t>
            </a:r>
          </a:p>
        </p:txBody>
      </p:sp>
      <p:pic>
        <p:nvPicPr>
          <p:cNvPr id="13" name="Picture 2" descr="查看源图像">
            <a:extLst>
              <a:ext uri="{FF2B5EF4-FFF2-40B4-BE49-F238E27FC236}">
                <a16:creationId xmlns:a16="http://schemas.microsoft.com/office/drawing/2014/main" id="{3AF5E35D-40FF-D141-8024-56751E2AA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399" y="1220052"/>
            <a:ext cx="3119071" cy="233930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线连接符 11">
            <a:extLst>
              <a:ext uri="{FF2B5EF4-FFF2-40B4-BE49-F238E27FC236}">
                <a16:creationId xmlns:a16="http://schemas.microsoft.com/office/drawing/2014/main" id="{3CBBAE94-28D5-E246-BEAF-D2E0360B2314}"/>
              </a:ext>
            </a:extLst>
          </p:cNvPr>
          <p:cNvCxnSpPr>
            <a:cxnSpLocks/>
          </p:cNvCxnSpPr>
          <p:nvPr/>
        </p:nvCxnSpPr>
        <p:spPr>
          <a:xfrm>
            <a:off x="1097483" y="5064370"/>
            <a:ext cx="742485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81531BD1-D0E7-7341-A346-EC712DC2F54A}"/>
              </a:ext>
            </a:extLst>
          </p:cNvPr>
          <p:cNvCxnSpPr>
            <a:cxnSpLocks/>
          </p:cNvCxnSpPr>
          <p:nvPr/>
        </p:nvCxnSpPr>
        <p:spPr>
          <a:xfrm>
            <a:off x="1097483" y="5591908"/>
            <a:ext cx="742485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线连接符 15">
            <a:extLst>
              <a:ext uri="{FF2B5EF4-FFF2-40B4-BE49-F238E27FC236}">
                <a16:creationId xmlns:a16="http://schemas.microsoft.com/office/drawing/2014/main" id="{64EEB884-C2E2-284F-BF4B-2407976D9A90}"/>
              </a:ext>
            </a:extLst>
          </p:cNvPr>
          <p:cNvCxnSpPr>
            <a:cxnSpLocks/>
          </p:cNvCxnSpPr>
          <p:nvPr/>
        </p:nvCxnSpPr>
        <p:spPr>
          <a:xfrm>
            <a:off x="1097483" y="6131170"/>
            <a:ext cx="7424855"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155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612224" y="4700606"/>
            <a:ext cx="807724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buSzPct val="100000"/>
              <a:defRPr sz="3200">
                <a:latin typeface="Microsoft YaHei"/>
                <a:ea typeface="Microsoft YaHei"/>
                <a:cs typeface="Microsoft YaHei"/>
                <a:sym typeface="Microsoft YaHei"/>
              </a:defRPr>
            </a:pPr>
            <a:r>
              <a:rPr lang="en-US" altLang="zh-CN" sz="3200" dirty="0">
                <a:latin typeface="Microsoft YaHei" panose="020B0503020204020204" pitchFamily="34" charset="-122"/>
                <a:ea typeface="Microsoft YaHei" panose="020B0503020204020204" pitchFamily="34" charset="-122"/>
              </a:rPr>
              <a:t>4.</a:t>
            </a:r>
            <a:r>
              <a:rPr lang="zh-CN" altLang="en-US" sz="3200" dirty="0">
                <a:latin typeface="Microsoft YaHei" panose="020B0503020204020204" pitchFamily="34" charset="-122"/>
                <a:ea typeface="Microsoft YaHei" panose="020B0503020204020204" pitchFamily="34" charset="-122"/>
              </a:rPr>
              <a:t> 如果没有有用的蛋白质，生命会怎么样？</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14" name="文本框 4">
            <a:extLst>
              <a:ext uri="{FF2B5EF4-FFF2-40B4-BE49-F238E27FC236}">
                <a16:creationId xmlns:a16="http://schemas.microsoft.com/office/drawing/2014/main" id="{764AACF4-ED87-7248-B14B-15BF58B5E227}"/>
              </a:ext>
            </a:extLst>
          </p:cNvPr>
          <p:cNvSpPr txBox="1"/>
          <p:nvPr/>
        </p:nvSpPr>
        <p:spPr>
          <a:xfrm>
            <a:off x="1064780" y="5361704"/>
            <a:ext cx="7491387" cy="59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答：没有必需的蛋白质，就没有生命！</a:t>
            </a:r>
          </a:p>
        </p:txBody>
      </p:sp>
      <p:sp>
        <p:nvSpPr>
          <p:cNvPr id="2" name="标题 1">
            <a:extLst>
              <a:ext uri="{FF2B5EF4-FFF2-40B4-BE49-F238E27FC236}">
                <a16:creationId xmlns:a16="http://schemas.microsoft.com/office/drawing/2014/main" id="{AA31198F-B847-6A41-A916-03A8E1D28C26}"/>
              </a:ext>
            </a:extLst>
          </p:cNvPr>
          <p:cNvSpPr>
            <a:spLocks noGrp="1"/>
          </p:cNvSpPr>
          <p:nvPr>
            <p:ph type="title"/>
          </p:nvPr>
        </p:nvSpPr>
        <p:spPr/>
        <p:txBody>
          <a:bodyPr/>
          <a:lstStyle/>
          <a:p>
            <a:r>
              <a:rPr lang="zh-CN" altLang="en-US" dirty="0"/>
              <a:t>视频观后题：蛋白质</a:t>
            </a:r>
          </a:p>
        </p:txBody>
      </p:sp>
      <p:pic>
        <p:nvPicPr>
          <p:cNvPr id="13" name="图片 12">
            <a:extLst>
              <a:ext uri="{FF2B5EF4-FFF2-40B4-BE49-F238E27FC236}">
                <a16:creationId xmlns:a16="http://schemas.microsoft.com/office/drawing/2014/main" id="{7EFA0029-76A3-8442-A507-BEA3D48FC0CF}"/>
              </a:ext>
            </a:extLst>
          </p:cNvPr>
          <p:cNvPicPr>
            <a:picLocks noChangeAspect="1"/>
          </p:cNvPicPr>
          <p:nvPr/>
        </p:nvPicPr>
        <p:blipFill>
          <a:blip r:embed="rId4"/>
          <a:stretch>
            <a:fillRect/>
          </a:stretch>
        </p:blipFill>
        <p:spPr>
          <a:xfrm>
            <a:off x="2463418" y="1477116"/>
            <a:ext cx="4217164" cy="3166002"/>
          </a:xfrm>
          <a:prstGeom prst="rect">
            <a:avLst/>
          </a:prstGeom>
          <a:ln>
            <a:noFill/>
          </a:ln>
          <a:effectLst>
            <a:outerShdw blurRad="292100" dist="139700" dir="2700000" algn="tl" rotWithShape="0">
              <a:srgbClr val="333333">
                <a:alpha val="65000"/>
              </a:srgbClr>
            </a:outerShdw>
          </a:effectLst>
        </p:spPr>
      </p:pic>
      <p:cxnSp>
        <p:nvCxnSpPr>
          <p:cNvPr id="16" name="直线连接符 15">
            <a:extLst>
              <a:ext uri="{FF2B5EF4-FFF2-40B4-BE49-F238E27FC236}">
                <a16:creationId xmlns:a16="http://schemas.microsoft.com/office/drawing/2014/main" id="{81998AD3-B4E6-C249-B682-A126389419A4}"/>
              </a:ext>
            </a:extLst>
          </p:cNvPr>
          <p:cNvCxnSpPr>
            <a:cxnSpLocks/>
          </p:cNvCxnSpPr>
          <p:nvPr/>
        </p:nvCxnSpPr>
        <p:spPr>
          <a:xfrm>
            <a:off x="1064780" y="5955649"/>
            <a:ext cx="7424855"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85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242651" y="4626004"/>
            <a:ext cx="7271922" cy="1671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生命不可能偶然形成，</a:t>
            </a:r>
          </a:p>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必须是来自智慧的设计！</a:t>
            </a:r>
          </a:p>
          <a:p>
            <a:pPr>
              <a:lnSpc>
                <a:spcPts val="424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这表明必须有一位设计生命的创造者！</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AA31198F-B847-6A41-A916-03A8E1D28C26}"/>
              </a:ext>
            </a:extLst>
          </p:cNvPr>
          <p:cNvSpPr>
            <a:spLocks noGrp="1"/>
          </p:cNvSpPr>
          <p:nvPr>
            <p:ph type="title"/>
          </p:nvPr>
        </p:nvSpPr>
        <p:spPr/>
        <p:txBody>
          <a:bodyPr/>
          <a:lstStyle/>
          <a:p>
            <a:r>
              <a:rPr lang="zh-CN" altLang="en-US" dirty="0"/>
              <a:t>迪恩肯亚的研究结论：</a:t>
            </a:r>
          </a:p>
        </p:txBody>
      </p:sp>
      <p:pic>
        <p:nvPicPr>
          <p:cNvPr id="13" name="图片 12">
            <a:extLst>
              <a:ext uri="{FF2B5EF4-FFF2-40B4-BE49-F238E27FC236}">
                <a16:creationId xmlns:a16="http://schemas.microsoft.com/office/drawing/2014/main" id="{92A730B5-7458-F741-AB73-4B592F851343}"/>
              </a:ext>
            </a:extLst>
          </p:cNvPr>
          <p:cNvPicPr>
            <a:picLocks noChangeAspect="1"/>
          </p:cNvPicPr>
          <p:nvPr/>
        </p:nvPicPr>
        <p:blipFill>
          <a:blip r:embed="rId4"/>
          <a:stretch>
            <a:fillRect/>
          </a:stretch>
        </p:blipFill>
        <p:spPr>
          <a:xfrm>
            <a:off x="2399321" y="1343981"/>
            <a:ext cx="4345358" cy="31960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8099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直线连接符 20">
            <a:extLst>
              <a:ext uri="{FF2B5EF4-FFF2-40B4-BE49-F238E27FC236}">
                <a16:creationId xmlns:a16="http://schemas.microsoft.com/office/drawing/2014/main" id="{C7A6D6C8-17C3-2A41-A875-612B84478F02}"/>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53C37E53-D715-884E-A9E2-43DE9B606CB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53999D55-5DA1-5343-B8FE-DBB5E9F6A355}"/>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66F8EECB-A5B9-2041-B473-39FF2D6371F3}"/>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C8907CA0-2BC8-C14D-8232-483DBE08C7B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FA219F27-3119-C44F-961F-44498DF1A9E7}"/>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7" name="文本框 6">
            <a:extLst>
              <a:ext uri="{FF2B5EF4-FFF2-40B4-BE49-F238E27FC236}">
                <a16:creationId xmlns:a16="http://schemas.microsoft.com/office/drawing/2014/main" id="{649A769E-6DA6-4622-B73A-346673159953}"/>
              </a:ext>
            </a:extLst>
          </p:cNvPr>
          <p:cNvSpPr txBox="1"/>
          <p:nvPr/>
        </p:nvSpPr>
        <p:spPr>
          <a:xfrm>
            <a:off x="5028501" y="3786569"/>
            <a:ext cx="3963042" cy="523220"/>
          </a:xfrm>
          <a:prstGeom prst="rect">
            <a:avLst/>
          </a:prstGeom>
          <a:noFill/>
        </p:spPr>
        <p:txBody>
          <a:bodyPr wrap="square">
            <a:spAutoFit/>
          </a:bodyPr>
          <a:lstStyle/>
          <a:p>
            <a:pPr algn="ctr"/>
            <a:r>
              <a:rPr lang="zh-CN" altLang="en-US" sz="2800" dirty="0">
                <a:effectLst/>
                <a:latin typeface="Microsoft YaHei" panose="020B0503020204020204" pitchFamily="34" charset="-122"/>
                <a:ea typeface="Microsoft YaHei" panose="020B0503020204020204" pitchFamily="34" charset="-122"/>
              </a:rPr>
              <a:t>蛋白质分子很精妙</a:t>
            </a:r>
            <a:endParaRPr lang="zh-CN" altLang="zh-CN" sz="2800" dirty="0">
              <a:effectLst/>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F2855AA1-959E-4D47-AA09-21C4B1F63B72}"/>
              </a:ext>
            </a:extLst>
          </p:cNvPr>
          <p:cNvSpPr txBox="1"/>
          <p:nvPr/>
        </p:nvSpPr>
        <p:spPr>
          <a:xfrm>
            <a:off x="1009581" y="3786569"/>
            <a:ext cx="3463871" cy="523220"/>
          </a:xfrm>
          <a:prstGeom prst="rect">
            <a:avLst/>
          </a:prstGeom>
          <a:noFill/>
        </p:spPr>
        <p:txBody>
          <a:bodyPr wrap="square">
            <a:spAutoFit/>
          </a:bodyPr>
          <a:lstStyle/>
          <a:p>
            <a:pPr algn="ctr"/>
            <a:r>
              <a:rPr lang="zh-CN" altLang="en-US" sz="2800" dirty="0">
                <a:latin typeface="Microsoft YaHei" panose="020B0503020204020204" pitchFamily="34" charset="-122"/>
                <a:ea typeface="Microsoft YaHei" panose="020B0503020204020204" pitchFamily="34" charset="-122"/>
              </a:rPr>
              <a:t>氨基酸序列</a:t>
            </a:r>
            <a:r>
              <a:rPr lang="zh-CN" altLang="en-US" sz="2800" dirty="0">
                <a:effectLst/>
                <a:latin typeface="Microsoft YaHei" panose="020B0503020204020204" pitchFamily="34" charset="-122"/>
                <a:ea typeface="Microsoft YaHei" panose="020B0503020204020204" pitchFamily="34" charset="-122"/>
              </a:rPr>
              <a:t>很复杂</a:t>
            </a:r>
            <a:endParaRPr lang="en-US" altLang="zh-CN" sz="2800" dirty="0">
              <a:effectLst/>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A6349AC1-9A39-49D0-8BB9-85BA39F9629A}"/>
              </a:ext>
            </a:extLst>
          </p:cNvPr>
          <p:cNvSpPr txBox="1"/>
          <p:nvPr/>
        </p:nvSpPr>
        <p:spPr>
          <a:xfrm>
            <a:off x="0" y="5109262"/>
            <a:ext cx="9144000" cy="1077218"/>
          </a:xfrm>
          <a:prstGeom prst="rect">
            <a:avLst/>
          </a:prstGeom>
          <a:noFill/>
        </p:spPr>
        <p:txBody>
          <a:bodyPr wrap="square">
            <a:spAutoFit/>
          </a:bodyPr>
          <a:lstStyle/>
          <a:p>
            <a:pPr algn="ct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细胞</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不可能偶然产生，</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必须是被创造的。</a:t>
            </a:r>
            <a:endParaRPr lang="zh-CN" altLang="en-US" sz="3200" b="1" dirty="0">
              <a:latin typeface="Microsoft YaHei" panose="020B0503020204020204" pitchFamily="34" charset="-122"/>
              <a:ea typeface="Microsoft YaHei" panose="020B0503020204020204" pitchFamily="34" charset="-122"/>
            </a:endParaRPr>
          </a:p>
        </p:txBody>
      </p:sp>
      <p:pic>
        <p:nvPicPr>
          <p:cNvPr id="13" name="图片 2">
            <a:extLst>
              <a:ext uri="{FF2B5EF4-FFF2-40B4-BE49-F238E27FC236}">
                <a16:creationId xmlns:a16="http://schemas.microsoft.com/office/drawing/2014/main" id="{B9CC5C44-3A41-4342-8659-C199D3A372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9581" y="820064"/>
            <a:ext cx="3463871" cy="2708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14" name="Picture 2" descr="查看源图像">
            <a:extLst>
              <a:ext uri="{FF2B5EF4-FFF2-40B4-BE49-F238E27FC236}">
                <a16:creationId xmlns:a16="http://schemas.microsoft.com/office/drawing/2014/main" id="{89B18D20-F23C-4BDB-9BA2-43042D680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676" y="352514"/>
            <a:ext cx="4524744" cy="3393558"/>
          </a:xfrm>
          <a:prstGeom prst="rect">
            <a:avLst/>
          </a:prstGeom>
          <a:noFill/>
          <a:extLst>
            <a:ext uri="{909E8E84-426E-40DD-AFC4-6F175D3DCCD1}">
              <a14:hiddenFill xmlns:a14="http://schemas.microsoft.com/office/drawing/2010/main">
                <a:solidFill>
                  <a:srgbClr val="FFFFFF"/>
                </a:solidFill>
              </a14:hiddenFill>
            </a:ext>
          </a:extLst>
        </p:spPr>
      </p:pic>
      <p:sp>
        <p:nvSpPr>
          <p:cNvPr id="12" name="箭头: 下 1">
            <a:extLst>
              <a:ext uri="{FF2B5EF4-FFF2-40B4-BE49-F238E27FC236}">
                <a16:creationId xmlns:a16="http://schemas.microsoft.com/office/drawing/2014/main" id="{4A15F9FB-2A62-AE44-A1D7-D6B080B79087}"/>
              </a:ext>
            </a:extLst>
          </p:cNvPr>
          <p:cNvSpPr/>
          <p:nvPr/>
        </p:nvSpPr>
        <p:spPr>
          <a:xfrm rot="16200000">
            <a:off x="4640662" y="1732837"/>
            <a:ext cx="760288" cy="792090"/>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5394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ChangeArrowheads="1"/>
          </p:cNvSpPr>
          <p:nvPr/>
        </p:nvSpPr>
        <p:spPr bwMode="auto">
          <a:xfrm>
            <a:off x="491166" y="4435848"/>
            <a:ext cx="8023407" cy="1710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17" tIns="60958" rIns="121917" bIns="60958">
            <a:spAutoFit/>
          </a:bodyPr>
          <a:lstStyle/>
          <a:p>
            <a:pPr marL="304800" indent="-36513" defTabSz="1219200" eaLnBrk="1" hangingPunct="1">
              <a:lnSpc>
                <a:spcPct val="110000"/>
              </a:lnSpc>
              <a:buSzPct val="75000"/>
            </a:pPr>
            <a:r>
              <a:rPr lang="zh-CN" altLang="en-US" sz="3200" dirty="0">
                <a:latin typeface="Microsoft YaHei" panose="020B0503020204020204" pitchFamily="34" charset="-122"/>
                <a:ea typeface="Microsoft YaHei" panose="020B0503020204020204" pitchFamily="34" charset="-122"/>
                <a:cs typeface="微软雅黑" charset="0"/>
              </a:rPr>
              <a:t>翟中和院士</a:t>
            </a:r>
            <a:r>
              <a:rPr lang="en-US" altLang="zh-CN" sz="3200" dirty="0">
                <a:latin typeface="Microsoft YaHei" panose="020B0503020204020204" pitchFamily="34" charset="-122"/>
                <a:ea typeface="Microsoft YaHei" panose="020B0503020204020204" pitchFamily="34" charset="-122"/>
                <a:cs typeface="微软雅黑" charset="0"/>
              </a:rPr>
              <a:t> 《</a:t>
            </a:r>
            <a:r>
              <a:rPr lang="zh-CN" altLang="en-US" sz="3200" dirty="0">
                <a:latin typeface="Microsoft YaHei" panose="020B0503020204020204" pitchFamily="34" charset="-122"/>
                <a:ea typeface="Microsoft YaHei" panose="020B0503020204020204" pitchFamily="34" charset="-122"/>
                <a:cs typeface="微软雅黑" charset="0"/>
              </a:rPr>
              <a:t>细胞生物学</a:t>
            </a:r>
            <a:r>
              <a:rPr lang="en-US" altLang="zh-CN" sz="3200" dirty="0">
                <a:latin typeface="Microsoft YaHei" panose="020B0503020204020204" pitchFamily="34" charset="-122"/>
                <a:ea typeface="Microsoft YaHei" panose="020B0503020204020204" pitchFamily="34" charset="-122"/>
                <a:cs typeface="微软雅黑" charset="0"/>
              </a:rPr>
              <a:t>》</a:t>
            </a:r>
            <a:r>
              <a:rPr lang="zh-CN" altLang="en-US" sz="3200" dirty="0">
                <a:latin typeface="Microsoft YaHei" panose="020B0503020204020204" pitchFamily="34" charset="-122"/>
                <a:ea typeface="Microsoft YaHei" panose="020B0503020204020204" pitchFamily="34" charset="-122"/>
                <a:cs typeface="微软雅黑" charset="0"/>
              </a:rPr>
              <a:t>：</a:t>
            </a:r>
            <a:br>
              <a:rPr lang="zh-CN" altLang="en-US" sz="3200" dirty="0">
                <a:latin typeface="Microsoft YaHei" panose="020B0503020204020204" pitchFamily="34" charset="-122"/>
                <a:ea typeface="Microsoft YaHei" panose="020B0503020204020204" pitchFamily="34" charset="-122"/>
                <a:cs typeface="微软雅黑" charset="0"/>
              </a:rPr>
            </a:br>
            <a:r>
              <a:rPr lang="en-US" altLang="zh-CN" sz="3200" dirty="0">
                <a:latin typeface="Microsoft YaHei" panose="020B0503020204020204" pitchFamily="34" charset="-122"/>
                <a:ea typeface="Microsoft YaHei" panose="020B0503020204020204" pitchFamily="34" charset="-122"/>
                <a:cs typeface="微软雅黑" charset="0"/>
              </a:rPr>
              <a:t>“</a:t>
            </a:r>
            <a:r>
              <a:rPr lang="zh-CN" altLang="en-US" sz="3200" dirty="0">
                <a:latin typeface="Microsoft YaHei" panose="020B0503020204020204" pitchFamily="34" charset="-122"/>
                <a:ea typeface="Microsoft YaHei" panose="020B0503020204020204" pitchFamily="34" charset="-122"/>
                <a:cs typeface="微软雅黑" charset="0"/>
              </a:rPr>
              <a:t>我确信哪怕一个最简单的细胞，也比迄今为止设计出的任何智能电脑更精巧。</a:t>
            </a:r>
            <a:r>
              <a:rPr lang="en-US" altLang="zh-CN" sz="3200" dirty="0">
                <a:latin typeface="Microsoft YaHei" panose="020B0503020204020204" pitchFamily="34" charset="-122"/>
                <a:ea typeface="Microsoft YaHei" panose="020B0503020204020204" pitchFamily="34" charset="-122"/>
                <a:cs typeface="微软雅黑" charset="0"/>
              </a:rPr>
              <a:t>”</a:t>
            </a:r>
            <a:endParaRPr lang="zh-CN" altLang="en-US" sz="3200" dirty="0">
              <a:latin typeface="Microsoft YaHei" panose="020B0503020204020204" pitchFamily="34" charset="-122"/>
              <a:ea typeface="Microsoft YaHei" panose="020B0503020204020204" pitchFamily="34" charset="-122"/>
              <a:cs typeface="微软雅黑" charset="0"/>
            </a:endParaRPr>
          </a:p>
        </p:txBody>
      </p:sp>
      <p:sp>
        <p:nvSpPr>
          <p:cNvPr id="12" name="直线连接符 20">
            <a:extLst>
              <a:ext uri="{FF2B5EF4-FFF2-40B4-BE49-F238E27FC236}">
                <a16:creationId xmlns:a16="http://schemas.microsoft.com/office/drawing/2014/main" id="{3F1AD7D7-E888-6741-BD1B-6B9F48A460E4}"/>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F7F3D56E-556E-3C48-B602-D8ADD8513B9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808EBA8E-8DEF-0943-B9C0-8BE9D9547CF5}"/>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EE277C20-0A47-7045-9077-BF3373941F2B}"/>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1049B5E8-A816-B14A-8872-89FBCC5AB0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89020503-F3C6-FC43-8857-C56A4411B69C}"/>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nvGrpSpPr>
          <p:cNvPr id="11" name="组 10"/>
          <p:cNvGrpSpPr/>
          <p:nvPr/>
        </p:nvGrpSpPr>
        <p:grpSpPr>
          <a:xfrm>
            <a:off x="1432462" y="0"/>
            <a:ext cx="6279075" cy="4178308"/>
            <a:chOff x="2198407" y="418356"/>
            <a:chExt cx="5747103" cy="3824316"/>
          </a:xfrm>
        </p:grpSpPr>
        <p:pic>
          <p:nvPicPr>
            <p:cNvPr id="2" name="图片 1"/>
            <p:cNvPicPr>
              <a:picLocks noChangeAspect="1"/>
            </p:cNvPicPr>
            <p:nvPr/>
          </p:nvPicPr>
          <p:blipFill>
            <a:blip r:embed="rId4"/>
            <a:stretch>
              <a:fillRect/>
            </a:stretch>
          </p:blipFill>
          <p:spPr>
            <a:xfrm>
              <a:off x="2198407" y="418356"/>
              <a:ext cx="2702900" cy="3822887"/>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5"/>
            <a:stretch>
              <a:fillRect/>
            </a:stretch>
          </p:blipFill>
          <p:spPr>
            <a:xfrm>
              <a:off x="5003367" y="427693"/>
              <a:ext cx="2942143" cy="3814979"/>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48371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BD7A60B-D1A0-4D6A-97DB-349F3E37D944}"/>
              </a:ext>
            </a:extLst>
          </p:cNvPr>
          <p:cNvSpPr txBox="1"/>
          <p:nvPr/>
        </p:nvSpPr>
        <p:spPr>
          <a:xfrm>
            <a:off x="109738" y="3794127"/>
            <a:ext cx="2531177"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电脑很复杂</a:t>
            </a:r>
            <a:endParaRPr lang="en-US" altLang="zh-CN" sz="3200" dirty="0">
              <a:latin typeface="Microsoft YaHei" panose="020B0503020204020204" pitchFamily="34" charset="-122"/>
              <a:ea typeface="Microsoft YaHei" panose="020B0503020204020204" pitchFamily="34" charset="-122"/>
            </a:endParaRPr>
          </a:p>
          <a:p>
            <a:r>
              <a:rPr lang="zh-CN" altLang="en-US" sz="3200" dirty="0">
                <a:latin typeface="Microsoft YaHei" panose="020B0503020204020204" pitchFamily="34" charset="-122"/>
                <a:ea typeface="Microsoft YaHei" panose="020B0503020204020204" pitchFamily="34" charset="-122"/>
              </a:rPr>
              <a:t>不是偶然</a:t>
            </a:r>
            <a:endParaRPr sz="3200" dirty="0">
              <a:latin typeface="Microsoft YaHei" panose="020B0503020204020204" pitchFamily="34" charset="-122"/>
              <a:ea typeface="Microsoft YaHei" panose="020B0503020204020204" pitchFamily="34" charset="-122"/>
            </a:endParaRPr>
          </a:p>
        </p:txBody>
      </p:sp>
      <p:sp>
        <p:nvSpPr>
          <p:cNvPr id="6" name="矩形 1">
            <a:extLst>
              <a:ext uri="{FF2B5EF4-FFF2-40B4-BE49-F238E27FC236}">
                <a16:creationId xmlns:a16="http://schemas.microsoft.com/office/drawing/2014/main" id="{0AE3BD5F-582D-4CC9-AD4E-7843A194B759}"/>
              </a:ext>
            </a:extLst>
          </p:cNvPr>
          <p:cNvSpPr txBox="1"/>
          <p:nvPr/>
        </p:nvSpPr>
        <p:spPr>
          <a:xfrm>
            <a:off x="2785825" y="3794127"/>
            <a:ext cx="2943841"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细胞更复杂</a:t>
            </a:r>
            <a:endParaRPr lang="en-US" altLang="zh-CN" sz="3200" dirty="0">
              <a:latin typeface="Microsoft YaHei" panose="020B0503020204020204" pitchFamily="34" charset="-122"/>
              <a:ea typeface="Microsoft YaHei" panose="020B0503020204020204" pitchFamily="34" charset="-122"/>
            </a:endParaRPr>
          </a:p>
          <a:p>
            <a:r>
              <a:rPr lang="zh-CN" altLang="en-US" sz="3200" dirty="0">
                <a:latin typeface="Microsoft YaHei" panose="020B0503020204020204" pitchFamily="34" charset="-122"/>
                <a:ea typeface="Microsoft YaHei" panose="020B0503020204020204" pitchFamily="34" charset="-122"/>
              </a:rPr>
              <a:t>不是偶然</a:t>
            </a:r>
            <a:endParaRPr sz="3200" dirty="0">
              <a:latin typeface="Microsoft YaHei" panose="020B0503020204020204" pitchFamily="34" charset="-122"/>
              <a:ea typeface="Microsoft YaHei" panose="020B0503020204020204" pitchFamily="34" charset="-122"/>
            </a:endParaRPr>
          </a:p>
        </p:txBody>
      </p:sp>
      <p:sp>
        <p:nvSpPr>
          <p:cNvPr id="7" name="矩形 1">
            <a:extLst>
              <a:ext uri="{FF2B5EF4-FFF2-40B4-BE49-F238E27FC236}">
                <a16:creationId xmlns:a16="http://schemas.microsoft.com/office/drawing/2014/main" id="{4088269A-789C-4F5F-8BD6-1467EF491AE0}"/>
              </a:ext>
            </a:extLst>
          </p:cNvPr>
          <p:cNvSpPr txBox="1"/>
          <p:nvPr/>
        </p:nvSpPr>
        <p:spPr>
          <a:xfrm>
            <a:off x="5694497" y="3840293"/>
            <a:ext cx="3449502"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由千万细胞构成</a:t>
            </a:r>
            <a:endParaRPr lang="en-US"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endParaRPr>
          </a:p>
          <a:p>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的生命体又怎</a:t>
            </a:r>
            <a:r>
              <a:rPr lang="zh-CN" altLang="en-US" sz="3200" kern="0" dirty="0">
                <a:solidFill>
                  <a:srgbClr val="000000"/>
                </a:solidFill>
                <a:latin typeface="Microsoft YaHei" panose="020B0503020204020204" pitchFamily="34" charset="-122"/>
                <a:ea typeface="Microsoft YaHei" panose="020B0503020204020204" pitchFamily="34" charset="-122"/>
                <a:cs typeface="宋体" panose="02010600030101010101" pitchFamily="2" charset="-122"/>
              </a:rPr>
              <a:t>会</a:t>
            </a:r>
            <a:endParaRPr lang="en-US" altLang="zh-CN" sz="3200" kern="0" dirty="0">
              <a:solidFill>
                <a:srgbClr val="000000"/>
              </a:solidFill>
              <a:latin typeface="Microsoft YaHei" panose="020B0503020204020204" pitchFamily="34" charset="-122"/>
              <a:ea typeface="Microsoft YaHei" panose="020B0503020204020204" pitchFamily="34" charset="-122"/>
              <a:cs typeface="宋体" panose="02010600030101010101" pitchFamily="2" charset="-122"/>
            </a:endParaRPr>
          </a:p>
          <a:p>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偶然</a:t>
            </a:r>
            <a:r>
              <a:rPr lang="zh-CN" altLang="en-US"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出现</a:t>
            </a:r>
            <a:r>
              <a:rPr lang="zh-CN" altLang="zh-CN" sz="3200" kern="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a:t>
            </a:r>
            <a:endParaRPr sz="32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282E5A95-3894-9D4E-867E-0A0BC2003170}"/>
              </a:ext>
            </a:extLst>
          </p:cNvPr>
          <p:cNvPicPr>
            <a:picLocks noChangeAspect="1"/>
          </p:cNvPicPr>
          <p:nvPr/>
        </p:nvPicPr>
        <p:blipFill rotWithShape="1">
          <a:blip r:embed="rId3"/>
          <a:srcRect l="3759" r="10259"/>
          <a:stretch/>
        </p:blipFill>
        <p:spPr>
          <a:xfrm>
            <a:off x="109739" y="1320033"/>
            <a:ext cx="2531177" cy="22078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56DFB966-00DF-434F-87F5-89B411850618}"/>
              </a:ext>
            </a:extLst>
          </p:cNvPr>
          <p:cNvPicPr>
            <a:picLocks noChangeAspect="1"/>
          </p:cNvPicPr>
          <p:nvPr/>
        </p:nvPicPr>
        <p:blipFill>
          <a:blip r:embed="rId4"/>
          <a:stretch>
            <a:fillRect/>
          </a:stretch>
        </p:blipFill>
        <p:spPr>
          <a:xfrm>
            <a:off x="5802367" y="1254251"/>
            <a:ext cx="3341633" cy="2343850"/>
          </a:xfrm>
          <a:prstGeom prst="rect">
            <a:avLst/>
          </a:prstGeom>
        </p:spPr>
      </p:pic>
      <p:pic>
        <p:nvPicPr>
          <p:cNvPr id="10" name="图片 9">
            <a:extLst>
              <a:ext uri="{FF2B5EF4-FFF2-40B4-BE49-F238E27FC236}">
                <a16:creationId xmlns:a16="http://schemas.microsoft.com/office/drawing/2014/main" id="{629C525C-774E-DF41-BA3D-841B2911E82A}"/>
              </a:ext>
            </a:extLst>
          </p:cNvPr>
          <p:cNvPicPr>
            <a:picLocks noChangeAspect="1"/>
          </p:cNvPicPr>
          <p:nvPr/>
        </p:nvPicPr>
        <p:blipFill>
          <a:blip r:embed="rId5"/>
          <a:stretch>
            <a:fillRect/>
          </a:stretch>
        </p:blipFill>
        <p:spPr>
          <a:xfrm>
            <a:off x="3175884" y="1320033"/>
            <a:ext cx="2163722" cy="22078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598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1861B-AFAB-0A47-87C5-FDCA81AB5F3B}"/>
              </a:ext>
            </a:extLst>
          </p:cNvPr>
          <p:cNvPicPr>
            <a:picLocks noChangeAspect="1"/>
          </p:cNvPicPr>
          <p:nvPr/>
        </p:nvPicPr>
        <p:blipFill>
          <a:blip r:embed="rId3"/>
          <a:stretch>
            <a:fillRect/>
          </a:stretch>
        </p:blipFill>
        <p:spPr>
          <a:xfrm>
            <a:off x="0" y="-1"/>
            <a:ext cx="9144000" cy="6858001"/>
          </a:xfrm>
          <a:prstGeom prst="rect">
            <a:avLst/>
          </a:prstGeom>
        </p:spPr>
      </p:pic>
      <p:sp>
        <p:nvSpPr>
          <p:cNvPr id="18" name="文本框 17">
            <a:extLst>
              <a:ext uri="{FF2B5EF4-FFF2-40B4-BE49-F238E27FC236}">
                <a16:creationId xmlns:a16="http://schemas.microsoft.com/office/drawing/2014/main" id="{4F169287-C7E8-DE41-9279-3DCABBA8AC85}"/>
              </a:ext>
            </a:extLst>
          </p:cNvPr>
          <p:cNvSpPr txBox="1"/>
          <p:nvPr/>
        </p:nvSpPr>
        <p:spPr>
          <a:xfrm>
            <a:off x="0" y="5288340"/>
            <a:ext cx="9144000" cy="1569660"/>
          </a:xfrm>
          <a:prstGeom prst="rect">
            <a:avLst/>
          </a:prstGeom>
          <a:solidFill>
            <a:schemeClr val="bg1">
              <a:alpha val="71000"/>
            </a:schemeClr>
          </a:solidFill>
        </p:spPr>
        <p:txBody>
          <a:bodyPr wrap="square">
            <a:spAutoFit/>
          </a:bodyPr>
          <a:lstStyle/>
          <a:p>
            <a:pPr>
              <a:defRPr/>
            </a:pPr>
            <a:r>
              <a:rPr lang="zh-CN" altLang="en-US" sz="3200" dirty="0">
                <a:solidFill>
                  <a:srgbClr val="1C271A"/>
                </a:solidFill>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3200" dirty="0">
                <a:solidFill>
                  <a:srgbClr val="1C271A"/>
                </a:solidFill>
                <a:latin typeface="Microsoft YaHei" panose="020B0503020204020204" pitchFamily="34" charset="-122"/>
                <a:ea typeface="Microsoft YaHei" panose="020B0503020204020204" pitchFamily="34" charset="-122"/>
                <a:cs typeface="Arial" panose="020B0604020202020204" pitchFamily="34" charset="0"/>
              </a:rPr>
              <a:t>1:20</a:t>
            </a:r>
            <a:r>
              <a:rPr lang="zh-CN" altLang="en-US" sz="3200" dirty="0">
                <a:solidFill>
                  <a:srgbClr val="1C271A"/>
                </a:solidFill>
                <a:latin typeface="Microsoft YaHei" panose="020B0503020204020204" pitchFamily="34" charset="-122"/>
                <a:ea typeface="Microsoft YaHei" panose="020B0503020204020204" pitchFamily="34" charset="-122"/>
                <a:cs typeface="Arial" panose="020B0604020202020204" pitchFamily="34" charset="0"/>
              </a:rPr>
              <a:t> 自从造天地以来，神的永能和神性是明明可知的，虽是眼不能见，但 </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藉着所造之物</a:t>
            </a:r>
            <a:r>
              <a:rPr lang="zh-CN" altLang="en-US" sz="3200" dirty="0">
                <a:solidFill>
                  <a:srgbClr val="1C271A"/>
                </a:solidFill>
                <a:latin typeface="Microsoft YaHei" panose="020B0503020204020204" pitchFamily="34" charset="-122"/>
                <a:ea typeface="Microsoft YaHei" panose="020B0503020204020204" pitchFamily="34" charset="-122"/>
                <a:cs typeface="Arial" panose="020B0604020202020204" pitchFamily="34" charset="0"/>
              </a:rPr>
              <a:t>，就可以晓得，叫人无可推诿。</a:t>
            </a:r>
          </a:p>
        </p:txBody>
      </p:sp>
    </p:spTree>
    <p:extLst>
      <p:ext uri="{BB962C8B-B14F-4D97-AF65-F5344CB8AC3E}">
        <p14:creationId xmlns:p14="http://schemas.microsoft.com/office/powerpoint/2010/main" val="289983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A9AE1B-5818-F64C-A404-3E5C434E1491}"/>
              </a:ext>
            </a:extLst>
          </p:cNvPr>
          <p:cNvSpPr>
            <a:spLocks noGrp="1"/>
          </p:cNvSpPr>
          <p:nvPr>
            <p:ph type="title"/>
          </p:nvPr>
        </p:nvSpPr>
        <p:spPr/>
        <p:txBody>
          <a:bodyPr/>
          <a:lstStyle/>
          <a:p>
            <a:r>
              <a:rPr lang="zh-CN" altLang="en-US" dirty="0"/>
              <a:t>它们都是偶然进化来的吗？</a:t>
            </a:r>
          </a:p>
        </p:txBody>
      </p:sp>
      <p:grpSp>
        <p:nvGrpSpPr>
          <p:cNvPr id="16" name="组合 15">
            <a:extLst>
              <a:ext uri="{FF2B5EF4-FFF2-40B4-BE49-F238E27FC236}">
                <a16:creationId xmlns:a16="http://schemas.microsoft.com/office/drawing/2014/main" id="{30F1A58A-2976-0A42-8EA2-5F1769CF33D2}"/>
              </a:ext>
            </a:extLst>
          </p:cNvPr>
          <p:cNvGrpSpPr/>
          <p:nvPr/>
        </p:nvGrpSpPr>
        <p:grpSpPr>
          <a:xfrm>
            <a:off x="0" y="1887283"/>
            <a:ext cx="9144000" cy="2077488"/>
            <a:chOff x="-11156" y="1445990"/>
            <a:chExt cx="9165490" cy="2082371"/>
          </a:xfrm>
        </p:grpSpPr>
        <p:pic>
          <p:nvPicPr>
            <p:cNvPr id="11" name="图片 10">
              <a:extLst>
                <a:ext uri="{FF2B5EF4-FFF2-40B4-BE49-F238E27FC236}">
                  <a16:creationId xmlns:a16="http://schemas.microsoft.com/office/drawing/2014/main" id="{01311BA4-7EF9-1C47-8118-1359C03CAF34}"/>
                </a:ext>
              </a:extLst>
            </p:cNvPr>
            <p:cNvPicPr>
              <a:picLocks noChangeAspect="1"/>
            </p:cNvPicPr>
            <p:nvPr/>
          </p:nvPicPr>
          <p:blipFill rotWithShape="1">
            <a:blip r:embed="rId3"/>
            <a:srcRect l="24319" r="21611" b="34359"/>
            <a:stretch/>
          </p:blipFill>
          <p:spPr>
            <a:xfrm>
              <a:off x="3330520" y="1445990"/>
              <a:ext cx="2572919" cy="20823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258E3FE8-77B2-2545-8827-653FB4FDF7ED}"/>
                </a:ext>
              </a:extLst>
            </p:cNvPr>
            <p:cNvPicPr>
              <a:picLocks noChangeAspect="1"/>
            </p:cNvPicPr>
            <p:nvPr/>
          </p:nvPicPr>
          <p:blipFill rotWithShape="1">
            <a:blip r:embed="rId4"/>
            <a:srcRect b="5530"/>
            <a:stretch/>
          </p:blipFill>
          <p:spPr>
            <a:xfrm>
              <a:off x="-11156" y="1445991"/>
              <a:ext cx="3300375" cy="20823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8925DDAA-FF7F-BB46-AEC0-67ADE5469872}"/>
                </a:ext>
              </a:extLst>
            </p:cNvPr>
            <p:cNvPicPr>
              <a:picLocks noChangeAspect="1"/>
            </p:cNvPicPr>
            <p:nvPr/>
          </p:nvPicPr>
          <p:blipFill rotWithShape="1">
            <a:blip r:embed="rId5"/>
            <a:srcRect l="13060"/>
            <a:stretch/>
          </p:blipFill>
          <p:spPr>
            <a:xfrm>
              <a:off x="5944740" y="1445990"/>
              <a:ext cx="3209594" cy="20823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 name="组合 3">
            <a:extLst>
              <a:ext uri="{FF2B5EF4-FFF2-40B4-BE49-F238E27FC236}">
                <a16:creationId xmlns:a16="http://schemas.microsoft.com/office/drawing/2014/main" id="{D7797C68-0C2A-9742-8EBA-7DAA98CF39E8}"/>
              </a:ext>
            </a:extLst>
          </p:cNvPr>
          <p:cNvGrpSpPr/>
          <p:nvPr/>
        </p:nvGrpSpPr>
        <p:grpSpPr>
          <a:xfrm>
            <a:off x="0" y="3991761"/>
            <a:ext cx="9144000" cy="2040438"/>
            <a:chOff x="257908" y="3991761"/>
            <a:chExt cx="8886092" cy="1982887"/>
          </a:xfrm>
        </p:grpSpPr>
        <p:pic>
          <p:nvPicPr>
            <p:cNvPr id="10" name="图片 9">
              <a:extLst>
                <a:ext uri="{FF2B5EF4-FFF2-40B4-BE49-F238E27FC236}">
                  <a16:creationId xmlns:a16="http://schemas.microsoft.com/office/drawing/2014/main" id="{A95A3E34-EC8B-F44D-AC9F-CA8B74E6D980}"/>
                </a:ext>
              </a:extLst>
            </p:cNvPr>
            <p:cNvPicPr>
              <a:picLocks noChangeAspect="1"/>
            </p:cNvPicPr>
            <p:nvPr/>
          </p:nvPicPr>
          <p:blipFill rotWithShape="1">
            <a:blip r:embed="rId6"/>
            <a:srcRect b="10636"/>
            <a:stretch/>
          </p:blipFill>
          <p:spPr>
            <a:xfrm>
              <a:off x="2937065" y="3991762"/>
              <a:ext cx="3324657" cy="19807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7C2599A3-C30C-314F-8D85-10847CCBD134}"/>
                </a:ext>
              </a:extLst>
            </p:cNvPr>
            <p:cNvPicPr>
              <a:picLocks noChangeAspect="1"/>
            </p:cNvPicPr>
            <p:nvPr/>
          </p:nvPicPr>
          <p:blipFill>
            <a:blip r:embed="rId7"/>
            <a:stretch>
              <a:fillRect/>
            </a:stretch>
          </p:blipFill>
          <p:spPr>
            <a:xfrm>
              <a:off x="257908" y="3991761"/>
              <a:ext cx="2643849" cy="19828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473A5A35-C1F6-0D48-A74C-2C05E7EF9AC9}"/>
                </a:ext>
              </a:extLst>
            </p:cNvPr>
            <p:cNvPicPr>
              <a:picLocks noChangeAspect="1"/>
            </p:cNvPicPr>
            <p:nvPr/>
          </p:nvPicPr>
          <p:blipFill>
            <a:blip r:embed="rId8"/>
            <a:stretch>
              <a:fillRect/>
            </a:stretch>
          </p:blipFill>
          <p:spPr>
            <a:xfrm>
              <a:off x="6297030" y="3991762"/>
              <a:ext cx="2846970" cy="19807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标题 1">
            <a:extLst>
              <a:ext uri="{FF2B5EF4-FFF2-40B4-BE49-F238E27FC236}">
                <a16:creationId xmlns:a16="http://schemas.microsoft.com/office/drawing/2014/main" id="{D6D18D98-0250-4E8C-BB7A-ECC179D6345B}"/>
              </a:ext>
            </a:extLst>
          </p:cNvPr>
          <p:cNvSpPr txBox="1">
            <a:spLocks/>
          </p:cNvSpPr>
          <p:nvPr/>
        </p:nvSpPr>
        <p:spPr>
          <a:xfrm>
            <a:off x="10333" y="3455466"/>
            <a:ext cx="9133667" cy="904778"/>
          </a:xfrm>
          <a:prstGeom prst="rect">
            <a:avLst/>
          </a:prstGeom>
          <a:solidFill>
            <a:schemeClr val="bg1">
              <a:alpha val="87217"/>
            </a:schemeClr>
          </a:solidFill>
          <a:ln w="12700">
            <a:solidFill>
              <a:schemeClr val="accent3">
                <a:lumMod val="50000"/>
              </a:schemeClr>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4580"/>
              </a:lnSpc>
            </a:pPr>
            <a:r>
              <a:rPr lang="zh-CN" altLang="en-US" sz="3600" b="1" dirty="0">
                <a:solidFill>
                  <a:srgbClr val="1C271A"/>
                </a:solidFill>
                <a:latin typeface="Microsoft YaHei" panose="020B0503020204020204" pitchFamily="34" charset="-122"/>
                <a:ea typeface="Microsoft YaHei" panose="020B0503020204020204" pitchFamily="34" charset="-122"/>
              </a:rPr>
              <a:t>“偶然”真有那么大威力吗？</a:t>
            </a:r>
            <a:endParaRPr lang="en-US" altLang="zh-CN" sz="3600" b="1" dirty="0">
              <a:solidFill>
                <a:srgbClr val="1C271A"/>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222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65CF2B5-9DFE-B240-96A5-F0D9CC261D6E}"/>
              </a:ext>
            </a:extLst>
          </p:cNvPr>
          <p:cNvPicPr>
            <a:picLocks noChangeAspect="1"/>
          </p:cNvPicPr>
          <p:nvPr/>
        </p:nvPicPr>
        <p:blipFill rotWithShape="1">
          <a:blip r:embed="rId3">
            <a:extLst>
              <a:ext uri="{28A0092B-C50C-407E-A947-70E740481C1C}">
                <a14:useLocalDpi xmlns:a14="http://schemas.microsoft.com/office/drawing/2010/main" val="0"/>
              </a:ext>
            </a:extLst>
          </a:blip>
          <a:srcRect t="25520"/>
          <a:stretch/>
        </p:blipFill>
        <p:spPr>
          <a:xfrm>
            <a:off x="-1" y="0"/>
            <a:ext cx="9144001" cy="6858000"/>
          </a:xfrm>
          <a:prstGeom prst="rect">
            <a:avLst/>
          </a:prstGeom>
          <a:solidFill>
            <a:srgbClr val="FFFFFF">
              <a:shade val="85000"/>
            </a:srgbClr>
          </a:solidFill>
          <a:ln w="28575" cap="sq">
            <a:noFill/>
            <a:miter lim="800000"/>
          </a:ln>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C1D35E88-CD9E-C448-A895-AB805E07D400}"/>
              </a:ext>
            </a:extLst>
          </p:cNvPr>
          <p:cNvSpPr txBox="1"/>
          <p:nvPr/>
        </p:nvSpPr>
        <p:spPr>
          <a:xfrm>
            <a:off x="1181528" y="5024064"/>
            <a:ext cx="6642883" cy="1384995"/>
          </a:xfrm>
          <a:prstGeom prst="rect">
            <a:avLst/>
          </a:prstGeom>
          <a:noFill/>
        </p:spPr>
        <p:txBody>
          <a:bodyPr wrap="square" rtlCol="0">
            <a:spAutoFit/>
          </a:bodyPr>
          <a:lstStyle/>
          <a:p>
            <a:pPr algn="ct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虽然神是人肉眼见不到的，</a:t>
            </a:r>
            <a:endParaRPr lang="en-US"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但通过神所创造的大自然和</a:t>
            </a:r>
            <a:r>
              <a:rPr lang="zh-CN" altLang="en-US"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其中</a:t>
            </a: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的生物，</a:t>
            </a:r>
            <a:endParaRPr lang="en-US"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就可以晓得神是明明存在的。</a:t>
            </a:r>
            <a:endParaRPr kumimoji="1" lang="zh-CN" altLang="en-US" sz="4400" b="1" dirty="0">
              <a:solidFill>
                <a:schemeClr val="bg1"/>
              </a:solidFill>
              <a:latin typeface="Microsoft YaHei" panose="020B0503020204020204" pitchFamily="34" charset="-122"/>
              <a:ea typeface="Microsoft YaHei" panose="020B0503020204020204" pitchFamily="34" charset="-122"/>
            </a:endParaRPr>
          </a:p>
        </p:txBody>
      </p:sp>
      <p:sp>
        <p:nvSpPr>
          <p:cNvPr id="7" name="文本框 10">
            <a:extLst>
              <a:ext uri="{FF2B5EF4-FFF2-40B4-BE49-F238E27FC236}">
                <a16:creationId xmlns:a16="http://schemas.microsoft.com/office/drawing/2014/main" id="{95CD1317-C010-1549-801A-2A98EC6D543D}"/>
              </a:ext>
            </a:extLst>
          </p:cNvPr>
          <p:cNvSpPr txBox="1">
            <a:spLocks noChangeArrowheads="1"/>
          </p:cNvSpPr>
          <p:nvPr/>
        </p:nvSpPr>
        <p:spPr bwMode="auto">
          <a:xfrm>
            <a:off x="1302336" y="696150"/>
            <a:ext cx="6396176"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1:20</a:t>
            </a:r>
          </a:p>
          <a:p>
            <a:pPr algn="just" eaLnBrk="1" hangingPunct="1"/>
            <a:r>
              <a:rPr lang="zh-CN" altLang="en-US"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自从造天地以来，神的永能和神性是明明可知的，虽是眼不能见，但藉著所造之物，就可以晓得，叫人无可推诿。 </a:t>
            </a:r>
          </a:p>
        </p:txBody>
      </p:sp>
    </p:spTree>
    <p:extLst>
      <p:ext uri="{BB962C8B-B14F-4D97-AF65-F5344CB8AC3E}">
        <p14:creationId xmlns:p14="http://schemas.microsoft.com/office/powerpoint/2010/main" val="31842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文本框 4"/>
          <p:cNvSpPr txBox="1"/>
          <p:nvPr/>
        </p:nvSpPr>
        <p:spPr>
          <a:xfrm>
            <a:off x="1026383" y="2616695"/>
            <a:ext cx="6920768" cy="2959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阅读材料一</a:t>
            </a:r>
            <a:r>
              <a:rPr lang="en-US" altLang="zh-CN" sz="3200" dirty="0">
                <a:latin typeface="Microsoft YaHei" panose="020B0503020204020204" pitchFamily="34" charset="-122"/>
                <a:ea typeface="Microsoft YaHei" panose="020B0503020204020204" pitchFamily="34" charset="-122"/>
              </a:rPr>
              <a:t>《</a:t>
            </a: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投弹虫</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的故事</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p>
          <a:p>
            <a:pPr marL="457200" indent="-457200">
              <a:lnSpc>
                <a:spcPct val="150000"/>
              </a:lnSpc>
              <a:buSzPct val="100000"/>
              <a:buFont typeface="Arial" panose="020B0604020202020204" pitchFamily="34" charset="0"/>
              <a:buChar char="•"/>
              <a:defRPr sz="3200">
                <a:latin typeface="Microsoft YaHei"/>
                <a:ea typeface="Microsoft YaHei"/>
                <a:cs typeface="Microsoft YaHei"/>
                <a:sym typeface="Microsoft YaHei"/>
              </a:defRPr>
            </a:pPr>
            <a:r>
              <a:rPr sz="3200" dirty="0" err="1">
                <a:latin typeface="Microsoft YaHei" panose="020B0503020204020204" pitchFamily="34" charset="-122"/>
                <a:ea typeface="Microsoft YaHei" panose="020B0503020204020204" pitchFamily="34" charset="-122"/>
              </a:rPr>
              <a:t>完成习题</a:t>
            </a:r>
            <a:endParaRPr lang="en-US" sz="3200" dirty="0">
              <a:latin typeface="Microsoft YaHei" panose="020B0503020204020204" pitchFamily="34" charset="-122"/>
              <a:ea typeface="Microsoft YaHei" panose="020B0503020204020204" pitchFamily="34" charset="-122"/>
            </a:endParaRPr>
          </a:p>
          <a:p>
            <a:pPr marL="514350" indent="-514350">
              <a:lnSpc>
                <a:spcPct val="150000"/>
              </a:lnSpc>
              <a:buSzPct val="100000"/>
              <a:buAutoNum type="arabicPeriod"/>
              <a:defRPr sz="3200">
                <a:latin typeface="Microsoft YaHei"/>
                <a:ea typeface="Microsoft YaHei"/>
                <a:cs typeface="Microsoft YaHei"/>
                <a:sym typeface="Microsoft YaHei"/>
              </a:defRPr>
            </a:pPr>
            <a:endParaRPr lang="en-US" sz="3200" dirty="0">
              <a:latin typeface="Microsoft YaHei" panose="020B0503020204020204" pitchFamily="34" charset="-122"/>
              <a:ea typeface="Microsoft YaHei" panose="020B0503020204020204" pitchFamily="34" charset="-122"/>
            </a:endParaRPr>
          </a:p>
          <a:p>
            <a:pPr>
              <a:lnSpc>
                <a:spcPct val="150000"/>
              </a:lnSpc>
              <a:buSzPct val="100000"/>
              <a:defRPr sz="3200">
                <a:latin typeface="Microsoft YaHei"/>
                <a:ea typeface="Microsoft YaHei"/>
                <a:cs typeface="Microsoft YaHei"/>
                <a:sym typeface="Microsoft YaHei"/>
              </a:defRPr>
            </a:pPr>
            <a:r>
              <a:rPr lang="zh-CN" altLang="en-US" sz="3200" dirty="0">
                <a:latin typeface="Microsoft YaHei" panose="020B0503020204020204" pitchFamily="34" charset="-122"/>
                <a:ea typeface="Microsoft YaHei" panose="020B0503020204020204" pitchFamily="34" charset="-122"/>
              </a:rPr>
              <a:t>计时：</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分钟</a:t>
            </a:r>
            <a:endParaRPr lang="en-US" sz="3200" dirty="0">
              <a:latin typeface="Microsoft YaHei" panose="020B0503020204020204" pitchFamily="34" charset="-122"/>
              <a:ea typeface="Microsoft YaHei" panose="020B0503020204020204" pitchFamily="34" charset="-122"/>
            </a:endParaRPr>
          </a:p>
        </p:txBody>
      </p:sp>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pic>
        <p:nvPicPr>
          <p:cNvPr id="13" name="Picture 4">
            <a:extLst>
              <a:ext uri="{FF2B5EF4-FFF2-40B4-BE49-F238E27FC236}">
                <a16:creationId xmlns:a16="http://schemas.microsoft.com/office/drawing/2014/main" id="{467E308E-5350-4DF0-B3AA-703CF353E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379" y="3752978"/>
            <a:ext cx="4023613" cy="22632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r>
              <a:rPr lang="zh-CN" altLang="en-US" dirty="0"/>
              <a:t>任务一</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B0D0D28-E26C-4820-B513-BB69F563FCE5}"/>
              </a:ext>
            </a:extLst>
          </p:cNvPr>
          <p:cNvSpPr txBox="1"/>
          <p:nvPr/>
        </p:nvSpPr>
        <p:spPr>
          <a:xfrm>
            <a:off x="1230284" y="2737216"/>
            <a:ext cx="6794141" cy="3581943"/>
          </a:xfrm>
          <a:prstGeom prst="rect">
            <a:avLst/>
          </a:prstGeom>
          <a:noFill/>
        </p:spPr>
        <p:txBody>
          <a:bodyPr wrap="square">
            <a:spAutoFit/>
          </a:bodyPr>
          <a:lstStyle/>
          <a:p>
            <a:pPr marL="342900" lvl="0" indent="-342900">
              <a:lnSpc>
                <a:spcPts val="4640"/>
              </a:lnSpc>
              <a:buFont typeface="+mj-lt"/>
              <a:buAutoNum type="arabicPeriod"/>
            </a:pPr>
            <a:r>
              <a:rPr lang="zh-CN" altLang="en-US" sz="3200" dirty="0">
                <a:solidFill>
                  <a:srgbClr val="111111"/>
                </a:solidFill>
                <a:effectLst/>
                <a:latin typeface="Microsoft YaHei" panose="020B0503020204020204" pitchFamily="34" charset="-122"/>
                <a:ea typeface="Microsoft YaHei" panose="020B0503020204020204" pitchFamily="34" charset="-122"/>
              </a:rPr>
              <a:t>投弹虫</a:t>
            </a:r>
            <a:r>
              <a:rPr lang="zh-CN" altLang="zh-CN" sz="3200" dirty="0">
                <a:solidFill>
                  <a:srgbClr val="111111"/>
                </a:solidFill>
                <a:effectLst/>
                <a:latin typeface="Microsoft YaHei" panose="020B0503020204020204" pitchFamily="34" charset="-122"/>
                <a:ea typeface="Microsoft YaHei" panose="020B0503020204020204" pitchFamily="34" charset="-122"/>
              </a:rPr>
              <a:t>身体里的储存室储存了哪些化学物质？</a:t>
            </a:r>
            <a:r>
              <a:rPr lang="zh-CN" altLang="en-US" sz="3200" dirty="0">
                <a:solidFill>
                  <a:srgbClr val="111111"/>
                </a:solidFill>
                <a:effectLst/>
                <a:latin typeface="Microsoft YaHei" panose="020B0503020204020204" pitchFamily="34" charset="-122"/>
                <a:ea typeface="Microsoft YaHei" panose="020B0503020204020204" pitchFamily="34" charset="-122"/>
              </a:rPr>
              <a:t>     </a:t>
            </a:r>
            <a:r>
              <a:rPr lang="en-US" altLang="zh-CN" sz="3200" dirty="0">
                <a:solidFill>
                  <a:srgbClr val="111111"/>
                </a:solidFill>
                <a:effectLst/>
                <a:latin typeface="Microsoft YaHei" panose="020B0503020204020204" pitchFamily="34" charset="-122"/>
                <a:ea typeface="Microsoft YaHei" panose="020B0503020204020204" pitchFamily="34" charset="-122"/>
              </a:rPr>
              <a:t>(</a:t>
            </a:r>
            <a:r>
              <a:rPr lang="zh-CN" altLang="en-US" sz="3200" dirty="0">
                <a:solidFill>
                  <a:srgbClr val="111111"/>
                </a:solidFill>
                <a:effectLst/>
                <a:latin typeface="Microsoft YaHei" panose="020B0503020204020204" pitchFamily="34" charset="-122"/>
                <a:ea typeface="Microsoft YaHei" panose="020B0503020204020204" pitchFamily="34" charset="-122"/>
              </a:rPr>
              <a:t>   </a:t>
            </a:r>
            <a:r>
              <a:rPr lang="en-US" altLang="zh-CN" sz="3200" dirty="0">
                <a:solidFill>
                  <a:srgbClr val="111111"/>
                </a:solidFill>
                <a:effectLst/>
                <a:latin typeface="Microsoft YaHei" panose="020B0503020204020204" pitchFamily="34" charset="-122"/>
                <a:ea typeface="Microsoft YaHei" panose="020B0503020204020204" pitchFamily="34" charset="-122"/>
              </a:rPr>
              <a:t>      )</a:t>
            </a:r>
            <a:endParaRPr lang="zh-CN" altLang="zh-CN" sz="3200" dirty="0">
              <a:effectLst/>
              <a:latin typeface="Microsoft YaHei" panose="020B0503020204020204" pitchFamily="34" charset="-122"/>
              <a:ea typeface="Microsoft YaHei" panose="020B0503020204020204" pitchFamily="34" charset="-122"/>
            </a:endParaRPr>
          </a:p>
          <a:p>
            <a:pPr lvl="1">
              <a:lnSpc>
                <a:spcPts val="4640"/>
              </a:lnSpc>
            </a:pPr>
            <a:r>
              <a:rPr lang="en-US" altLang="zh-CN" sz="3200" dirty="0">
                <a:solidFill>
                  <a:srgbClr val="111111"/>
                </a:solidFill>
                <a:effectLst/>
                <a:latin typeface="Microsoft YaHei" panose="020B0503020204020204" pitchFamily="34" charset="-122"/>
                <a:ea typeface="Microsoft YaHei" panose="020B0503020204020204" pitchFamily="34" charset="-122"/>
              </a:rPr>
              <a:t>A </a:t>
            </a:r>
            <a:r>
              <a:rPr lang="zh-CN" altLang="zh-CN" sz="3200" dirty="0">
                <a:solidFill>
                  <a:srgbClr val="111111"/>
                </a:solidFill>
                <a:effectLst/>
                <a:latin typeface="Microsoft YaHei" panose="020B0503020204020204" pitchFamily="34" charset="-122"/>
                <a:ea typeface="Microsoft YaHei" panose="020B0503020204020204" pitchFamily="34" charset="-122"/>
              </a:rPr>
              <a:t>对苯二酚</a:t>
            </a:r>
            <a:endParaRPr lang="zh-CN" altLang="zh-CN" sz="3200" dirty="0">
              <a:effectLst/>
              <a:latin typeface="Microsoft YaHei" panose="020B0503020204020204" pitchFamily="34" charset="-122"/>
              <a:ea typeface="Microsoft YaHei" panose="020B0503020204020204" pitchFamily="34" charset="-122"/>
            </a:endParaRPr>
          </a:p>
          <a:p>
            <a:pPr lvl="1">
              <a:lnSpc>
                <a:spcPts val="4640"/>
              </a:lnSpc>
            </a:pPr>
            <a:r>
              <a:rPr lang="en-US" altLang="zh-CN" sz="3200" dirty="0">
                <a:solidFill>
                  <a:srgbClr val="111111"/>
                </a:solidFill>
                <a:effectLst/>
                <a:latin typeface="Microsoft YaHei" panose="020B0503020204020204" pitchFamily="34" charset="-122"/>
                <a:ea typeface="Microsoft YaHei" panose="020B0503020204020204" pitchFamily="34" charset="-122"/>
              </a:rPr>
              <a:t>B </a:t>
            </a:r>
            <a:r>
              <a:rPr lang="zh-CN" altLang="zh-CN" sz="3200" dirty="0">
                <a:solidFill>
                  <a:srgbClr val="111111"/>
                </a:solidFill>
                <a:effectLst/>
                <a:latin typeface="Microsoft YaHei" panose="020B0503020204020204" pitchFamily="34" charset="-122"/>
                <a:ea typeface="Microsoft YaHei" panose="020B0503020204020204" pitchFamily="34" charset="-122"/>
              </a:rPr>
              <a:t>对苯二胺</a:t>
            </a:r>
            <a:endParaRPr lang="zh-CN" altLang="zh-CN" sz="3200" dirty="0">
              <a:effectLst/>
              <a:latin typeface="Microsoft YaHei" panose="020B0503020204020204" pitchFamily="34" charset="-122"/>
              <a:ea typeface="Microsoft YaHei" panose="020B0503020204020204" pitchFamily="34" charset="-122"/>
            </a:endParaRPr>
          </a:p>
          <a:p>
            <a:pPr lvl="1">
              <a:lnSpc>
                <a:spcPts val="4640"/>
              </a:lnSpc>
            </a:pPr>
            <a:r>
              <a:rPr lang="en-US" altLang="zh-CN" sz="3200" dirty="0">
                <a:solidFill>
                  <a:srgbClr val="111111"/>
                </a:solidFill>
                <a:effectLst/>
                <a:latin typeface="Microsoft YaHei" panose="020B0503020204020204" pitchFamily="34" charset="-122"/>
                <a:ea typeface="Microsoft YaHei" panose="020B0503020204020204" pitchFamily="34" charset="-122"/>
              </a:rPr>
              <a:t>C </a:t>
            </a:r>
            <a:r>
              <a:rPr lang="zh-CN" altLang="zh-CN" sz="3200" dirty="0">
                <a:solidFill>
                  <a:srgbClr val="111111"/>
                </a:solidFill>
                <a:effectLst/>
                <a:latin typeface="Microsoft YaHei" panose="020B0503020204020204" pitchFamily="34" charset="-122"/>
                <a:ea typeface="Microsoft YaHei" panose="020B0503020204020204" pitchFamily="34" charset="-122"/>
              </a:rPr>
              <a:t>过氧化氢</a:t>
            </a:r>
            <a:endParaRPr lang="zh-CN" altLang="zh-CN" sz="3200" dirty="0">
              <a:effectLst/>
              <a:latin typeface="Microsoft YaHei" panose="020B0503020204020204" pitchFamily="34" charset="-122"/>
              <a:ea typeface="Microsoft YaHei" panose="020B0503020204020204" pitchFamily="34" charset="-122"/>
            </a:endParaRPr>
          </a:p>
          <a:p>
            <a:pPr lvl="1">
              <a:lnSpc>
                <a:spcPts val="4640"/>
              </a:lnSpc>
            </a:pPr>
            <a:r>
              <a:rPr lang="en-US" altLang="zh-CN" sz="3200" dirty="0">
                <a:solidFill>
                  <a:srgbClr val="111111"/>
                </a:solidFill>
                <a:effectLst/>
                <a:latin typeface="Microsoft YaHei" panose="020B0503020204020204" pitchFamily="34" charset="-122"/>
                <a:ea typeface="Microsoft YaHei" panose="020B0503020204020204" pitchFamily="34" charset="-122"/>
              </a:rPr>
              <a:t>D </a:t>
            </a:r>
            <a:r>
              <a:rPr lang="zh-CN" altLang="zh-CN" sz="3200" dirty="0">
                <a:solidFill>
                  <a:srgbClr val="111111"/>
                </a:solidFill>
                <a:effectLst/>
                <a:latin typeface="Microsoft YaHei" panose="020B0503020204020204" pitchFamily="34" charset="-122"/>
                <a:ea typeface="Microsoft YaHei" panose="020B0503020204020204" pitchFamily="34" charset="-122"/>
              </a:rPr>
              <a:t>过氧化钠</a:t>
            </a:r>
            <a:endParaRPr lang="zh-CN" altLang="zh-CN" sz="3200" dirty="0">
              <a:effectLst/>
              <a:latin typeface="Microsoft YaHei" panose="020B0503020204020204" pitchFamily="34" charset="-122"/>
              <a:ea typeface="Microsoft YaHei" panose="020B0503020204020204" pitchFamily="34" charset="-122"/>
            </a:endParaRPr>
          </a:p>
        </p:txBody>
      </p:sp>
      <p:sp>
        <p:nvSpPr>
          <p:cNvPr id="4" name="矩形 1">
            <a:extLst>
              <a:ext uri="{FF2B5EF4-FFF2-40B4-BE49-F238E27FC236}">
                <a16:creationId xmlns:a16="http://schemas.microsoft.com/office/drawing/2014/main" id="{979C4B13-D5B7-4951-B224-543C864120A1}"/>
              </a:ext>
            </a:extLst>
          </p:cNvPr>
          <p:cNvSpPr txBox="1"/>
          <p:nvPr/>
        </p:nvSpPr>
        <p:spPr>
          <a:xfrm>
            <a:off x="4017051" y="3270259"/>
            <a:ext cx="1754203"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600">
                <a:solidFill>
                  <a:srgbClr val="1C271A"/>
                </a:solidFill>
                <a:latin typeface="Microsoft YaHei"/>
                <a:ea typeface="Microsoft YaHei"/>
                <a:cs typeface="Microsoft YaHei"/>
                <a:sym typeface="Microsoft YaHei"/>
              </a:defRPr>
            </a:lvl1pPr>
          </a:lstStyle>
          <a:p>
            <a:r>
              <a:rPr b="1" dirty="0">
                <a:solidFill>
                  <a:schemeClr val="tx1"/>
                </a:solidFill>
              </a:rPr>
              <a:t> </a:t>
            </a:r>
            <a:r>
              <a:rPr lang="en-US" sz="4800" b="1" dirty="0">
                <a:solidFill>
                  <a:schemeClr val="tx1"/>
                </a:solidFill>
              </a:rPr>
              <a:t>AC</a:t>
            </a:r>
            <a:endParaRPr sz="4800" b="1" dirty="0">
              <a:solidFill>
                <a:schemeClr val="tx1"/>
              </a:solidFill>
            </a:endParaRPr>
          </a:p>
        </p:txBody>
      </p:sp>
      <p:sp>
        <p:nvSpPr>
          <p:cNvPr id="6" name="直线连接符 20">
            <a:extLst>
              <a:ext uri="{FF2B5EF4-FFF2-40B4-BE49-F238E27FC236}">
                <a16:creationId xmlns:a16="http://schemas.microsoft.com/office/drawing/2014/main" id="{8F6DEE42-62BE-974D-B2B0-ACDB5243C3AA}"/>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DAD41E03-62AD-C24E-A8CC-142F467EA49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3EE5638B-C718-FA4E-A86B-CB66C2F36B2F}"/>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9A0FFDCB-37F4-D04D-9F7B-F65897B0EE8C}"/>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5A27FB4C-C349-1840-BEEC-FDF1E4DD114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6C4E93B3-BA35-8842-8590-132D22512BD9}"/>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pic>
        <p:nvPicPr>
          <p:cNvPr id="13" name="图片 12">
            <a:extLst>
              <a:ext uri="{FF2B5EF4-FFF2-40B4-BE49-F238E27FC236}">
                <a16:creationId xmlns:a16="http://schemas.microsoft.com/office/drawing/2014/main" id="{DFF6D6CB-61FA-B045-82AC-7D0094F1CE7D}"/>
              </a:ext>
            </a:extLst>
          </p:cNvPr>
          <p:cNvPicPr>
            <a:picLocks noChangeAspect="1"/>
          </p:cNvPicPr>
          <p:nvPr/>
        </p:nvPicPr>
        <p:blipFill>
          <a:blip r:embed="rId4"/>
          <a:stretch>
            <a:fillRect/>
          </a:stretch>
        </p:blipFill>
        <p:spPr>
          <a:xfrm>
            <a:off x="2397127" y="-4089"/>
            <a:ext cx="4349746" cy="25844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427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7847</TotalTime>
  <Words>5111</Words>
  <Application>Microsoft Macintosh PowerPoint</Application>
  <PresentationFormat>全屏显示(4:3)</PresentationFormat>
  <Paragraphs>420</Paragraphs>
  <Slides>59</Slides>
  <Notes>59</Notes>
  <HiddenSlides>0</HiddenSlides>
  <MMClips>3</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59</vt:i4>
      </vt:variant>
    </vt:vector>
  </HeadingPairs>
  <TitlesOfParts>
    <vt:vector size="66" baseType="lpstr">
      <vt:lpstr>微软雅黑</vt:lpstr>
      <vt:lpstr>微软雅黑</vt:lpstr>
      <vt:lpstr>Arial</vt:lpstr>
      <vt:lpstr>Times New Roman</vt:lpstr>
      <vt:lpstr>Calibri</vt:lpstr>
      <vt:lpstr>宋体</vt:lpstr>
      <vt:lpstr>1_Office 主题</vt:lpstr>
      <vt:lpstr>PowerPoint 演示文稿</vt:lpstr>
      <vt:lpstr>证实圣经是真理的三个步骤</vt:lpstr>
      <vt:lpstr>这些生命是怎么来的？</vt:lpstr>
      <vt:lpstr> 这些生物的奇妙功能是怎么形成的？</vt:lpstr>
      <vt:lpstr>这些生物的奇妙功能是怎么形成的？</vt:lpstr>
      <vt:lpstr>它们都是偶然进化来的吗？</vt:lpstr>
      <vt:lpstr>PowerPoint 演示文稿</vt:lpstr>
      <vt:lpstr>任务一</vt:lpstr>
      <vt:lpstr>PowerPoint 演示文稿</vt:lpstr>
      <vt:lpstr>PowerPoint 演示文稿</vt:lpstr>
      <vt:lpstr>PowerPoint 演示文稿</vt:lpstr>
      <vt:lpstr>PowerPoint 演示文稿</vt:lpstr>
      <vt:lpstr>细胞非常复杂</vt:lpstr>
      <vt:lpstr>任务二：</vt:lpstr>
      <vt:lpstr>畅所欲言……</vt:lpstr>
      <vt:lpstr>任务三：</vt:lpstr>
      <vt:lpstr>细胞结构</vt:lpstr>
      <vt:lpstr>细胞结构</vt:lpstr>
      <vt:lpstr>细胞结构</vt:lpstr>
      <vt:lpstr>细胞结构</vt:lpstr>
      <vt:lpstr>细胞结构</vt:lpstr>
      <vt:lpstr>细胞结构</vt:lpstr>
      <vt:lpstr>细胞非常复杂</vt:lpstr>
      <vt:lpstr>任务四：</vt:lpstr>
      <vt:lpstr>PowerPoint 演示文稿</vt:lpstr>
      <vt:lpstr>PowerPoint 演示文稿</vt:lpstr>
      <vt:lpstr>PowerPoint 演示文稿</vt:lpstr>
      <vt:lpstr>PowerPoint 演示文稿</vt:lpstr>
      <vt:lpstr>PowerPoint 演示文稿</vt:lpstr>
      <vt:lpstr>电脑是怎么来的？</vt:lpstr>
      <vt:lpstr>生命是怎么来的？</vt:lpstr>
      <vt:lpstr>PowerPoint 演示文稿</vt:lpstr>
      <vt:lpstr>你的生命不是偶然</vt:lpstr>
      <vt:lpstr>PowerPoint 演示文稿</vt:lpstr>
      <vt:lpstr>PowerPoint 演示文稿</vt:lpstr>
      <vt:lpstr>米勒实验</vt:lpstr>
      <vt:lpstr>PowerPoint 演示文稿</vt:lpstr>
      <vt:lpstr>任务四：</vt:lpstr>
      <vt:lpstr>PowerPoint 演示文稿</vt:lpstr>
      <vt:lpstr>视频观后题：氨基酸</vt:lpstr>
      <vt:lpstr>视频观后题：氨基酸</vt:lpstr>
      <vt:lpstr>视频观后题：氨基酸</vt:lpstr>
      <vt:lpstr>结论：</vt:lpstr>
      <vt:lpstr>PowerPoint 演示文稿</vt:lpstr>
      <vt:lpstr>PowerPoint 演示文稿</vt:lpstr>
      <vt:lpstr>任务五：</vt:lpstr>
      <vt:lpstr>PowerPoint 演示文稿</vt:lpstr>
      <vt:lpstr>研究原因</vt:lpstr>
      <vt:lpstr>研究过程</vt:lpstr>
      <vt:lpstr>研究结果</vt:lpstr>
      <vt:lpstr>视频观后题：蛋白质</vt:lpstr>
      <vt:lpstr>视频观后题：蛋白质</vt:lpstr>
      <vt:lpstr>视频观后题：蛋白质</vt:lpstr>
      <vt:lpstr>视频观后题：蛋白质</vt:lpstr>
      <vt:lpstr>迪恩肯亚的研究结论：</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生命的起源（上）</dc:title>
  <dc:creator>benjamin lee</dc:creator>
  <cp:lastModifiedBy>Meiling Meng</cp:lastModifiedBy>
  <cp:revision>488</cp:revision>
  <dcterms:created xsi:type="dcterms:W3CDTF">2021-01-19T02:33:37Z</dcterms:created>
  <dcterms:modified xsi:type="dcterms:W3CDTF">2024-12-11T04:32:09Z</dcterms:modified>
</cp:coreProperties>
</file>