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</p:sldMasterIdLst>
  <p:notesMasterIdLst>
    <p:notesMasterId r:id="rId60"/>
  </p:notesMasterIdLst>
  <p:sldIdLst>
    <p:sldId id="2849" r:id="rId2"/>
    <p:sldId id="2678" r:id="rId3"/>
    <p:sldId id="2904" r:id="rId4"/>
    <p:sldId id="2696" r:id="rId5"/>
    <p:sldId id="2703" r:id="rId6"/>
    <p:sldId id="270" r:id="rId7"/>
    <p:sldId id="2919" r:id="rId8"/>
    <p:sldId id="2851" r:id="rId9"/>
    <p:sldId id="2948" r:id="rId10"/>
    <p:sldId id="2785" r:id="rId11"/>
    <p:sldId id="2852" r:id="rId12"/>
    <p:sldId id="2921" r:id="rId13"/>
    <p:sldId id="2920" r:id="rId14"/>
    <p:sldId id="2922" r:id="rId15"/>
    <p:sldId id="2923" r:id="rId16"/>
    <p:sldId id="2854" r:id="rId17"/>
    <p:sldId id="2855" r:id="rId18"/>
    <p:sldId id="2853" r:id="rId19"/>
    <p:sldId id="2925" r:id="rId20"/>
    <p:sldId id="2935" r:id="rId21"/>
    <p:sldId id="297" r:id="rId22"/>
    <p:sldId id="2926" r:id="rId23"/>
    <p:sldId id="2878" r:id="rId24"/>
    <p:sldId id="2927" r:id="rId25"/>
    <p:sldId id="2936" r:id="rId26"/>
    <p:sldId id="2856" r:id="rId27"/>
    <p:sldId id="2937" r:id="rId28"/>
    <p:sldId id="2942" r:id="rId29"/>
    <p:sldId id="2941" r:id="rId30"/>
    <p:sldId id="2859" r:id="rId31"/>
    <p:sldId id="2862" r:id="rId32"/>
    <p:sldId id="2863" r:id="rId33"/>
    <p:sldId id="2865" r:id="rId34"/>
    <p:sldId id="2868" r:id="rId35"/>
    <p:sldId id="2872" r:id="rId36"/>
    <p:sldId id="280" r:id="rId37"/>
    <p:sldId id="2905" r:id="rId38"/>
    <p:sldId id="2930" r:id="rId39"/>
    <p:sldId id="2881" r:id="rId40"/>
    <p:sldId id="886" r:id="rId41"/>
    <p:sldId id="302" r:id="rId42"/>
    <p:sldId id="2886" r:id="rId43"/>
    <p:sldId id="296" r:id="rId44"/>
    <p:sldId id="2938" r:id="rId45"/>
    <p:sldId id="2950" r:id="rId46"/>
    <p:sldId id="2907" r:id="rId47"/>
    <p:sldId id="2931" r:id="rId48"/>
    <p:sldId id="2932" r:id="rId49"/>
    <p:sldId id="2951" r:id="rId50"/>
    <p:sldId id="2944" r:id="rId51"/>
    <p:sldId id="1201" r:id="rId52"/>
    <p:sldId id="1200" r:id="rId53"/>
    <p:sldId id="1202" r:id="rId54"/>
    <p:sldId id="2947" r:id="rId55"/>
    <p:sldId id="1294" r:id="rId56"/>
    <p:sldId id="1295" r:id="rId57"/>
    <p:sldId id="2946" r:id="rId58"/>
    <p:sldId id="2565" r:id="rId59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61"/>
    </p:embeddedFont>
    <p:embeddedFont>
      <p:font typeface="等线 Light" panose="02010600030101010101" pitchFamily="2" charset="-122"/>
      <p:regular r:id="rId62"/>
    </p:embeddedFont>
    <p:embeddedFont>
      <p:font typeface="微软雅黑" panose="020B0503020204020204" pitchFamily="34" charset="-122"/>
      <p:regular r:id="rId63"/>
      <p:bold r:id="rId64"/>
    </p:embeddedFont>
    <p:embeddedFont>
      <p:font typeface="微软雅黑" panose="020B0503020204020204" pitchFamily="34" charset="-122"/>
      <p:regular r:id="rId63"/>
      <p:bold r:id="rId64"/>
    </p:embeddedFont>
    <p:embeddedFont>
      <p:font typeface="FZLanTingHei-M-GBK" panose="02000000000000000000" pitchFamily="2" charset="-122"/>
      <p:regular r:id="rId65"/>
    </p:embeddedFont>
    <p:embeddedFont>
      <p:font typeface="Wingdings 2" pitchFamily="2" charset="2"/>
      <p:regular r:id="rId66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lee" initials="bl" lastIdx="1" clrIdx="0">
    <p:extLst>
      <p:ext uri="{19B8F6BF-5375-455C-9EA6-DF929625EA0E}">
        <p15:presenceInfo xmlns:p15="http://schemas.microsoft.com/office/powerpoint/2012/main" userId="79fae0f22d7607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148"/>
    <a:srgbClr val="FF713A"/>
    <a:srgbClr val="1A00FF"/>
    <a:srgbClr val="DE0736"/>
    <a:srgbClr val="FFD505"/>
    <a:srgbClr val="069EC1"/>
    <a:srgbClr val="0661BD"/>
    <a:srgbClr val="7978C3"/>
    <a:srgbClr val="0F180A"/>
    <a:srgbClr val="FE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79" autoAdjust="0"/>
    <p:restoredTop sz="95807" autoAdjust="0"/>
  </p:normalViewPr>
  <p:slideViewPr>
    <p:cSldViewPr snapToGrid="0" snapToObjects="1">
      <p:cViewPr varScale="1">
        <p:scale>
          <a:sx n="111" d="100"/>
          <a:sy n="111" d="100"/>
        </p:scale>
        <p:origin x="7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当看到大自然的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山川河流等自然景观时，我们知道这个世界必定有一位创造者存在。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581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世间万物是通过什么方式产生的？（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．上帝用“进化”的方式造出来的。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上帝使用他的话语直接创造的。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，上帝用他的话语创造万物。比如说光这种物质之所以存在，是因为“神说：‘要有光’，就有了光。”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击）“神说”在第一章中不厌其烦地出现了九次。可见，上帝是多么希望我们掌握“上帝用话语创造天地万物”的这个概念。要知道在圣经中，只有重要的事情才会被反复强调。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46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天地万物是在多长时间内出现的？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(A)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六日之内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千百万年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，圣经很明确地说神用六日创造了天地万物。创世记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1:31…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有晚上、有早晨，是第六日。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2:1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天地万物都造齐了。”但有些人对此表示怀疑，（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击）他们问这“六日”是普通的六日吗？是像现在这样以“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小时为单位”的地球日吗？有没可能这里的每一“日”都是千百万年呢？如果有人问你这些问题，你会怎么回答？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这些都是有趣的问题。回答是：（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击）六日创造的每一“日”都是普通的日子，就是像现在这样以“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小时为单位”的地球日，根本没可能是“千百万年”。怎么知道呢？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990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看一下圣经就明白了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首先，上帝在完成了第一日的创造后，他就为“什么叫做一日”下了一个定义。创世记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1:5</a:t>
            </a: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有晚上，有早晨，这是头一日。明显上帝给“日”的定义是“有晚上，有早晨”，就叫一日。那就是以“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小时为单位”的地球日。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683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上帝在每一个创造日结束后，都说：“有晚上，有早晨，是第几日”。明显上帝是在数算这些日子，同时也在重申对“日”的定义。上帝似乎很不想我们对于他六日创造的“日”的时长产生误解，所以他用六日创造了万物， 他就把“有晚上，有早晨，是第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日”也重复了六遍。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上帝反复重复这些话，肯定是有原因的。要知道在圣经里面，如果一个词或者概念重复出现，就是要强调那个概念很重要。你觉得在“日”这个概念上，上帝是在强调什么？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显然，上帝想要强调（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击）他“六日创造”中的“日”是指“有晚上、有早晨”的日，也是可以数算的“第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日”。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560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08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想想看，如果这些“日”都是有晚上、有早晨的日子，那就是以“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小时为单位”的地球日。再加上这些“日”不单是有早有晚，还是可以被排序、被数算的，那就更明确地表明上帝六日创造的“日”就是和我们现在一样的、普通自然的“日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。对于“日”的细节感兴趣的同学，可以课后参阅附录三。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533400" indent="-508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4504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/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其实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除了创世记，出埃及记也明确表明神创造整个宇宙只花了短短六天的时间。出埃及记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20:11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因为六日之内，耶和华造天、地、海，和其中的万物，第七日便安息，所以耶和华赐福与安息日，定为圣日。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这里直接告诉我们上帝只用了六天创造天地万物。要留意的是，这六天也包括“起初，神创造天地”的这个开端在内。也就是说，第一天的被造之物就包括“天地”，就是整个物质宇宙。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en-US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在这节经文中，我们还看到上帝工作了六天，第七天就休息了。上帝这种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七天为一个周期的模式奠定了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现在“七天为一个星期”的基础。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12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/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大多数人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在一星期里，一般也是工作六天，休息一天的。如果上帝原本创立的一个工作日是千百万年的时间，那我们岂不得学习或工作几千万年后，才能休息？那是多么可怕！</a:t>
            </a:r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482600"/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上帝的创造周是多长时间？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pPr marL="482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还好，出埃及记的记载明确表明：上帝创造周的每一日都是“以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小时为单位”的一日；他的创造周就是我们现在的一个星期。 请问，你对于“日”这个词和上帝的创造周掌握了吗？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826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35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现在就来测试一下。请问上帝的创造周（包括“六日创造和一日安息”在内）到底是多长时间？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(D)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．不确切的一段时间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		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千百万年的漫长时间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C.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比现在一星期长一点的时间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D. 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X 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= 144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90500" indent="2667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，你对了吗？接下来，我们看看第四题吧。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802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zh-CN" altLang="zh-CN" sz="1800" b="1" dirty="0">
                <a:effectLst/>
                <a:latin typeface="等线 Light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“各从其类”是什么意思？</a:t>
            </a:r>
            <a:endParaRPr lang="zh-CN" altLang="zh-CN" sz="1800" b="1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PPT 19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生物是按照什么规律出现的？（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3495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．各从其类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B.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一类变成另外一类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。我们看到世上有各类生物，呈现出多样性。但其实他们都是按照“各从其类”的规律被造的。读一读这些经文：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6192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 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地要生出活物来，各从其类；牲畜、昆虫（爬行动物）、野兽，各从其类。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於是神造出野兽，各从其类；牲畜，各从其类；地上一切昆虫，各从其类。神看著是好的。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在这两节经文中，“各从其类”就出现了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次。但在创世记第一章中，“各从其类”共出现了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次，可见上帝是多么希望我们掌握这个重要的概念。但“各从其类”到底是什么意思呢？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“各从其类”就是同类繁殖。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58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因为罗马书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已经告诉我们：自从造天地以来，神的永能和神性是明明可知的，虽是眼不能见，但藉著所造之物，就可以晓得，叫人无可推诿。“所造之物”就是指自然界，自然界表明必定有一位上帝存在！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7670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hape 4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意思就是：一类生物只能繁殖出那一类的生物，不会生出另一类生物。例如：企鹅只能生出企鹅，但不会生出猴子；猴子只能生出猴子，但不会生出恐龙。同类生出同类，就是“各从其类”！显然，我们在生活中从未观察到进化论所说的一类生物变成另一类。但我们的确观察到了圣经所说的“各从其类”。 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击）事实表明：科学能证明圣经的“各从其类”，但并不能证明进化论的“一类生物变成另一类”。这些相关的科学证据，我们将会在接下来的第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课《不同物种是怎么来的？》当中学习到。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6244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最后一个问题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这个世界开始的时候是什么样子的？（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．一切甚好，没有死亡、疾病和灾难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．不是甚好，已经有了死亡、疾病和灾难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一切都甚好！没有痛苦、没有死亡、没有疾病。创世记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1:31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神看著一切所造的都甚好。在一个甚好的世界，人和动物都不用吃肉。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6821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这是为什么上帝起初把蔬菜水果赐给人类作食物，把青草赐给动物作食物。创世记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1:30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至於地上的走兽和空中的飞鸟，并各样爬在地上有生命的物，我将青草赐给它们作食物。事就这样成了。我们看到现在的</a:t>
            </a:r>
            <a:r>
              <a:rPr lang="zh-CN" altLang="zh-CN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老虎、豺狼，鲨鱼都是吃肉的，很是可怕。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3255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但要知道，在上帝刚开始创造他们出来的时候，他们可都是可爱又温顺的动物。他们只吃青草作食物。那后来这些动物为什么开始吃肉了呢？这个问题，就要等到下节课来解答了。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3250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好吧，这节课上到这里，我们可以回答第一个问题了：世界的起源究竟是怎样的？现在请你用自己的话来回答这个问题。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892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二、连词成句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请用尽可能少的文字，把以下六个词串连成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1-2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个完整的句子，来简述世界的起源。（限时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甚好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创造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六日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 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	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话语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击）上帝按照“各从其类”的规则，在六日之内用话语创造出了一个甚好的世界。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22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接下来，我们把注意力放在今天的第二个大问题上：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上帝会不会把创造和进化结合起来，用“进化”的方式造出这个世界？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有的人说有可能，但实际的情况是（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击）根本没可能。上帝不可能用进化造出这个世界。为什么呢？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537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要回答这个问题，首先我们要拟出圣经中造物出现的顺序。然后，我们要把圣经给出的顺序和进化的顺序进行对比。接着，我们就能知道为什么上帝不可能用进化造出世界了。下面，就让我们一步一步来寻找这个问题的答案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1435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接下来，我们大家一起大声朗读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PPT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上的经文，看看每一天具体出现了什么造物，并给这些造物排序吧。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7170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学生读：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起初，神创造天地。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要有光。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就有了光。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 5……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有晚上，有早晨，这是头一日。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第一天：上帝造了（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老师解析：“天地”包括整个物质宇宙中的空间、时间、物质、能量，以及这个物质宇宙中包含的自然规律。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70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就好像《蒙娜丽莎》这幅画作表明达芬奇必定存在一样。这是我们在上节课学到的。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308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一起读：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诸水之间要有空气，将水分为上下。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神就造出空气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神称空气为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；有晚上，有早晨，是第二日。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击）第二天：上帝造了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空气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老师解析：这里说的空气也就是大气层。上帝</a:t>
            </a:r>
            <a:r>
              <a:rPr lang="zh-CN" altLang="zh-CN" sz="18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先造出大气层，显然是在为他接下来要创造的生命预备条件。可见对于创造的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先后次序，</a:t>
            </a:r>
            <a:r>
              <a:rPr lang="zh-CN" altLang="zh-CN" sz="18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是有提前安排和计划的，并不随便。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5494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第三日创造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学生读：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天下的水要聚在一处，使旱地露出来。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:“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地要发生青草和结种子的菜蔬，并结果子的树木，各从其类，果子都包著核。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有晚上，有早晨，是第三日。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击）第三天：上帝使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陆地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露出来，也创造了陆地上的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植物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，其中包括青草、菜蔬、树木。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陆地应该是第一天上帝创造天地时，就造好了的。只是到了第三天，上帝才让陆地露出来。值得留意的是，上帝创造的植物是已经成熟的、结有种子的植物，不是幼苗。上帝先创造出植物，明显是在为接下来要造的走兽和飞鸟预备食物。再一次，我们看到上帝创造计划的周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258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第四日创造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学生读：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天上要有光体”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於是神造了两个大光，大的管昼，小的管夜，又造众星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有晚上，有早晨，是第四日。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击）第四天：上帝造了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光体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，例如太阳、月亮和宇宙中其他的星体。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关于这一天，人们常问的一个问题是：（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击）“太阳既是第四日才被造的，那头三日是怎么分昼夜的呢？”关于这个问题，答案就在附录一，你下课后去看看就知道了。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0358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第五日创造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水要多多滋生有生命的物，要有雀鸟飞在地面以上，天空之中。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”……23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有晚上，有早晨，是第五日。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击）第五天：上帝造了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水里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的动物和空中的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飞鸟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6792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第六日创造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地要生出活物来，各从其类；牲畜、昆虫（爬行动物）、野兽，各从其类。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”……26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我们要照著我们的形象，按著我们的样式造人，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……31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神看著一切所造的都甚好。有晚上，有早晨，是第六日。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击）第六天：上帝造了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陆地动物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老师解析：到了第七天，上帝就安息了。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0256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六日创造的顺序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根据创世记第一章，我们可以把这六日的创造顺序整理如下：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第一天：地球和光；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第二天：大气层；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第三天：陆地和陆地植物；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第四天：太阳等光体；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第五天：海洋生物和鸟类；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第六天：陆地哺乳动物、陆地爬行动物，还有人。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这个顺序看似简单，但一点儿也不随意。如果你牢牢掌握了上帝造万物的正确顺序，那你就能立马看透一件事情，（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击）就是：上帝不可能用“进化”的方式造出这个世界。为什么这么说？因为上帝创造万物的顺序和进化论给出的顺序完全不同，甚至是直接对立的。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5469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接下来，就让我们进入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任务三：听老师讲解“上帝为什么不可能用‘进化’的方式造出这个世界？”，然后用自己的话回答这个问题。请一边听，一边做笔记，因为你将会用到老师给出的理由。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06897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上帝不可能用进化的方式造出这个世界，这至少有三个原因：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造物出现的顺序不同</a:t>
            </a:r>
            <a:endParaRPr lang="en-US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造物出现所花的时长不同</a:t>
            </a:r>
            <a:endParaRPr lang="en-US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生物产生类别的方式不同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接下来，我们一个一个地来讨论。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754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第一个原因：造物出现的顺序不同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看，左边是进化论说的造物在地球上出现的顺序，右边是我们刚看过的上帝创造万物的顺序。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击）现在我们来比对一下第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行，进化论主张先有太阳，大概一亿年后才出现地球。但按照圣经的记载，先出现的是地球，第四天才有太阳。这两个顺序是明显矛盾的。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击）再来看看第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行。关于生物，进化论说在地球上，最早的生命是在海洋里产生的，然后海洋生物通过随机进化，逐渐演变成陆地上的生物。但圣经却说地球上最先产生的是所有的陆地植物，然后才有海洋生物。明显，这两个说法也是矛盾的，不可能两个都正确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击）最后来看看第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和第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行。按照进化论的说法，爬行动物会进化为飞鸟。但是按照圣经的记载，飞鸟是第五天被造，而爬行动物是第六天被造的，所以应该是先有飞鸟、再有爬行动物。除了这三个例子之外，还有很多其他的冲突。很明显，进化论给出的造物出现顺序和圣经的完全不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7675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这说明进化论和圣经不能相容。（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击）比如说到底是先有地球还是先有太阳？圣经说先有地球，但进化论说先有太阳。到底哪个答案才正确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?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他们不可能都正确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击）哪一个先出现，鲸鱼还是马？圣经说先有鲸鱼，进化论说，不对，应该是先有马。这两个答案针锋相对，只可能有一个是正确的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!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击）哪一个先出现，玫瑰花还是鱼？圣经说先有花，进化论却说：“我不同意！应该是先有鱼”再看一个例子，（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击）哪一个先出现，老鹰还是蜥蜴？圣经说是先有老鹰，但进化论说：不，情况恰好相反，应该是先有蜥蜴。明显，这些说法都直接对立，不可能两个都是正确的。因此，“进化”和圣经是完全不能兼容的。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kumimoji="1" lang="zh-CN" altLang="en-US" b="1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63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既然上帝存在是一个事实，那么这位上帝是如何创造的这个世界呢？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有人说上帝是通过他的话语直接创造了这个世界，正如圣经上白纸黑字写的那样。但还有人说：“不，上帝是通过进化造出了这个世界”。按照进化论，这个宇宙和其中的生命体都是通过一个随机、漫长的过程产生的。你觉得随机和偶然真能产生一个有序的自然界吗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3814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第二个原因：造物出现所花的时长不同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圣经明确教导：所有生物都是神在六日之内用话语创造的，但进化论却说不，生物是通过千百万年的漫长演变，随机进化来的。“六日”和“千百万年”是两个完全不同的概念，因而创造和进化无法同时成立。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但因为受到进化论的影响，在教会中，有基督徒开始在真理上妥协。有人断言说圣经中的“日”那个词可以是指一段不确切的时间，甚至可以是千百万年。圣经中 的“日”，背后的希伯来文是“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YOM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”。实际上“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YOM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”（日）在创世记第一章中不可能是指千百万年的时间。对于“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YOM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”的解释感兴趣的同学，可以课后参阅附录三。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804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第三个原因：生物产生类别的方式不同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进化主张“一类进化成另一类”，例如海里的鱼变成陆地上的爬行动物，或是恐龙变成鸟等。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击）但创造论主张“各从其类”，就是同类繁殖同类，例如企鹅生企鹅、河马生河马、人生人。“一类变成另一类”和“各从其类”是两个截然相反、不可兼容的概念。（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击）显然，圣经和进化论不能相容！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至于“各从其类”和“一类变成另一类”哪个更符合科学规律，我们在第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课会更加详细探讨。你将会发现，“各从其类”是更加符合科学发现的。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96110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好吧，关于“上帝为什么不可能用进化造出世界？”这个问题，老师的讲解到此就结束了。如果现在有人问你“上帝为什么不可能用进化造出世界？”你会怎么回答？请把你的答案写在横线上。限时：</a:t>
            </a:r>
            <a:r>
              <a:rPr lang="en-US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3</a:t>
            </a:r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分钟。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201F1E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Segoe UI" panose="020B0502040204020203" pitchFamily="34" charset="0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三、“上帝为什么不可能用‘随机进化’造出这个世界？”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（</a:t>
            </a:r>
            <a:r>
              <a:rPr lang="en-US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P </a:t>
            </a:r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击）</a:t>
            </a:r>
            <a:r>
              <a:rPr lang="zh-CN" altLang="zh-CN" sz="1800" u="sng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因为圣经和进化论完全矛盾。这些矛盾体现在：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Clr>
                <a:srgbClr val="201F1E"/>
              </a:buClr>
              <a:buFont typeface="+mj-lt"/>
              <a:buAutoNum type="arabicPeriod"/>
            </a:pP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造物出现的顺序不同。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201F1E"/>
              </a:buClr>
              <a:buFont typeface="+mj-lt"/>
              <a:buAutoNum type="arabicPeriod"/>
            </a:pP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造物出现所用的时长不同。圣经明确教导六日创造，但进化论主张的是千百万年的漫长演变。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201F1E"/>
              </a:buClr>
              <a:buFont typeface="+mj-lt"/>
              <a:buAutoNum type="arabicPeriod"/>
            </a:pP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生物产生类别的方式不同。进化主张“一类变成另一类”，但圣经教导“各从其类”，就是“同类繁殖出同类”。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Segoe UI" panose="020B0502040204020203" pitchFamily="34" charset="0"/>
            </a:endParaRPr>
          </a:p>
          <a:p>
            <a:pPr marL="228600"/>
            <a:r>
              <a:rPr lang="en-US" altLang="zh-CN" sz="1800" dirty="0">
                <a:solidFill>
                  <a:srgbClr val="201F1E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  <a:cs typeface="Segoe UI" panose="020B0502040204020203" pitchFamily="34" charset="0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2080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这节课到这里就结束了。我们来总结一下今天的两大重要问题吧：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世界的起源究竟是怎样的？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952500"/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2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回答是：这个世界是上帝在六日之内用话语直接创造的。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 lvl="1" indent="0">
              <a:buFont typeface="+mj-lt"/>
              <a:buNone/>
            </a:pP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  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击）上帝有没可能用“进化”的方式造出这个世界？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952500"/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2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回答是：上帝根本不可能用进化造出这个世界，因为创造论和进化论在造物出现的时间、顺序和生物产生类别的方式上都有着不可调和的矛盾。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那这两个问题的答案对我们意味着什么呢？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36953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首先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请思考“这个世界是上帝创造的”对你意味着什么？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既然这个世界是上帝用话语直接创造的，（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击）那</a:t>
            </a:r>
            <a:r>
              <a:rPr lang="zh-CN" altLang="zh-CN" sz="18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Segoe UI" panose="020B0502040204020203" pitchFamily="34" charset="0"/>
              </a:rPr>
              <a:t>你作为自然界的一份子，你也是上帝创造的。因此你的生命是属于他的。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击）再来想想“上帝没用‘随机进化’造出世界”对我们意味着什么？</a:t>
            </a:r>
            <a:r>
              <a:rPr lang="zh-C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既然上帝没用偶然和随机进化造出这个世界，（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击）这也意味着你不是偶然进化来的，而是被精心设计的。也就是说：你的存在有价值，你的生命有意义。至于你生命的具体意义是什么，死后又会去哪里等重要问题，我们下节课再讲。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3974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祷告结束！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3357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附录一：太阳既是第四日才被造的，头三日怎么分昼夜？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第四天，人们常问的一个问题是：“太阳既是第四日才被造的，那头三日是怎么分昼夜的呢？”在我们的印象里，有太阳才叫白昼，太阳下山后就是黑夜。但其实太阳并不是产生白昼的原因，而是一个标记白昼的符号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7279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於是神造了两个大光，大的管昼，小的管夜，又造众星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……18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管理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昼夜，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分别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明【原文：光】暗。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这些经文明确表明：上帝创造两个大光的目的是要它们“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管理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昼夜，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分别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明暗”。请特别留意“管理”这个词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---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管理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昼和夜，不是产生昼和夜。也就是说，昼和夜的现象是在光体被创造之前就已经存在的现象。只不过是到了第四天两个大光被创造出来之后，它们才被委派要管理昼夜的。所以哪怕太阳是第四日才被造的，头三日也是有昼有夜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51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这节课，我们就来解决世界起源的问题，看看：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世界的起源究竟是怎样的？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上帝有没可能把创造和进化结合起来，用“进化”的方式造出世界万物？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知道吗？这些问题的答案都藏在创世记第一章中。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昼夜是什么时候产生的？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昼夜是什么时候产生的呢？圣经明确说到昼夜是在上帝第一日创造天地时就产生了的。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神说：“要有光。”就有了光。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神看光是好的，就把光暗分开了。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神称光为“昼”，称暗为“夜”；有晚上，有早晨，这是头一日。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球开始自转，就有了昼和夜。地球的自转应该就是在第一日上帝创造天地后就开始了的。上帝在第一天，在太阳还没有被造出来之前，他“就把光暗分开”，并且称光为‘昼’，称暗为‘夜’。可见，昼和夜的产生、光暗的分开是与太阳无关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tabLst>
                <a:tab pos="457200" algn="l"/>
              </a:tabLs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52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tabLst>
                <a:tab pos="457200" algn="l"/>
              </a:tabLst>
            </a:pP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附录二：第一天的光是从哪里来的？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tabLst>
                <a:tab pos="457200" algn="l"/>
              </a:tabLst>
            </a:pPr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tabLst>
                <a:tab pos="457200" algn="l"/>
              </a:tabLs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到这，可能又有人会问了：“太阳这个光体既然是第四日才出现的，那么头一天的光又是从哪里来的呢？”好问题！回答是：大多数创造论者认为：第一天的“光”来自另外一个光源，照射着旋转的地球。具体是哪个光源呢？圣经没有说。但可以确定地是：肯定不是太阳光。因为太阳是在第四日才被创造出来的。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天上要有光体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於是神造了两个大光，大的管昼，小的管夜，又造众星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 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有晚上，有早晨，是第四日。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53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关于圣经说的六日创造，你只要稍微研究一下被翻译为“日”的这个希伯来词“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YOM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”，就会发现上帝创造的六日就是我们现在以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小时为一日的六天，非常明确。读下列经文：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起初，神创造天地。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有晚上，有早晨，这是头一日。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……8……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有晚上，有早晨，是第二日。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有晚上，有早晨，是第三日。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有晚上，有早晨，是第四日。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……23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有晚上，有早晨，是第五日。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……31……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有晚上，有早晨，是第六日。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88811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在这些经文中被翻译为“日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的原文是希伯来语中的“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YOM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”。“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YOM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”有三个意思，分别是：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小时的一天，地球自转一圈。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：一天中白天的时间。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、一段不定的时期。通常情况下，只要在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YOM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的前面出现了序数词的，那基本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100%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是指“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小时的一天”。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>
                <a:solidFill>
                  <a:prstClr val="black"/>
                </a:solidFill>
              </a:rPr>
              <a:pPr/>
              <a:t>55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尽管“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YOM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”有几个意思，但我们很容易根据语境来分辨它表达什么样的意思。举个例子：“远在戴德生的日子，需要六日，整日坐骡车才能走完从天津到北京的路程。” 在这句话里面有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个“日”字，（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击）其中“远在戴德生的日子”其中的日肯定是指“一段不定的时期”，意为：“在戴德生的时期”。（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击）而“需要六日”明显是指“需要以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小时为单位的六天”。（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击）而最后的“整日坐骡子”很显然是指白天，即一天当中有太阳的那个时间段。在读这句话的时候，我们会很自然地体会到这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个“日”字的不同含义，并且根据上下文的语境自动屏蔽另外两个意思。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>
                <a:solidFill>
                  <a:prstClr val="black"/>
                </a:solidFill>
              </a:rPr>
              <a:pPr/>
              <a:t>56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206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回到创世记第一章，我们发现 “日”这个字出现的语境都是指“有晚上有早晨”的一天，也是可以数算的“第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日”。根据上下文来看，这里的“日”明显就是指“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小时的一天”。此外，如果和其他经文做个对比，就会发现创世记第一章以外的其他章节出现了“有晚上有早晨，第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日”的经文有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处之多，而且每一处都是指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小时普通的一天。你只要用圣经软件稍一搜索，就可以得到相同的结论。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基于以上的这些讨论，我们可以确定：把创世记第一章的“日”解读为是“千百万年”，是不合乎圣经的。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0454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287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什么，创世记第一章？这一章书可是我们在主日学课堂里从小听到大，烂熟于心的。那一章书不就是记载了每一日造了什么东西吗？难道它能回答“上帝会不会用进化造出世界”这个那么有科学分量的问题吗？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当然，圣经的奇妙之处在于它能用有限的篇幅，不变的话语解决世世代代不同的人提出的各种疑难问题。接下来，请打开你的圣经，翻到创世记第一章，同时带着探索的心来观看下面的视频。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79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稍后请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观看《创世记第一章》的视频，请在一边看的时候，一边思考并回答五个问题：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世间万物从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哪里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来？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它们通过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什么方式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产生？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多长时间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内出现？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生物又按照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什么规律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被造的？以及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世界开始的时候是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什么样子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667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【写给老师的小提醒：在讨论创世记第一章时，学生可能会提出各种问题。老师可以事先阅读《创世答问》第二章“六日？真的吗？”来预备自己。面对学生的问题，老师可以视情况当场快速回答或是推荐相关资料给学生课后阅读。】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7352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击）观看视频：《创世记第一章》，并留意其中被重复提到的概念。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8282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en-US" altLang="zh-CN" sz="1800" b="1" dirty="0">
                <a:effectLst/>
                <a:latin typeface="宋体" panose="02010600030101010101" pitchFamily="2" charset="-122"/>
              </a:rPr>
              <a:t>3.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b="1" dirty="0">
                <a:effectLst/>
                <a:latin typeface="宋体" panose="02010600030101010101" pitchFamily="2" charset="-122"/>
              </a:rPr>
              <a:t>15'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）老师讲解任务一习题</a:t>
            </a:r>
            <a:endParaRPr lang="zh-CN" altLang="zh-CN" sz="1800" b="1" dirty="0">
              <a:effectLst/>
              <a:latin typeface="Times New Roman" panose="02020603050405020304" pitchFamily="18" charset="0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一、选择题，请根据创世记第一章作答。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根据圣经，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这个世界是从哪里来的？（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随机进化来的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		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上帝有意创造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老师解析：（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击）答案是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，这个世界是上帝精心创造的。创世记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TW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起初，神创造天地。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044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24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2434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0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876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02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49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7070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62000"/>
            <a:ext cx="9144000" cy="590931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50" y="1012832"/>
            <a:ext cx="7886700" cy="4351338"/>
          </a:xfrm>
        </p:spPr>
        <p:txBody>
          <a:bodyPr>
            <a:normAutofit/>
          </a:bodyPr>
          <a:lstStyle>
            <a:lvl1pPr>
              <a:defRPr sz="3200" baseline="0">
                <a:latin typeface="微软雅黑" panose="020B0503020204020204" pitchFamily="34" charset="-122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268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881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209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01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58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36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60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17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06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3" r:id="rId14"/>
    <p:sldLayoutId id="2147483695" r:id="rId15"/>
    <p:sldLayoutId id="2147483696" r:id="rId16"/>
    <p:sldLayoutId id="214748369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8E0C655-CACF-1C43-8343-7F87F04B7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0" r="27966"/>
          <a:stretch/>
        </p:blipFill>
        <p:spPr>
          <a:xfrm>
            <a:off x="-1" y="-1"/>
            <a:ext cx="9144001" cy="68841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2C2F47-1902-6B4F-92B4-973165CE6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844" y="769712"/>
            <a:ext cx="4078372" cy="351870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84D11743-D1B6-0944-ABA4-125E3B936AF4}"/>
              </a:ext>
            </a:extLst>
          </p:cNvPr>
          <p:cNvSpPr txBox="1">
            <a:spLocks/>
          </p:cNvSpPr>
          <p:nvPr/>
        </p:nvSpPr>
        <p:spPr>
          <a:xfrm>
            <a:off x="5321125" y="1909718"/>
            <a:ext cx="3406702" cy="102767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世界从哪里来？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3B218CF-E5C0-454A-B7C8-4C658207912D}"/>
              </a:ext>
            </a:extLst>
          </p:cNvPr>
          <p:cNvSpPr txBox="1">
            <a:spLocks/>
          </p:cNvSpPr>
          <p:nvPr/>
        </p:nvSpPr>
        <p:spPr>
          <a:xfrm>
            <a:off x="5321125" y="2807253"/>
            <a:ext cx="3406702" cy="125684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章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358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135828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683556" y="1780660"/>
            <a:ext cx="7886011" cy="2053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3860"/>
              </a:lnSpc>
              <a:buFont typeface="+mj-ea"/>
              <a:buAutoNum type="ea1JpnKorPlain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、选择题</a:t>
            </a:r>
            <a:r>
              <a:rPr lang="zh-TW" altLang="zh-CN" sz="28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3860"/>
              </a:lnSpc>
              <a:buFont typeface="+mj-lt"/>
              <a:buAutoNum type="arabicPeriod"/>
            </a:pPr>
            <a:r>
              <a:rPr lang="en-US" altLang="zh-TW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根据</a:t>
            </a:r>
            <a:r>
              <a:rPr lang="zh-TW" altLang="en-US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圣经</a:t>
            </a:r>
            <a:r>
              <a:rPr lang="zh-TW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这个世界是从哪里来的？（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  <a:p>
            <a:pPr marL="342900" lvl="0" indent="-342900">
              <a:lnSpc>
                <a:spcPts val="3860"/>
              </a:lnSpc>
              <a:buFont typeface="+mj-lt"/>
              <a:buAutoNum type="alphaUcPeriod"/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随机进化来的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			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60"/>
              </a:lnSpc>
              <a:buFont typeface="+mj-lt"/>
              <a:buAutoNum type="alphaUcPeriod"/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上帝有意创造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0CB2362-5511-0E44-838D-B6E0C997520A}"/>
              </a:ext>
            </a:extLst>
          </p:cNvPr>
          <p:cNvSpPr txBox="1"/>
          <p:nvPr/>
        </p:nvSpPr>
        <p:spPr>
          <a:xfrm>
            <a:off x="496695" y="4088893"/>
            <a:ext cx="82597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zh-TW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zh-TW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TW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起初，神创造天地。</a:t>
            </a:r>
            <a:endParaRPr kumimoji="1"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4" descr="图片 4">
            <a:extLst>
              <a:ext uri="{FF2B5EF4-FFF2-40B4-BE49-F238E27FC236}">
                <a16:creationId xmlns:a16="http://schemas.microsoft.com/office/drawing/2014/main" id="{CA5A3FC9-3864-4127-ACAF-A9603726180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78469" y="4680471"/>
            <a:ext cx="2314968" cy="22160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FEA2599-DB38-F844-B2CF-04BF30941436}"/>
              </a:ext>
            </a:extLst>
          </p:cNvPr>
          <p:cNvSpPr txBox="1"/>
          <p:nvPr/>
        </p:nvSpPr>
        <p:spPr>
          <a:xfrm>
            <a:off x="7171423" y="2307915"/>
            <a:ext cx="46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23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971601" y="1840386"/>
            <a:ext cx="8076220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世间万物是通过什么方式产生的？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  <a:p>
            <a:pPr marL="457200"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上帝用“进化”的方式造出来的。		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B. 上帝使用</a:t>
            </a:r>
            <a:r>
              <a:rPr lang="zh-TW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他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的话语直接创造的。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0CB2362-5511-0E44-838D-B6E0C997520A}"/>
              </a:ext>
            </a:extLst>
          </p:cNvPr>
          <p:cNvSpPr txBox="1"/>
          <p:nvPr/>
        </p:nvSpPr>
        <p:spPr>
          <a:xfrm>
            <a:off x="1355707" y="3907013"/>
            <a:ext cx="7004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	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神说：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要有光。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就有了光。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3E5F472C-97A4-4B25-86E4-24BB0D59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07" y="4390768"/>
            <a:ext cx="1809074" cy="18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4801F37-E628-40D6-A22F-4584D0FABDF6}"/>
              </a:ext>
            </a:extLst>
          </p:cNvPr>
          <p:cNvSpPr/>
          <p:nvPr/>
        </p:nvSpPr>
        <p:spPr>
          <a:xfrm>
            <a:off x="3194970" y="3938509"/>
            <a:ext cx="886140" cy="460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DB6C4D-7D3F-4967-A45C-3944B28E0AF6}"/>
              </a:ext>
            </a:extLst>
          </p:cNvPr>
          <p:cNvSpPr txBox="1"/>
          <p:nvPr/>
        </p:nvSpPr>
        <p:spPr>
          <a:xfrm>
            <a:off x="2816124" y="4590883"/>
            <a:ext cx="5679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“神说”在第一章中出现了九次！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BDE8DB0-6B57-234D-8A94-870F28168F05}"/>
              </a:ext>
            </a:extLst>
          </p:cNvPr>
          <p:cNvSpPr txBox="1"/>
          <p:nvPr/>
        </p:nvSpPr>
        <p:spPr>
          <a:xfrm>
            <a:off x="7033899" y="1854352"/>
            <a:ext cx="465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224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1021296" y="1779631"/>
            <a:ext cx="7140922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天地万物是在多长时间内出现的？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TW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60"/>
              </a:lnSpc>
              <a:buFont typeface="+mj-lt"/>
              <a:buAutoNum type="alphaUcPeriod"/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六日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之内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					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en-US" altLang="zh-TW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千百万年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8ED36AD-DCF5-48FB-B3F4-2552789A1F72}"/>
              </a:ext>
            </a:extLst>
          </p:cNvPr>
          <p:cNvSpPr txBox="1"/>
          <p:nvPr/>
        </p:nvSpPr>
        <p:spPr>
          <a:xfrm>
            <a:off x="942175" y="4056141"/>
            <a:ext cx="7140918" cy="22763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tIns="180000" bIns="180000" anchor="ctr">
            <a:spAutoFit/>
          </a:bodyPr>
          <a:lstStyle/>
          <a:p>
            <a:pPr algn="ctr">
              <a:lnSpc>
                <a:spcPts val="3820"/>
              </a:lnSpc>
            </a:pPr>
            <a:r>
              <a:rPr lang="zh-CN" altLang="en-US" sz="36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疑问</a:t>
            </a:r>
            <a:endParaRPr lang="en-US" altLang="zh-CN" sz="2000" b="1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20"/>
              </a:lnSpc>
              <a:buFont typeface="Arial" panose="020B0604020202020204" pitchFamily="34" charset="0"/>
              <a:buChar char="•"/>
            </a:pP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这“六日”是普通的六日吗？</a:t>
            </a:r>
            <a:endParaRPr lang="en-US" altLang="zh-CN" sz="2800" b="1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20"/>
              </a:lnSpc>
              <a:buFont typeface="Arial" panose="020B0604020202020204" pitchFamily="34" charset="0"/>
              <a:buChar char="•"/>
            </a:pP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是以“</a:t>
            </a:r>
            <a:r>
              <a:rPr lang="zh-TW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24小时为单位</a:t>
            </a: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”的地球日吗？</a:t>
            </a:r>
            <a:endParaRPr lang="en-US" altLang="zh-CN" sz="2800" b="1" kern="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20"/>
              </a:lnSpc>
              <a:buFont typeface="Arial" panose="020B0604020202020204" pitchFamily="34" charset="0"/>
              <a:buChar char="•"/>
            </a:pP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有没可能每一“日”都是</a:t>
            </a:r>
            <a:r>
              <a:rPr lang="zh-CN" altLang="en-US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千</a:t>
            </a: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百万年呢？</a:t>
            </a:r>
            <a:endParaRPr lang="zh-CN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CDE9221-8DF7-4435-9301-372FDB0DF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91" y="4807425"/>
            <a:ext cx="447594" cy="4668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3B81EA-969C-42B4-88E8-3B2308F9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5249523"/>
            <a:ext cx="447594" cy="4668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DB8605-3750-4C64-B5FF-CA86E55E0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10" y="5786233"/>
            <a:ext cx="447594" cy="51153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A977092-883F-4CEE-884D-8B627E908C30}"/>
              </a:ext>
            </a:extLst>
          </p:cNvPr>
          <p:cNvSpPr txBox="1"/>
          <p:nvPr/>
        </p:nvSpPr>
        <p:spPr>
          <a:xfrm>
            <a:off x="1021296" y="2926121"/>
            <a:ext cx="7140920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1:31 ……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有晚上，有早晨，是第六日。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2: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天地万物都造齐了。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707C4F-66A2-A948-BF11-140A7C6246B0}"/>
              </a:ext>
            </a:extLst>
          </p:cNvPr>
          <p:cNvSpPr txBox="1"/>
          <p:nvPr/>
        </p:nvSpPr>
        <p:spPr>
          <a:xfrm>
            <a:off x="7080791" y="1810620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739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D3C7A9B-B08F-4101-B5CB-7ED4E6C71541}"/>
              </a:ext>
            </a:extLst>
          </p:cNvPr>
          <p:cNvSpPr txBox="1"/>
          <p:nvPr/>
        </p:nvSpPr>
        <p:spPr>
          <a:xfrm>
            <a:off x="875899" y="1726185"/>
            <a:ext cx="7392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第一日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为“一日”下定义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5369B0D-D0D7-4099-85BD-702177D8472E}"/>
              </a:ext>
            </a:extLst>
          </p:cNvPr>
          <p:cNvSpPr txBox="1"/>
          <p:nvPr/>
        </p:nvSpPr>
        <p:spPr>
          <a:xfrm>
            <a:off x="452450" y="2484540"/>
            <a:ext cx="8239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zh-TW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1:5</a:t>
            </a:r>
            <a:r>
              <a:rPr lang="en-US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</a:t>
            </a:r>
            <a:r>
              <a:rPr lang="zh-CN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有晚上，有早晨，这是头一日。</a:t>
            </a:r>
            <a:endParaRPr lang="en-US" altLang="zh-CN" sz="3200" b="1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46799C-515F-45CB-82A7-86D262C3DBB3}"/>
              </a:ext>
            </a:extLst>
          </p:cNvPr>
          <p:cNvSpPr txBox="1"/>
          <p:nvPr/>
        </p:nvSpPr>
        <p:spPr>
          <a:xfrm>
            <a:off x="1347537" y="5925294"/>
            <a:ext cx="6448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“有晚上，有早晨”，就叫一日。</a:t>
            </a:r>
            <a:endParaRPr lang="zh-CN" altLang="en-US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4" descr="day1.jpg">
            <a:extLst>
              <a:ext uri="{FF2B5EF4-FFF2-40B4-BE49-F238E27FC236}">
                <a16:creationId xmlns:a16="http://schemas.microsoft.com/office/drawing/2014/main" id="{7E53D30B-C4DE-8E4A-8170-7728FC7A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2221" r="63333" b="45715"/>
          <a:stretch>
            <a:fillRect/>
          </a:stretch>
        </p:blipFill>
        <p:spPr bwMode="auto">
          <a:xfrm>
            <a:off x="3421824" y="3647192"/>
            <a:ext cx="2300352" cy="2074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3041B2-EC5D-4DDC-BA4E-1564A9811EC4}"/>
              </a:ext>
            </a:extLst>
          </p:cNvPr>
          <p:cNvSpPr txBox="1"/>
          <p:nvPr/>
        </p:nvSpPr>
        <p:spPr>
          <a:xfrm>
            <a:off x="1020278" y="396296"/>
            <a:ext cx="7409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CN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“日”</a:t>
            </a:r>
            <a:r>
              <a:rPr lang="zh-CN" altLang="en-US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TW" altLang="zh-CN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定义</a:t>
            </a:r>
            <a:endParaRPr lang="en-US" altLang="zh-CN" sz="36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1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7EEA02B-34A5-4E51-B272-A07E7C7A1B8A}"/>
              </a:ext>
            </a:extLst>
          </p:cNvPr>
          <p:cNvSpPr txBox="1">
            <a:spLocks/>
          </p:cNvSpPr>
          <p:nvPr/>
        </p:nvSpPr>
        <p:spPr>
          <a:xfrm>
            <a:off x="956445" y="3221930"/>
            <a:ext cx="7719461" cy="30535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，这是头一日。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二日。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13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三日。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四日。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五日。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31...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六日。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线连接符 4">
            <a:extLst>
              <a:ext uri="{FF2B5EF4-FFF2-40B4-BE49-F238E27FC236}">
                <a16:creationId xmlns:a16="http://schemas.microsoft.com/office/drawing/2014/main" id="{02327AC9-0B83-4612-BDD6-83CB955F9A4F}"/>
              </a:ext>
            </a:extLst>
          </p:cNvPr>
          <p:cNvCxnSpPr>
            <a:cxnSpLocks/>
          </p:cNvCxnSpPr>
          <p:nvPr/>
        </p:nvCxnSpPr>
        <p:spPr>
          <a:xfrm>
            <a:off x="1828800" y="1042473"/>
            <a:ext cx="33176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线连接符 4">
            <a:extLst>
              <a:ext uri="{FF2B5EF4-FFF2-40B4-BE49-F238E27FC236}">
                <a16:creationId xmlns:a16="http://schemas.microsoft.com/office/drawing/2014/main" id="{38382E11-7DE8-4347-8D6B-1E53DAED3315}"/>
              </a:ext>
            </a:extLst>
          </p:cNvPr>
          <p:cNvCxnSpPr>
            <a:cxnSpLocks/>
          </p:cNvCxnSpPr>
          <p:nvPr/>
        </p:nvCxnSpPr>
        <p:spPr>
          <a:xfrm>
            <a:off x="5979853" y="1042473"/>
            <a:ext cx="13001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48D35255-32D4-E046-98ED-97FD14141F98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1">
            <a:extLst>
              <a:ext uri="{FF2B5EF4-FFF2-40B4-BE49-F238E27FC236}">
                <a16:creationId xmlns:a16="http://schemas.microsoft.com/office/drawing/2014/main" id="{F9A271B7-4EE9-DE46-A7EF-4AAA5BD32F7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2">
            <a:extLst>
              <a:ext uri="{FF2B5EF4-FFF2-40B4-BE49-F238E27FC236}">
                <a16:creationId xmlns:a16="http://schemas.microsoft.com/office/drawing/2014/main" id="{506293B8-E57C-3749-8068-CF6CFD5381FA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3">
            <a:extLst>
              <a:ext uri="{FF2B5EF4-FFF2-40B4-BE49-F238E27FC236}">
                <a16:creationId xmlns:a16="http://schemas.microsoft.com/office/drawing/2014/main" id="{0950FD0C-43DD-6A40-B1A2-582B5EF37153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" name="图片 24" descr="图片 24">
            <a:extLst>
              <a:ext uri="{FF2B5EF4-FFF2-40B4-BE49-F238E27FC236}">
                <a16:creationId xmlns:a16="http://schemas.microsoft.com/office/drawing/2014/main" id="{F05AD3D3-EE35-AE4C-BC78-C3156360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25" descr="图片 25">
            <a:extLst>
              <a:ext uri="{FF2B5EF4-FFF2-40B4-BE49-F238E27FC236}">
                <a16:creationId xmlns:a16="http://schemas.microsoft.com/office/drawing/2014/main" id="{193978C6-9B9D-A14E-9081-EB343128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CD48F11-A87A-2B4B-8DC2-3495B8DC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619803"/>
          </a:xfrm>
        </p:spPr>
        <p:txBody>
          <a:bodyPr/>
          <a:lstStyle/>
          <a:p>
            <a:r>
              <a:rPr lang="zh-CN" altLang="en-US" dirty="0"/>
              <a:t>“有晚上，有早晨，是第</a:t>
            </a:r>
            <a:r>
              <a:rPr lang="en-US" altLang="zh-CN" dirty="0"/>
              <a:t>N</a:t>
            </a:r>
            <a:r>
              <a:rPr lang="zh-CN" altLang="en-US" dirty="0"/>
              <a:t>日”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D51945-A42C-3949-92DB-8E4A561D94CC}"/>
              </a:ext>
            </a:extLst>
          </p:cNvPr>
          <p:cNvGrpSpPr/>
          <p:nvPr/>
        </p:nvGrpSpPr>
        <p:grpSpPr>
          <a:xfrm>
            <a:off x="1734352" y="1355606"/>
            <a:ext cx="5675297" cy="1607223"/>
            <a:chOff x="1677012" y="1355606"/>
            <a:chExt cx="5675297" cy="160722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2E2038D-AC10-B944-88A8-60C13344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7012" y="1355606"/>
              <a:ext cx="3025361" cy="1607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BAE5FBC-67FB-3F4C-AF01-8AABB5060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836" y="1355606"/>
              <a:ext cx="2593473" cy="1607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82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271D1-CD30-48B7-8EFA-60788704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08297"/>
          </a:xfrm>
        </p:spPr>
        <p:txBody>
          <a:bodyPr/>
          <a:lstStyle/>
          <a:p>
            <a:r>
              <a:rPr lang="zh-CN" altLang="en-US" dirty="0"/>
              <a:t>“日”</a:t>
            </a:r>
          </a:p>
        </p:txBody>
      </p:sp>
      <p:pic>
        <p:nvPicPr>
          <p:cNvPr id="4100" name="Picture 4" descr="查看源图像">
            <a:extLst>
              <a:ext uri="{FF2B5EF4-FFF2-40B4-BE49-F238E27FC236}">
                <a16:creationId xmlns:a16="http://schemas.microsoft.com/office/drawing/2014/main" id="{5FA15240-9F27-42CB-9D68-E36D26F38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3" y="2003195"/>
            <a:ext cx="4729854" cy="29561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E42542-6134-447F-B60E-C061A72A78B5}"/>
              </a:ext>
            </a:extLst>
          </p:cNvPr>
          <p:cNvSpPr/>
          <p:nvPr/>
        </p:nvSpPr>
        <p:spPr>
          <a:xfrm>
            <a:off x="695610" y="5219838"/>
            <a:ext cx="737190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TW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24小时为单位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”的地球日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和我们现在一样的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、普通自然的“日”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细节证明请看附录三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6BD5720-C345-46BF-81F3-8C7DD4C9E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16" y="2003195"/>
            <a:ext cx="3940861" cy="29561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BEC455A-897F-4D53-A908-DA9FBBEEFC55}"/>
              </a:ext>
            </a:extLst>
          </p:cNvPr>
          <p:cNvSpPr txBox="1">
            <a:spLocks/>
          </p:cNvSpPr>
          <p:nvPr/>
        </p:nvSpPr>
        <p:spPr>
          <a:xfrm>
            <a:off x="0" y="1462317"/>
            <a:ext cx="9144000" cy="609146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 sz="3200" dirty="0"/>
              <a:t>有晚上</a:t>
            </a:r>
            <a:r>
              <a:rPr lang="en-US" altLang="zh-CN" sz="3200" dirty="0"/>
              <a:t>					</a:t>
            </a:r>
            <a:r>
              <a:rPr lang="zh-CN" altLang="en-US" sz="3200" dirty="0"/>
              <a:t>    有早晨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82211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317"/>
            <a:ext cx="9144000" cy="1325563"/>
          </a:xfrm>
        </p:spPr>
        <p:txBody>
          <a:bodyPr/>
          <a:lstStyle/>
          <a:p>
            <a:r>
              <a:rPr lang="zh-CN" altLang="en-US" dirty="0"/>
              <a:t>六日创造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539014" y="1899675"/>
            <a:ext cx="7981507" cy="167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4240"/>
              </a:lnSpc>
            </a:pPr>
            <a:r>
              <a:rPr lang="zh-CN" altLang="en-US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出埃及记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20: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11 因为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六日之内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，耶和华造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天、地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、海，和其中的万物，第七日便安息，所以耶和华赐福与安息日，定为圣日。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469117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248419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46911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469117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5934907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210017"/>
            <a:ext cx="921637" cy="5650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47FF3560-A77A-394E-83E8-CB1E52E79E1A}"/>
              </a:ext>
            </a:extLst>
          </p:cNvPr>
          <p:cNvGrpSpPr/>
          <p:nvPr/>
        </p:nvGrpSpPr>
        <p:grpSpPr>
          <a:xfrm>
            <a:off x="573277" y="3709126"/>
            <a:ext cx="8040572" cy="1487129"/>
            <a:chOff x="573277" y="4112714"/>
            <a:chExt cx="8040572" cy="1487129"/>
          </a:xfrm>
        </p:grpSpPr>
        <p:pic>
          <p:nvPicPr>
            <p:cNvPr id="20" name="Picture 18" descr="day6.png">
              <a:extLst>
                <a:ext uri="{FF2B5EF4-FFF2-40B4-BE49-F238E27FC236}">
                  <a16:creationId xmlns:a16="http://schemas.microsoft.com/office/drawing/2014/main" id="{645171B1-E928-435A-B4E5-37160B0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64906" t="56667" r="10001" b="11765"/>
            <a:stretch>
              <a:fillRect/>
            </a:stretch>
          </p:blipFill>
          <p:spPr bwMode="auto">
            <a:xfrm>
              <a:off x="7454828" y="4112714"/>
              <a:ext cx="1129438" cy="1065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22" name="Picture 17" descr="day5.png">
              <a:extLst>
                <a:ext uri="{FF2B5EF4-FFF2-40B4-BE49-F238E27FC236}">
                  <a16:creationId xmlns:a16="http://schemas.microsoft.com/office/drawing/2014/main" id="{1F313854-C205-4FD2-B16F-4AA56028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37407" t="56667" r="37500" b="11765"/>
            <a:stretch>
              <a:fillRect/>
            </a:stretch>
          </p:blipFill>
          <p:spPr bwMode="auto">
            <a:xfrm>
              <a:off x="6078517" y="4112714"/>
              <a:ext cx="1129438" cy="1065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3A5A570-3ABC-4C18-8101-31E9104D19F4}"/>
                </a:ext>
              </a:extLst>
            </p:cNvPr>
            <p:cNvSpPr/>
            <p:nvPr/>
          </p:nvSpPr>
          <p:spPr>
            <a:xfrm>
              <a:off x="4705217" y="5230511"/>
              <a:ext cx="10921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DA441-2006-4C03-B5A9-7FD92B101E27}"/>
                </a:ext>
              </a:extLst>
            </p:cNvPr>
            <p:cNvSpPr/>
            <p:nvPr/>
          </p:nvSpPr>
          <p:spPr>
            <a:xfrm>
              <a:off x="6078518" y="5230511"/>
              <a:ext cx="1103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6E25F38-D773-45D5-9B14-AA9693957712}"/>
                </a:ext>
              </a:extLst>
            </p:cNvPr>
            <p:cNvSpPr/>
            <p:nvPr/>
          </p:nvSpPr>
          <p:spPr>
            <a:xfrm>
              <a:off x="7454828" y="5230511"/>
              <a:ext cx="11590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pic>
          <p:nvPicPr>
            <p:cNvPr id="26" name="Picture 16" descr="day4.png">
              <a:extLst>
                <a:ext uri="{FF2B5EF4-FFF2-40B4-BE49-F238E27FC236}">
                  <a16:creationId xmlns:a16="http://schemas.microsoft.com/office/drawing/2014/main" id="{5E324D13-89AC-4133-9E60-FDFF9980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10001" t="56667" r="64999" b="11765"/>
            <a:stretch>
              <a:fillRect/>
            </a:stretch>
          </p:blipFill>
          <p:spPr bwMode="auto">
            <a:xfrm>
              <a:off x="4702207" y="4112714"/>
              <a:ext cx="1129438" cy="10693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27" name="Picture 15" descr="day3.png">
              <a:extLst>
                <a:ext uri="{FF2B5EF4-FFF2-40B4-BE49-F238E27FC236}">
                  <a16:creationId xmlns:a16="http://schemas.microsoft.com/office/drawing/2014/main" id="{D1F222E4-C2B7-4A16-A5B9-92B1CCE15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64906" t="23256" r="10001" b="45715"/>
            <a:stretch>
              <a:fillRect/>
            </a:stretch>
          </p:blipFill>
          <p:spPr bwMode="auto">
            <a:xfrm>
              <a:off x="3325897" y="4112714"/>
              <a:ext cx="1129438" cy="104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28" name="Picture 12" descr="day2.jpg">
              <a:extLst>
                <a:ext uri="{FF2B5EF4-FFF2-40B4-BE49-F238E27FC236}">
                  <a16:creationId xmlns:a16="http://schemas.microsoft.com/office/drawing/2014/main" id="{75F4D057-F5EE-42F6-AE8E-AC6D584E8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37407" t="23256" r="37500" b="45715"/>
            <a:stretch>
              <a:fillRect/>
            </a:stretch>
          </p:blipFill>
          <p:spPr bwMode="auto">
            <a:xfrm>
              <a:off x="1949587" y="4112714"/>
              <a:ext cx="1129438" cy="104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29" name="Picture 11" descr="day1.jpg">
              <a:extLst>
                <a:ext uri="{FF2B5EF4-FFF2-40B4-BE49-F238E27FC236}">
                  <a16:creationId xmlns:a16="http://schemas.microsoft.com/office/drawing/2014/main" id="{A5D0BB1A-F7BD-4833-BB82-F9931E07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l="10834" t="22221" r="63333" b="45715"/>
            <a:stretch>
              <a:fillRect/>
            </a:stretch>
          </p:blipFill>
          <p:spPr bwMode="auto">
            <a:xfrm>
              <a:off x="573277" y="4112714"/>
              <a:ext cx="1129438" cy="10516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31D71AD-10C4-4380-AF29-B8E0CD4D54CE}"/>
                </a:ext>
              </a:extLst>
            </p:cNvPr>
            <p:cNvSpPr/>
            <p:nvPr/>
          </p:nvSpPr>
          <p:spPr>
            <a:xfrm>
              <a:off x="584539" y="5230511"/>
              <a:ext cx="11016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EFE14BA-3FFE-4D29-AFF1-24DC8975E656}"/>
                </a:ext>
              </a:extLst>
            </p:cNvPr>
            <p:cNvSpPr/>
            <p:nvPr/>
          </p:nvSpPr>
          <p:spPr>
            <a:xfrm>
              <a:off x="2055651" y="5230511"/>
              <a:ext cx="926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56A4812-A7DF-481B-9762-BDBE471D39FB}"/>
                </a:ext>
              </a:extLst>
            </p:cNvPr>
            <p:cNvSpPr/>
            <p:nvPr/>
          </p:nvSpPr>
          <p:spPr>
            <a:xfrm>
              <a:off x="3457644" y="5230511"/>
              <a:ext cx="9216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4D81516B-3FB9-8142-A373-EA8D4BF22DEF}"/>
              </a:ext>
            </a:extLst>
          </p:cNvPr>
          <p:cNvSpPr/>
          <p:nvPr/>
        </p:nvSpPr>
        <p:spPr>
          <a:xfrm>
            <a:off x="3960190" y="6384112"/>
            <a:ext cx="1159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2F9F2A-C68E-0443-B593-2F1EEDC7D82E}"/>
              </a:ext>
            </a:extLst>
          </p:cNvPr>
          <p:cNvSpPr/>
          <p:nvPr/>
        </p:nvSpPr>
        <p:spPr>
          <a:xfrm>
            <a:off x="3946582" y="5244745"/>
            <a:ext cx="1129438" cy="1086954"/>
          </a:xfrm>
          <a:prstGeom prst="rect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A727DD3-C700-3841-8158-8F207DABD053}"/>
              </a:ext>
            </a:extLst>
          </p:cNvPr>
          <p:cNvSpPr/>
          <p:nvPr/>
        </p:nvSpPr>
        <p:spPr>
          <a:xfrm>
            <a:off x="3919364" y="5579172"/>
            <a:ext cx="1156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 息</a:t>
            </a:r>
          </a:p>
        </p:txBody>
      </p:sp>
    </p:spTree>
    <p:extLst>
      <p:ext uri="{BB962C8B-B14F-4D97-AF65-F5344CB8AC3E}">
        <p14:creationId xmlns:p14="http://schemas.microsoft.com/office/powerpoint/2010/main" val="4106080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798E3425-4D80-D440-AF3B-C6E5A259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一星期有</a:t>
            </a:r>
            <a:r>
              <a:rPr lang="en-US" altLang="zh-CN" dirty="0"/>
              <a:t>7</a:t>
            </a:r>
            <a:r>
              <a:rPr lang="zh-CN" altLang="en-US" dirty="0"/>
              <a:t>天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CDA00E9-E8EF-BA46-B354-F3CE6068A64F}"/>
              </a:ext>
            </a:extLst>
          </p:cNvPr>
          <p:cNvGrpSpPr/>
          <p:nvPr/>
        </p:nvGrpSpPr>
        <p:grpSpPr>
          <a:xfrm>
            <a:off x="2555383" y="1354377"/>
            <a:ext cx="4033235" cy="5368445"/>
            <a:chOff x="4378716" y="1272316"/>
            <a:chExt cx="4033235" cy="5368445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D0CC4F0-3F88-1B49-AF2D-7862000D933F}"/>
                </a:ext>
              </a:extLst>
            </p:cNvPr>
            <p:cNvSpPr/>
            <p:nvPr/>
          </p:nvSpPr>
          <p:spPr>
            <a:xfrm>
              <a:off x="4378716" y="1272316"/>
              <a:ext cx="3927524" cy="767499"/>
            </a:xfrm>
            <a:prstGeom prst="rect">
              <a:avLst/>
            </a:prstGeom>
            <a:solidFill>
              <a:srgbClr val="797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234D8FF-6B20-7546-8522-6B8046190780}"/>
                </a:ext>
              </a:extLst>
            </p:cNvPr>
            <p:cNvSpPr txBox="1"/>
            <p:nvPr/>
          </p:nvSpPr>
          <p:spPr>
            <a:xfrm>
              <a:off x="6072849" y="1394455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星期一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6D094AA-0569-854E-84DD-607F9D840846}"/>
                </a:ext>
              </a:extLst>
            </p:cNvPr>
            <p:cNvSpPr txBox="1"/>
            <p:nvPr/>
          </p:nvSpPr>
          <p:spPr>
            <a:xfrm>
              <a:off x="4572294" y="1394455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Mon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9FA2A81-DC81-8B42-87F0-092F2129B9BD}"/>
                </a:ext>
              </a:extLst>
            </p:cNvPr>
            <p:cNvSpPr/>
            <p:nvPr/>
          </p:nvSpPr>
          <p:spPr>
            <a:xfrm>
              <a:off x="4378716" y="2034316"/>
              <a:ext cx="3927524" cy="767499"/>
            </a:xfrm>
            <a:prstGeom prst="rect">
              <a:avLst/>
            </a:prstGeom>
            <a:solidFill>
              <a:srgbClr val="066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DAA7805-2494-274F-B673-5AA4EB153659}"/>
                </a:ext>
              </a:extLst>
            </p:cNvPr>
            <p:cNvSpPr txBox="1"/>
            <p:nvPr/>
          </p:nvSpPr>
          <p:spPr>
            <a:xfrm>
              <a:off x="6072849" y="2156455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星期二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628F100-5FD6-924A-B4F7-1FAD133E1677}"/>
                </a:ext>
              </a:extLst>
            </p:cNvPr>
            <p:cNvSpPr txBox="1"/>
            <p:nvPr/>
          </p:nvSpPr>
          <p:spPr>
            <a:xfrm>
              <a:off x="4572294" y="2156455"/>
              <a:ext cx="822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Tue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583FCFD-68B1-964A-B858-DF0AAE91EBF0}"/>
                </a:ext>
              </a:extLst>
            </p:cNvPr>
            <p:cNvSpPr/>
            <p:nvPr/>
          </p:nvSpPr>
          <p:spPr>
            <a:xfrm>
              <a:off x="4378716" y="2796317"/>
              <a:ext cx="3927524" cy="767499"/>
            </a:xfrm>
            <a:prstGeom prst="rect">
              <a:avLst/>
            </a:prstGeom>
            <a:solidFill>
              <a:srgbClr val="069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E6AF17-A57A-3042-BB57-C7DDE74842EC}"/>
                </a:ext>
              </a:extLst>
            </p:cNvPr>
            <p:cNvSpPr txBox="1"/>
            <p:nvPr/>
          </p:nvSpPr>
          <p:spPr>
            <a:xfrm>
              <a:off x="6072849" y="2918456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星期三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0542EE3-50A4-EB42-9BA5-CE1022DD826A}"/>
                </a:ext>
              </a:extLst>
            </p:cNvPr>
            <p:cNvSpPr txBox="1"/>
            <p:nvPr/>
          </p:nvSpPr>
          <p:spPr>
            <a:xfrm>
              <a:off x="4572294" y="2918456"/>
              <a:ext cx="10080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Wed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3652538-E4AF-8648-B3E3-EE3F90FB0BD5}"/>
                </a:ext>
              </a:extLst>
            </p:cNvPr>
            <p:cNvSpPr/>
            <p:nvPr/>
          </p:nvSpPr>
          <p:spPr>
            <a:xfrm>
              <a:off x="4378716" y="3570040"/>
              <a:ext cx="3927524" cy="767499"/>
            </a:xfrm>
            <a:prstGeom prst="rect">
              <a:avLst/>
            </a:prstGeom>
            <a:solidFill>
              <a:srgbClr val="0A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1CE77D8-4145-F745-A6CB-612D6BEBC5EB}"/>
                </a:ext>
              </a:extLst>
            </p:cNvPr>
            <p:cNvSpPr txBox="1"/>
            <p:nvPr/>
          </p:nvSpPr>
          <p:spPr>
            <a:xfrm>
              <a:off x="6072849" y="3692179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星期四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441D51F-B138-3544-951E-C09C17DF5919}"/>
                </a:ext>
              </a:extLst>
            </p:cNvPr>
            <p:cNvSpPr txBox="1"/>
            <p:nvPr/>
          </p:nvSpPr>
          <p:spPr>
            <a:xfrm>
              <a:off x="4572294" y="3692179"/>
              <a:ext cx="873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Thu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2DA3F6D-6E8B-0842-95F1-B3FF550D4C66}"/>
                </a:ext>
              </a:extLst>
            </p:cNvPr>
            <p:cNvSpPr/>
            <p:nvPr/>
          </p:nvSpPr>
          <p:spPr>
            <a:xfrm>
              <a:off x="4378716" y="4337538"/>
              <a:ext cx="3927524" cy="767499"/>
            </a:xfrm>
            <a:prstGeom prst="rect">
              <a:avLst/>
            </a:prstGeom>
            <a:solidFill>
              <a:srgbClr val="FFD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E83FBCE-8FDB-A747-A3DD-80709A9900A6}"/>
                </a:ext>
              </a:extLst>
            </p:cNvPr>
            <p:cNvSpPr txBox="1"/>
            <p:nvPr/>
          </p:nvSpPr>
          <p:spPr>
            <a:xfrm>
              <a:off x="6072849" y="4459677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星期五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FCC803C-27CC-384F-B266-5DF8783B4D01}"/>
                </a:ext>
              </a:extLst>
            </p:cNvPr>
            <p:cNvSpPr txBox="1"/>
            <p:nvPr/>
          </p:nvSpPr>
          <p:spPr>
            <a:xfrm>
              <a:off x="4572294" y="4459677"/>
              <a:ext cx="6443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Fri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199394C-05F9-744A-939B-88FA01616E46}"/>
                </a:ext>
              </a:extLst>
            </p:cNvPr>
            <p:cNvSpPr/>
            <p:nvPr/>
          </p:nvSpPr>
          <p:spPr>
            <a:xfrm>
              <a:off x="4378716" y="5099539"/>
              <a:ext cx="3927524" cy="767499"/>
            </a:xfrm>
            <a:prstGeom prst="rect">
              <a:avLst/>
            </a:prstGeom>
            <a:solidFill>
              <a:srgbClr val="FF7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8337CB9-2CDB-7540-B73F-62282D9EDBB0}"/>
                </a:ext>
              </a:extLst>
            </p:cNvPr>
            <p:cNvSpPr txBox="1"/>
            <p:nvPr/>
          </p:nvSpPr>
          <p:spPr>
            <a:xfrm>
              <a:off x="6072849" y="5221678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星期六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87FE5CB-617E-DB4D-A8DC-51CEA157FE20}"/>
                </a:ext>
              </a:extLst>
            </p:cNvPr>
            <p:cNvSpPr txBox="1"/>
            <p:nvPr/>
          </p:nvSpPr>
          <p:spPr>
            <a:xfrm>
              <a:off x="4572294" y="5221678"/>
              <a:ext cx="75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Sat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10140FD-F1B1-D947-AF8A-7CDAC1393531}"/>
                </a:ext>
              </a:extLst>
            </p:cNvPr>
            <p:cNvSpPr/>
            <p:nvPr/>
          </p:nvSpPr>
          <p:spPr>
            <a:xfrm>
              <a:off x="4378716" y="5873262"/>
              <a:ext cx="3927524" cy="767499"/>
            </a:xfrm>
            <a:prstGeom prst="rect">
              <a:avLst/>
            </a:prstGeom>
            <a:solidFill>
              <a:srgbClr val="DE0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B452752-EAAC-8A45-80E5-95994B7B1248}"/>
                </a:ext>
              </a:extLst>
            </p:cNvPr>
            <p:cNvSpPr txBox="1"/>
            <p:nvPr/>
          </p:nvSpPr>
          <p:spPr>
            <a:xfrm>
              <a:off x="6072849" y="5995401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星期日（天）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109D577-6EAA-C648-9FA3-8AB1DABDBB30}"/>
                </a:ext>
              </a:extLst>
            </p:cNvPr>
            <p:cNvSpPr txBox="1"/>
            <p:nvPr/>
          </p:nvSpPr>
          <p:spPr>
            <a:xfrm>
              <a:off x="4572294" y="5995401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Sun</a:t>
              </a:r>
              <a:endPara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5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317"/>
            <a:ext cx="9144000" cy="1325563"/>
          </a:xfrm>
        </p:spPr>
        <p:txBody>
          <a:bodyPr/>
          <a:lstStyle/>
          <a:p>
            <a:r>
              <a:rPr lang="zh-CN" altLang="en-US" dirty="0"/>
              <a:t>小测题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54392" y="1190947"/>
            <a:ext cx="8559457" cy="2832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ts val="35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上帝的创造周（包括“六日创造和一日安息”在内）到底是多长时间？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>
              <a:lnSpc>
                <a:spcPts val="35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不确切的一段时间				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>
              <a:lnSpc>
                <a:spcPts val="35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B. 千百万年的漫长时间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>
              <a:lnSpc>
                <a:spcPts val="35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比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现在一星期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长一点的时间</a:t>
            </a:r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685800">
              <a:lnSpc>
                <a:spcPts val="35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24小时 X 7天 = 144小时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10DEF1C-3325-2C49-8F5A-4A24711CA222}"/>
              </a:ext>
            </a:extLst>
          </p:cNvPr>
          <p:cNvGrpSpPr/>
          <p:nvPr/>
        </p:nvGrpSpPr>
        <p:grpSpPr>
          <a:xfrm>
            <a:off x="573277" y="4048212"/>
            <a:ext cx="8040572" cy="1428514"/>
            <a:chOff x="573277" y="4171329"/>
            <a:chExt cx="8040572" cy="1428514"/>
          </a:xfrm>
        </p:grpSpPr>
        <p:pic>
          <p:nvPicPr>
            <p:cNvPr id="35" name="Picture 18" descr="day6.png">
              <a:extLst>
                <a:ext uri="{FF2B5EF4-FFF2-40B4-BE49-F238E27FC236}">
                  <a16:creationId xmlns:a16="http://schemas.microsoft.com/office/drawing/2014/main" id="{4D319A88-209F-FE4D-AD03-29FF969B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64906" t="56667" r="10001" b="11765"/>
            <a:stretch>
              <a:fillRect/>
            </a:stretch>
          </p:blipFill>
          <p:spPr bwMode="auto">
            <a:xfrm>
              <a:off x="7454828" y="4171329"/>
              <a:ext cx="1129438" cy="1065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36" name="Picture 17" descr="day5.png">
              <a:extLst>
                <a:ext uri="{FF2B5EF4-FFF2-40B4-BE49-F238E27FC236}">
                  <a16:creationId xmlns:a16="http://schemas.microsoft.com/office/drawing/2014/main" id="{44D7BBCF-82B7-CB41-90F0-75332A8BB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37407" t="56667" r="37500" b="11765"/>
            <a:stretch>
              <a:fillRect/>
            </a:stretch>
          </p:blipFill>
          <p:spPr bwMode="auto">
            <a:xfrm>
              <a:off x="6078517" y="4171329"/>
              <a:ext cx="1129438" cy="10653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5EEAFC0-6A90-2F48-B2F5-085C611C52C9}"/>
                </a:ext>
              </a:extLst>
            </p:cNvPr>
            <p:cNvSpPr/>
            <p:nvPr/>
          </p:nvSpPr>
          <p:spPr>
            <a:xfrm>
              <a:off x="4705217" y="5230511"/>
              <a:ext cx="10921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FC98E46-E09E-0049-9C80-F033110338DB}"/>
                </a:ext>
              </a:extLst>
            </p:cNvPr>
            <p:cNvSpPr/>
            <p:nvPr/>
          </p:nvSpPr>
          <p:spPr>
            <a:xfrm>
              <a:off x="6078518" y="5230511"/>
              <a:ext cx="1103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134846AE-4F98-4945-AFFA-0ED411129987}"/>
                </a:ext>
              </a:extLst>
            </p:cNvPr>
            <p:cNvSpPr/>
            <p:nvPr/>
          </p:nvSpPr>
          <p:spPr>
            <a:xfrm>
              <a:off x="7454828" y="5230511"/>
              <a:ext cx="11590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pic>
          <p:nvPicPr>
            <p:cNvPr id="40" name="Picture 16" descr="day4.png">
              <a:extLst>
                <a:ext uri="{FF2B5EF4-FFF2-40B4-BE49-F238E27FC236}">
                  <a16:creationId xmlns:a16="http://schemas.microsoft.com/office/drawing/2014/main" id="{90842AEE-C8AE-7F4A-8D61-3EE58AF6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l="10001" t="56667" r="64999" b="11765"/>
            <a:stretch>
              <a:fillRect/>
            </a:stretch>
          </p:blipFill>
          <p:spPr bwMode="auto">
            <a:xfrm>
              <a:off x="4702207" y="4171329"/>
              <a:ext cx="1129438" cy="10693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41" name="Picture 15" descr="day3.png">
              <a:extLst>
                <a:ext uri="{FF2B5EF4-FFF2-40B4-BE49-F238E27FC236}">
                  <a16:creationId xmlns:a16="http://schemas.microsoft.com/office/drawing/2014/main" id="{F9CDA32A-FA82-E44D-9DAB-6E21F8B4B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4906" t="23256" r="10001" b="45715"/>
            <a:stretch>
              <a:fillRect/>
            </a:stretch>
          </p:blipFill>
          <p:spPr bwMode="auto">
            <a:xfrm>
              <a:off x="3325897" y="4171329"/>
              <a:ext cx="1129438" cy="104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42" name="Picture 12" descr="day2.jpg">
              <a:extLst>
                <a:ext uri="{FF2B5EF4-FFF2-40B4-BE49-F238E27FC236}">
                  <a16:creationId xmlns:a16="http://schemas.microsoft.com/office/drawing/2014/main" id="{7C6171C3-B8DF-7E40-8991-8CAF56E1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37407" t="23256" r="37500" b="45715"/>
            <a:stretch>
              <a:fillRect/>
            </a:stretch>
          </p:blipFill>
          <p:spPr bwMode="auto">
            <a:xfrm>
              <a:off x="1949587" y="4171329"/>
              <a:ext cx="1129438" cy="104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43" name="Picture 11" descr="day1.jpg">
              <a:extLst>
                <a:ext uri="{FF2B5EF4-FFF2-40B4-BE49-F238E27FC236}">
                  <a16:creationId xmlns:a16="http://schemas.microsoft.com/office/drawing/2014/main" id="{7B05D10A-FF81-4540-B422-F7E74CF2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10834" t="22221" r="63333" b="45715"/>
            <a:stretch>
              <a:fillRect/>
            </a:stretch>
          </p:blipFill>
          <p:spPr bwMode="auto">
            <a:xfrm>
              <a:off x="573277" y="4171329"/>
              <a:ext cx="1129438" cy="10516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4B02DEF-C929-6A41-B30C-E620DA46DD4B}"/>
                </a:ext>
              </a:extLst>
            </p:cNvPr>
            <p:cNvSpPr/>
            <p:nvPr/>
          </p:nvSpPr>
          <p:spPr>
            <a:xfrm>
              <a:off x="584539" y="5230511"/>
              <a:ext cx="11016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C288E1D-46CC-B24B-9FBC-128FB0D25551}"/>
                </a:ext>
              </a:extLst>
            </p:cNvPr>
            <p:cNvSpPr/>
            <p:nvPr/>
          </p:nvSpPr>
          <p:spPr>
            <a:xfrm>
              <a:off x="2055651" y="5230511"/>
              <a:ext cx="9265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1579543-236A-3B42-B29B-5159A5446FB1}"/>
                </a:ext>
              </a:extLst>
            </p:cNvPr>
            <p:cNvSpPr/>
            <p:nvPr/>
          </p:nvSpPr>
          <p:spPr>
            <a:xfrm>
              <a:off x="3457644" y="5230511"/>
              <a:ext cx="9216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2DBD7B9C-9AD0-C948-86E0-BD6F86A1AED4}"/>
              </a:ext>
            </a:extLst>
          </p:cNvPr>
          <p:cNvSpPr txBox="1"/>
          <p:nvPr/>
        </p:nvSpPr>
        <p:spPr>
          <a:xfrm>
            <a:off x="4006859" y="1657895"/>
            <a:ext cx="510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endParaRPr kumimoji="1" lang="zh-CN" altLang="en-US" sz="3200" b="1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4FB2952-3BC8-364E-9DFE-29DE92B4990D}"/>
              </a:ext>
            </a:extLst>
          </p:cNvPr>
          <p:cNvGrpSpPr/>
          <p:nvPr/>
        </p:nvGrpSpPr>
        <p:grpSpPr>
          <a:xfrm>
            <a:off x="3923812" y="5471660"/>
            <a:ext cx="1172634" cy="1438361"/>
            <a:chOff x="3923812" y="5413045"/>
            <a:chExt cx="1172634" cy="143836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21920F1-83D2-1D41-A8C6-4B2166995AF1}"/>
                </a:ext>
              </a:extLst>
            </p:cNvPr>
            <p:cNvSpPr/>
            <p:nvPr/>
          </p:nvSpPr>
          <p:spPr>
            <a:xfrm>
              <a:off x="3937425" y="6482074"/>
              <a:ext cx="11590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 </a:t>
              </a:r>
              <a:r>
                <a:rPr lang="en-US" altLang="zh-CN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 </a:t>
              </a: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B221672-835B-FF4A-8C32-92AB242E38D5}"/>
                </a:ext>
              </a:extLst>
            </p:cNvPr>
            <p:cNvSpPr/>
            <p:nvPr/>
          </p:nvSpPr>
          <p:spPr>
            <a:xfrm>
              <a:off x="3923817" y="5413045"/>
              <a:ext cx="1129438" cy="1086954"/>
            </a:xfrm>
            <a:prstGeom prst="rect">
              <a:avLst/>
            </a:prstGeom>
            <a:solidFill>
              <a:srgbClr val="00B0F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4016CD7-1D20-2B4C-ACD6-1E2999627DC8}"/>
                </a:ext>
              </a:extLst>
            </p:cNvPr>
            <p:cNvSpPr/>
            <p:nvPr/>
          </p:nvSpPr>
          <p:spPr>
            <a:xfrm>
              <a:off x="3923812" y="5724026"/>
              <a:ext cx="11294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休 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3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998832" y="1693091"/>
            <a:ext cx="7688205" cy="2053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生物是按照什么规律出现的？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34950"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各从其类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34950"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一类变成另外一类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3860"/>
              </a:lnSpc>
              <a:buFont typeface="+mj-lt"/>
              <a:buAutoNum type="alphaUcPeriod"/>
            </a:pP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96A0E6-1FA4-4516-B15B-6E0D7B1F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581" y="3283098"/>
            <a:ext cx="2306285" cy="14114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75C3E3-15EE-4360-BA8A-5D83BF71E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1"/>
          <a:stretch/>
        </p:blipFill>
        <p:spPr>
          <a:xfrm>
            <a:off x="4521536" y="3283098"/>
            <a:ext cx="2302363" cy="14114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8C3BB0-CC37-49AB-B744-C3DAEDAA5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581" y="4745434"/>
            <a:ext cx="2302363" cy="15192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5A13482-54FE-F14B-9A89-C6032D9A7541}"/>
              </a:ext>
            </a:extLst>
          </p:cNvPr>
          <p:cNvSpPr txBox="1"/>
          <p:nvPr/>
        </p:nvSpPr>
        <p:spPr>
          <a:xfrm>
            <a:off x="6658761" y="1711175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endParaRPr kumimoji="1" lang="zh-CN" altLang="en-US" sz="3200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F3AD963-A9C4-A644-9CC6-CA592E7B2C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-1" r="206" b="1046"/>
          <a:stretch/>
        </p:blipFill>
        <p:spPr>
          <a:xfrm>
            <a:off x="4521535" y="4745434"/>
            <a:ext cx="2302349" cy="15192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3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查看源图像">
            <a:extLst>
              <a:ext uri="{FF2B5EF4-FFF2-40B4-BE49-F238E27FC236}">
                <a16:creationId xmlns:a16="http://schemas.microsoft.com/office/drawing/2014/main" id="{F145E303-6138-4D78-86B5-4D381503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005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4EDDE5F-61FF-4685-857B-344B1585EAEB}"/>
              </a:ext>
            </a:extLst>
          </p:cNvPr>
          <p:cNvSpPr/>
          <p:nvPr/>
        </p:nvSpPr>
        <p:spPr>
          <a:xfrm>
            <a:off x="-3272589" y="112615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87F5506-30CB-954D-810A-E8DC12A6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这个世界必定有一位创造者存在</a:t>
            </a:r>
          </a:p>
        </p:txBody>
      </p:sp>
    </p:spTree>
    <p:extLst>
      <p:ext uri="{BB962C8B-B14F-4D97-AF65-F5344CB8AC3E}">
        <p14:creationId xmlns:p14="http://schemas.microsoft.com/office/powerpoint/2010/main" val="402960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创造规律</a:t>
            </a:r>
            <a:r>
              <a:rPr lang="en-US" altLang="zh-CN" dirty="0"/>
              <a:t>:</a:t>
            </a:r>
            <a:r>
              <a:rPr lang="zh-CN" altLang="en-US" dirty="0"/>
              <a:t>“各从其类”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C4D7EB4-A3A4-DD4C-A5E9-841EFE1DD687}"/>
              </a:ext>
            </a:extLst>
          </p:cNvPr>
          <p:cNvSpPr txBox="1"/>
          <p:nvPr/>
        </p:nvSpPr>
        <p:spPr>
          <a:xfrm>
            <a:off x="574591" y="1390451"/>
            <a:ext cx="7988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2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zh-CN" altLang="en-US" sz="32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1:24</a:t>
            </a:r>
            <a:r>
              <a:rPr lang="zh-CN" altLang="en-US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神说：“地要生出活物来，各从其类；牲畜、昆虫（爬行动物）、野兽，各从其类。”事就这样成了。</a:t>
            </a:r>
            <a:r>
              <a:rPr lang="en-US" altLang="zh-CN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CN" altLang="en-US" sz="3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於是神造出野兽，各从其类；牲畜，各从其类；地上一切昆虫，各从其类。神看著是好的。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B4C5174-BDED-9543-A0FD-778C4C32F510}"/>
              </a:ext>
            </a:extLst>
          </p:cNvPr>
          <p:cNvSpPr txBox="1"/>
          <p:nvPr/>
        </p:nvSpPr>
        <p:spPr>
          <a:xfrm>
            <a:off x="677063" y="5252437"/>
            <a:ext cx="7789875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“各从其类”就是同类繁殖</a:t>
            </a:r>
            <a:r>
              <a:rPr lang="en-US" altLang="zh-CN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endParaRPr kumimoji="1" lang="zh-CN" altLang="en-US" sz="4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00B11C-D0ED-B94D-A112-18763BFC6577}"/>
              </a:ext>
            </a:extLst>
          </p:cNvPr>
          <p:cNvSpPr txBox="1"/>
          <p:nvPr/>
        </p:nvSpPr>
        <p:spPr>
          <a:xfrm>
            <a:off x="567888" y="1397019"/>
            <a:ext cx="79854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1:1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起初，神创造天地。</a:t>
            </a:r>
          </a:p>
          <a:p>
            <a:endParaRPr lang="zh-CN" altLang="en-US" sz="3200" dirty="0">
              <a:noFill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1:24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神说：“地要生出活物来，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；牲畜、昆虫（、野兽，                  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於是神造出野兽，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；地上一切昆虫，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noFill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。神看著是好的。</a:t>
            </a:r>
          </a:p>
        </p:txBody>
      </p:sp>
    </p:spTree>
    <p:extLst>
      <p:ext uri="{BB962C8B-B14F-4D97-AF65-F5344CB8AC3E}">
        <p14:creationId xmlns:p14="http://schemas.microsoft.com/office/powerpoint/2010/main" val="22943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直线连接符 25"/>
          <p:cNvSpPr/>
          <p:nvPr/>
        </p:nvSpPr>
        <p:spPr>
          <a:xfrm flipH="1">
            <a:off x="454532" y="1556885"/>
            <a:ext cx="1" cy="4826286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51" name="直线连接符 26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52" name="直线连接符 27"/>
          <p:cNvSpPr/>
          <p:nvPr/>
        </p:nvSpPr>
        <p:spPr>
          <a:xfrm flipH="1" flipV="1">
            <a:off x="971601" y="1556885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3" name="直线连接符 28"/>
          <p:cNvSpPr/>
          <p:nvPr/>
        </p:nvSpPr>
        <p:spPr>
          <a:xfrm flipH="1">
            <a:off x="8714268" y="1556885"/>
            <a:ext cx="1" cy="4687994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4" name="图片 29" descr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图片 30" descr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0530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矩形 4"/>
          <p:cNvSpPr txBox="1"/>
          <p:nvPr/>
        </p:nvSpPr>
        <p:spPr>
          <a:xfrm>
            <a:off x="5556869" y="1912250"/>
            <a:ext cx="3075085" cy="103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3800"/>
              </a:lnSpc>
              <a:buSzPct val="100000"/>
              <a:defRPr sz="28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同类生出同类，就是“各从其类”！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7" name="Text Box 6"/>
          <p:cNvSpPr txBox="1"/>
          <p:nvPr/>
        </p:nvSpPr>
        <p:spPr>
          <a:xfrm>
            <a:off x="909755" y="5874649"/>
            <a:ext cx="3337013" cy="463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799" tIns="46799" rIns="46799" bIns="46799">
            <a:spAutoFit/>
          </a:bodyPr>
          <a:lstStyle>
            <a:lvl1pPr algn="ctr">
              <a:spcBef>
                <a:spcPts val="1400"/>
              </a:spcBef>
              <a:defRPr sz="2400" u="sng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endParaRPr dirty="0"/>
          </a:p>
        </p:txBody>
      </p:sp>
      <p:sp>
        <p:nvSpPr>
          <p:cNvPr id="458" name="文本框 19"/>
          <p:cNvSpPr txBox="1"/>
          <p:nvPr/>
        </p:nvSpPr>
        <p:spPr>
          <a:xfrm>
            <a:off x="5307335" y="509356"/>
            <a:ext cx="3640754" cy="64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1C271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b="1" dirty="0" err="1"/>
              <a:t>各从其类</a:t>
            </a:r>
            <a:r>
              <a:rPr lang="en-US" b="1" dirty="0"/>
              <a:t> </a:t>
            </a:r>
          </a:p>
        </p:txBody>
      </p:sp>
      <p:grpSp>
        <p:nvGrpSpPr>
          <p:cNvPr id="461" name="图片 3"/>
          <p:cNvGrpSpPr/>
          <p:nvPr/>
        </p:nvGrpSpPr>
        <p:grpSpPr>
          <a:xfrm>
            <a:off x="264258" y="385012"/>
            <a:ext cx="4901300" cy="6067584"/>
            <a:chOff x="0" y="0"/>
            <a:chExt cx="3330302" cy="4012500"/>
          </a:xfrm>
        </p:grpSpPr>
        <p:sp>
          <p:nvSpPr>
            <p:cNvPr id="459" name="Rectangle"/>
            <p:cNvSpPr/>
            <p:nvPr/>
          </p:nvSpPr>
          <p:spPr>
            <a:xfrm>
              <a:off x="0" y="0"/>
              <a:ext cx="3330303" cy="401250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60" name="image45.jpeg" descr="image45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330303" cy="4012501"/>
            </a:xfrm>
            <a:prstGeom prst="rect">
              <a:avLst/>
            </a:prstGeom>
            <a:ln w="28575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1C3FC91-FBB5-46F9-9957-9832603512FF}"/>
              </a:ext>
            </a:extLst>
          </p:cNvPr>
          <p:cNvSpPr txBox="1"/>
          <p:nvPr/>
        </p:nvSpPr>
        <p:spPr>
          <a:xfrm>
            <a:off x="5207080" y="3104153"/>
            <a:ext cx="356795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科学能证明 “各从其类”，但不能证明 “一类变成另一类” 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详见第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不同的物种是怎么来的？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》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008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885525" y="1745668"/>
            <a:ext cx="8035736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这个世界开始的时候是什么样子的？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(      )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A．一切甚好，没有死亡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疾病和灾难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6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B．不是甚好，已经有了死亡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疾病和灾难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96A0E6-1FA4-4516-B15B-6E0D7B1F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46" y="3580237"/>
            <a:ext cx="2029342" cy="14263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75C3E3-15EE-4360-BA8A-5D83BF71E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1"/>
          <a:stretch/>
        </p:blipFill>
        <p:spPr>
          <a:xfrm>
            <a:off x="3181935" y="3580237"/>
            <a:ext cx="2025891" cy="14263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8C3BB0-CC37-49AB-B744-C3DAEDAA5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46" y="5058020"/>
            <a:ext cx="2025891" cy="15352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D1FC749-3D03-4675-8AE6-74AEC88B46EC}"/>
              </a:ext>
            </a:extLst>
          </p:cNvPr>
          <p:cNvSpPr txBox="1"/>
          <p:nvPr/>
        </p:nvSpPr>
        <p:spPr>
          <a:xfrm>
            <a:off x="5409765" y="4410742"/>
            <a:ext cx="28735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1:31</a:t>
            </a:r>
          </a:p>
          <a:p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神看著一切所造的都甚好。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070D31D-6711-E147-9657-A8286EB2171B}"/>
              </a:ext>
            </a:extLst>
          </p:cNvPr>
          <p:cNvSpPr txBox="1"/>
          <p:nvPr/>
        </p:nvSpPr>
        <p:spPr>
          <a:xfrm>
            <a:off x="7370280" y="1791490"/>
            <a:ext cx="49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endParaRPr kumimoji="1" lang="zh-CN" altLang="en-US" sz="32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230890-FD45-2345-9346-0FE4F3F9E5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408"/>
          <a:stretch/>
        </p:blipFill>
        <p:spPr>
          <a:xfrm>
            <a:off x="3181935" y="5058020"/>
            <a:ext cx="2020838" cy="15352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39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469117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248419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46911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469117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5934907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21001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C28777-8FE1-41E1-B204-EB0D87A1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908" y="761389"/>
            <a:ext cx="4259484" cy="50910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7FEEDE0-8000-435D-8315-AE670F78BA28}"/>
              </a:ext>
            </a:extLst>
          </p:cNvPr>
          <p:cNvSpPr/>
          <p:nvPr/>
        </p:nvSpPr>
        <p:spPr>
          <a:xfrm>
            <a:off x="708655" y="2402862"/>
            <a:ext cx="3753130" cy="30535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1:30 “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至于地上的走兽和空中的飞鸟，并各样爬在地上有生命的物，我将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青草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赐给它们作食物。”事就这样成了。</a:t>
            </a:r>
          </a:p>
        </p:txBody>
      </p:sp>
    </p:spTree>
    <p:extLst>
      <p:ext uri="{BB962C8B-B14F-4D97-AF65-F5344CB8AC3E}">
        <p14:creationId xmlns:p14="http://schemas.microsoft.com/office/powerpoint/2010/main" val="279212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44DE24-FB06-48A0-AB5F-D32CF399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93" y="1477109"/>
            <a:ext cx="7921413" cy="51090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6EE84D2-E1DA-D24C-BBE7-23A3A2E3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“我将</a:t>
            </a:r>
            <a:r>
              <a:rPr lang="zh-CN" altLang="en-US" dirty="0">
                <a:solidFill>
                  <a:srgbClr val="FF0000"/>
                </a:solidFill>
              </a:rPr>
              <a:t>青草</a:t>
            </a:r>
            <a:r>
              <a:rPr lang="zh-CN" altLang="en-US" dirty="0"/>
              <a:t>赐给它们作食物”</a:t>
            </a:r>
          </a:p>
        </p:txBody>
      </p:sp>
    </p:spTree>
    <p:extLst>
      <p:ext uri="{BB962C8B-B14F-4D97-AF65-F5344CB8AC3E}">
        <p14:creationId xmlns:p14="http://schemas.microsoft.com/office/powerpoint/2010/main" val="127616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矩形 16"/>
          <p:cNvSpPr txBox="1"/>
          <p:nvPr/>
        </p:nvSpPr>
        <p:spPr>
          <a:xfrm>
            <a:off x="1395664" y="4915830"/>
            <a:ext cx="658368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世界的起源究竟是怎样的？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上帝有没可能把创造和进化结合起来，用“进化”的方式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造出这个世界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C680C-5A01-4CB9-BEA9-8238F829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34" y="0"/>
            <a:ext cx="6398133" cy="479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C2E439-8133-A844-B7C1-4891F1B3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07" y="4865569"/>
            <a:ext cx="476798" cy="4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0410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线连接符 20">
            <a:extLst>
              <a:ext uri="{FF2B5EF4-FFF2-40B4-BE49-F238E27FC236}">
                <a16:creationId xmlns:a16="http://schemas.microsoft.com/office/drawing/2014/main" id="{B88B89C0-E153-E043-B34F-12D6033B8A13}"/>
              </a:ext>
            </a:extLst>
          </p:cNvPr>
          <p:cNvSpPr/>
          <p:nvPr/>
        </p:nvSpPr>
        <p:spPr>
          <a:xfrm flipH="1">
            <a:off x="454531" y="1779631"/>
            <a:ext cx="0" cy="460353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355820CE-D0A6-7C4B-8041-56FA22902B6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54C96C86-4B63-7543-A45F-F0E59A68B982}"/>
              </a:ext>
            </a:extLst>
          </p:cNvPr>
          <p:cNvSpPr/>
          <p:nvPr/>
        </p:nvSpPr>
        <p:spPr>
          <a:xfrm flipH="1" flipV="1">
            <a:off x="971601" y="177963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48978D4C-73E7-BC48-8C25-E4587D962802}"/>
              </a:ext>
            </a:extLst>
          </p:cNvPr>
          <p:cNvSpPr/>
          <p:nvPr/>
        </p:nvSpPr>
        <p:spPr>
          <a:xfrm flipH="1">
            <a:off x="8714268" y="1779631"/>
            <a:ext cx="0" cy="446524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8629F4BD-383B-1045-847D-02D50547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D169D303-22BF-4F40-9959-2829EC68B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52053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51A4ED-A5DC-460C-8C11-37833E34D065}"/>
              </a:ext>
            </a:extLst>
          </p:cNvPr>
          <p:cNvSpPr txBox="1"/>
          <p:nvPr/>
        </p:nvSpPr>
        <p:spPr>
          <a:xfrm>
            <a:off x="613218" y="2143288"/>
            <a:ext cx="8120134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二、连词成句。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请用尽可能少的文字，把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以下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六个词串连成</a:t>
            </a: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1-2个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完整的句子，来简述世界的起源。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限时：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分钟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8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 panose="020B0606030504020204" pitchFamily="34" charset="0"/>
            </a:endParaRPr>
          </a:p>
          <a:p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甚好	</a:t>
            </a:r>
            <a:r>
              <a:rPr lang="en-US" altLang="zh-TW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创造	上帝	</a:t>
            </a:r>
            <a:r>
              <a:rPr lang="en-US" altLang="zh-TW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六日	</a:t>
            </a:r>
            <a:r>
              <a:rPr lang="en-US" altLang="zh-TW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各从其类</a:t>
            </a:r>
            <a:r>
              <a:rPr lang="en-US" altLang="zh-TW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zh-CN" sz="28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	话语</a:t>
            </a:r>
            <a:endParaRPr lang="en-US" altLang="zh-TW" sz="28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endParaRPr lang="en-US" altLang="zh-TW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E3674C6B-CBEC-B042-AE8E-CF90A1A0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世界的起源究竟是怎样的？</a:t>
            </a:r>
            <a:endParaRPr lang="zh-CN" altLang="en-US" dirty="0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DEFFC2E0-3890-AB4A-B6CB-874B8F9DD558}"/>
              </a:ext>
            </a:extLst>
          </p:cNvPr>
          <p:cNvCxnSpPr/>
          <p:nvPr/>
        </p:nvCxnSpPr>
        <p:spPr>
          <a:xfrm>
            <a:off x="683556" y="5425558"/>
            <a:ext cx="783101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7964883-AA02-4C4E-9DD6-2A098915DC17}"/>
              </a:ext>
            </a:extLst>
          </p:cNvPr>
          <p:cNvCxnSpPr/>
          <p:nvPr/>
        </p:nvCxnSpPr>
        <p:spPr>
          <a:xfrm>
            <a:off x="683556" y="5976543"/>
            <a:ext cx="783101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7C7AC7B-A320-1B4F-94B5-0C5D086E8C3B}"/>
              </a:ext>
            </a:extLst>
          </p:cNvPr>
          <p:cNvSpPr txBox="1"/>
          <p:nvPr/>
        </p:nvSpPr>
        <p:spPr>
          <a:xfrm>
            <a:off x="594134" y="4872139"/>
            <a:ext cx="8120134" cy="112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TW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上帝按照“各从其类”的规则，在六日之内用话语创造出了一个甚好的世界。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0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矩形 16"/>
          <p:cNvSpPr txBox="1"/>
          <p:nvPr/>
        </p:nvSpPr>
        <p:spPr>
          <a:xfrm>
            <a:off x="1395664" y="4915830"/>
            <a:ext cx="658368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世界的起源究竟是怎样的？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上帝有没可能把创造和进化结合起来，用“进化”的方式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造出这个世界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C680C-5A01-4CB9-BEA9-8238F829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34" y="0"/>
            <a:ext cx="6398133" cy="479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直线连接符 4">
            <a:extLst>
              <a:ext uri="{FF2B5EF4-FFF2-40B4-BE49-F238E27FC236}">
                <a16:creationId xmlns:a16="http://schemas.microsoft.com/office/drawing/2014/main" id="{5C9FAC6D-3CD1-B545-802F-555C94620E5F}"/>
              </a:ext>
            </a:extLst>
          </p:cNvPr>
          <p:cNvCxnSpPr>
            <a:cxnSpLocks/>
          </p:cNvCxnSpPr>
          <p:nvPr/>
        </p:nvCxnSpPr>
        <p:spPr>
          <a:xfrm>
            <a:off x="1775122" y="6250602"/>
            <a:ext cx="5183944" cy="3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直线连接符 4">
            <a:extLst>
              <a:ext uri="{FF2B5EF4-FFF2-40B4-BE49-F238E27FC236}">
                <a16:creationId xmlns:a16="http://schemas.microsoft.com/office/drawing/2014/main" id="{D5B0056E-21BA-A348-9498-5E3B894DEA66}"/>
              </a:ext>
            </a:extLst>
          </p:cNvPr>
          <p:cNvCxnSpPr>
            <a:cxnSpLocks/>
          </p:cNvCxnSpPr>
          <p:nvPr/>
        </p:nvCxnSpPr>
        <p:spPr>
          <a:xfrm>
            <a:off x="1783142" y="5825487"/>
            <a:ext cx="58400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72C0D0-62CB-3646-8A81-6234FBAD5F41}"/>
              </a:ext>
            </a:extLst>
          </p:cNvPr>
          <p:cNvGrpSpPr/>
          <p:nvPr/>
        </p:nvGrpSpPr>
        <p:grpSpPr>
          <a:xfrm>
            <a:off x="7057963" y="5045892"/>
            <a:ext cx="1805354" cy="1559189"/>
            <a:chOff x="8288215" y="820615"/>
            <a:chExt cx="1805354" cy="1559189"/>
          </a:xfrm>
        </p:grpSpPr>
        <p:sp>
          <p:nvSpPr>
            <p:cNvPr id="2" name="三角形 1">
              <a:extLst>
                <a:ext uri="{FF2B5EF4-FFF2-40B4-BE49-F238E27FC236}">
                  <a16:creationId xmlns:a16="http://schemas.microsoft.com/office/drawing/2014/main" id="{4EF76729-3BA2-2C47-A500-5004F896C4D6}"/>
                </a:ext>
              </a:extLst>
            </p:cNvPr>
            <p:cNvSpPr/>
            <p:nvPr/>
          </p:nvSpPr>
          <p:spPr>
            <a:xfrm>
              <a:off x="8288215" y="820615"/>
              <a:ext cx="1805354" cy="1559170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817783D-79C4-C84B-89B4-052A83744152}"/>
                </a:ext>
              </a:extLst>
            </p:cNvPr>
            <p:cNvSpPr txBox="1"/>
            <p:nvPr/>
          </p:nvSpPr>
          <p:spPr>
            <a:xfrm>
              <a:off x="8436913" y="1302586"/>
              <a:ext cx="15079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没</a:t>
              </a:r>
              <a:endPara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可能！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59726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00B4898-67C3-D547-BDB9-F1F8FBE9A3A2}"/>
              </a:ext>
            </a:extLst>
          </p:cNvPr>
          <p:cNvSpPr txBox="1"/>
          <p:nvPr/>
        </p:nvSpPr>
        <p:spPr>
          <a:xfrm>
            <a:off x="1722922" y="1832858"/>
            <a:ext cx="7640996" cy="113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拟出</a:t>
            </a:r>
            <a:r>
              <a:rPr lang="zh-TW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圣经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的创造顺序</a:t>
            </a:r>
            <a:endParaRPr lang="en-US" altLang="zh-TW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对比创造的顺序和进化的顺序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39AC76B8-3CFB-BB41-A715-4F6DD18E38B3}"/>
              </a:ext>
            </a:extLst>
          </p:cNvPr>
          <p:cNvSpPr/>
          <p:nvPr/>
        </p:nvSpPr>
        <p:spPr>
          <a:xfrm flipH="1">
            <a:off x="454531" y="1779631"/>
            <a:ext cx="0" cy="460353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326FF471-22DB-DB42-932B-DF217E96493C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84A86B26-C97D-6A43-A153-CEC58F2F69FB}"/>
              </a:ext>
            </a:extLst>
          </p:cNvPr>
          <p:cNvSpPr/>
          <p:nvPr/>
        </p:nvSpPr>
        <p:spPr>
          <a:xfrm flipH="1" flipV="1">
            <a:off x="971601" y="177963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289CD75A-425B-644D-BB43-0F3D94FEC2B6}"/>
              </a:ext>
            </a:extLst>
          </p:cNvPr>
          <p:cNvSpPr/>
          <p:nvPr/>
        </p:nvSpPr>
        <p:spPr>
          <a:xfrm flipH="1">
            <a:off x="8714268" y="1779631"/>
            <a:ext cx="0" cy="446524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1E82EECB-4B5E-194B-9532-526CF7BD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32821D36-95DF-654D-998E-74477800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52053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3A382A8-25AC-A942-9837-46B9CF3687FA}"/>
              </a:ext>
            </a:extLst>
          </p:cNvPr>
          <p:cNvSpPr txBox="1"/>
          <p:nvPr/>
        </p:nvSpPr>
        <p:spPr>
          <a:xfrm>
            <a:off x="454531" y="3646448"/>
            <a:ext cx="8234938" cy="59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40"/>
              </a:lnSpc>
            </a:pPr>
            <a:r>
              <a:rPr lang="zh-CN" altLang="en-US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上帝不可能用进化造出世界</a:t>
            </a:r>
            <a:endParaRPr lang="en-US" altLang="zh-TW" sz="3200" b="1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下箭头 15">
            <a:extLst>
              <a:ext uri="{FF2B5EF4-FFF2-40B4-BE49-F238E27FC236}">
                <a16:creationId xmlns:a16="http://schemas.microsoft.com/office/drawing/2014/main" id="{A1FE4CE7-1FD8-CF49-90BD-2EADCB14C6F3}"/>
              </a:ext>
            </a:extLst>
          </p:cNvPr>
          <p:cNvSpPr>
            <a:spLocks noChangeAspect="1"/>
          </p:cNvSpPr>
          <p:nvPr/>
        </p:nvSpPr>
        <p:spPr>
          <a:xfrm>
            <a:off x="4395154" y="3078874"/>
            <a:ext cx="353693" cy="468000"/>
          </a:xfrm>
          <a:prstGeom prst="downArrow">
            <a:avLst/>
          </a:prstGeom>
          <a:solidFill>
            <a:srgbClr val="283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7C4A049-44CE-8945-8416-D261B50D2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499" y="4321415"/>
            <a:ext cx="2749295" cy="24629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88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D80B22-4DBB-7448-A2E6-CA1CBF69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446" y="2704447"/>
            <a:ext cx="5588000" cy="381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51A4ED-A5DC-460C-8C11-37833E34D065}"/>
              </a:ext>
            </a:extLst>
          </p:cNvPr>
          <p:cNvSpPr txBox="1"/>
          <p:nvPr/>
        </p:nvSpPr>
        <p:spPr>
          <a:xfrm>
            <a:off x="1869354" y="2085623"/>
            <a:ext cx="5587999" cy="167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ts val="4240"/>
              </a:lnSpc>
              <a:buFont typeface="Arial" panose="020B0604020202020204" pitchFamily="34" charset="0"/>
              <a:buChar char="•"/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拟出</a:t>
            </a:r>
            <a:r>
              <a:rPr lang="zh-TW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圣经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的创造顺序</a:t>
            </a:r>
            <a:endParaRPr lang="en-US" altLang="zh-TW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571500" indent="-571500">
              <a:lnSpc>
                <a:spcPts val="4240"/>
              </a:lnSpc>
              <a:buFont typeface="Arial" panose="020B0604020202020204" pitchFamily="34" charset="0"/>
              <a:buChar char="•"/>
            </a:pP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班级集体完成</a:t>
            </a:r>
            <a:endParaRPr lang="en-US" altLang="zh-TW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F6A7963-0DB2-4D43-977B-9FCDFBD2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任务二</a:t>
            </a:r>
            <a:endParaRPr lang="zh-CN" altLang="en-US" dirty="0"/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22BC0A2E-4799-0D4A-94A1-62268E1BEB18}"/>
              </a:ext>
            </a:extLst>
          </p:cNvPr>
          <p:cNvSpPr/>
          <p:nvPr/>
        </p:nvSpPr>
        <p:spPr>
          <a:xfrm flipH="1">
            <a:off x="454531" y="1779631"/>
            <a:ext cx="0" cy="460353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D2DE9823-FF42-5648-8D5D-D3515718F0F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9CCADFCF-4367-8346-AC89-9D0A47BAD8A6}"/>
              </a:ext>
            </a:extLst>
          </p:cNvPr>
          <p:cNvSpPr/>
          <p:nvPr/>
        </p:nvSpPr>
        <p:spPr>
          <a:xfrm flipH="1" flipV="1">
            <a:off x="971601" y="177963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B8335AC-6F72-EE44-AA21-89EEB37FFF64}"/>
              </a:ext>
            </a:extLst>
          </p:cNvPr>
          <p:cNvSpPr/>
          <p:nvPr/>
        </p:nvSpPr>
        <p:spPr>
          <a:xfrm flipH="1">
            <a:off x="8714268" y="1779631"/>
            <a:ext cx="0" cy="446524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A11D54EA-79A8-9344-A8F1-18FF2C879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D704AECE-A04C-D24E-9661-4C564AED2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520530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191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B7490217-F59D-4C47-AF52-1E36E7F8FE23}"/>
              </a:ext>
            </a:extLst>
          </p:cNvPr>
          <p:cNvSpPr/>
          <p:nvPr/>
        </p:nvSpPr>
        <p:spPr>
          <a:xfrm flipH="1">
            <a:off x="454531" y="1779631"/>
            <a:ext cx="0" cy="460353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BB18C2A2-C4EE-7946-84F7-33FAEDC78A54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5E59DAAF-590C-AF49-8A18-7C2458275D46}"/>
              </a:ext>
            </a:extLst>
          </p:cNvPr>
          <p:cNvSpPr/>
          <p:nvPr/>
        </p:nvSpPr>
        <p:spPr>
          <a:xfrm flipH="1" flipV="1">
            <a:off x="971601" y="177963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F8DAD8F-EBA2-994E-9103-FA93117CFB90}"/>
              </a:ext>
            </a:extLst>
          </p:cNvPr>
          <p:cNvSpPr/>
          <p:nvPr/>
        </p:nvSpPr>
        <p:spPr>
          <a:xfrm flipH="1">
            <a:off x="8714268" y="1779631"/>
            <a:ext cx="0" cy="446524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55A43AF6-994F-6348-AE48-FF32E5BB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0CFAB7B9-8EBD-0749-B32A-90FC470C2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52053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36326CD8-816A-C54D-94CC-3475358B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67" y="2002054"/>
            <a:ext cx="3502462" cy="432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1:20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自从造天地以来，神的永能和神性是明明可知的，虽是眼不能见，但藉著所造之物，就可以晓得，叫人无可推诿。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“所造之物”：自然界。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273038-E48D-4528-BDD7-5BDD2B5D3818}"/>
              </a:ext>
            </a:extLst>
          </p:cNvPr>
          <p:cNvGrpSpPr/>
          <p:nvPr/>
        </p:nvGrpSpPr>
        <p:grpSpPr>
          <a:xfrm>
            <a:off x="4422076" y="1773934"/>
            <a:ext cx="4553316" cy="4399496"/>
            <a:chOff x="3469069" y="1135349"/>
            <a:chExt cx="6117184" cy="591053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03B11D3-A64E-4403-BD31-46F739DC8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9069" y="1135349"/>
              <a:ext cx="3031593" cy="1874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21714E9-66CD-499C-9157-416B859C3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391"/>
            <a:stretch/>
          </p:blipFill>
          <p:spPr>
            <a:xfrm>
              <a:off x="6556751" y="1135349"/>
              <a:ext cx="3026437" cy="1874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ED90829-F4D4-4A6C-94F7-7029939C1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069" y="3077417"/>
              <a:ext cx="3026437" cy="201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A99AE5B-8A6C-48A5-A8B7-07431454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9816" y="3077417"/>
              <a:ext cx="3026437" cy="201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0C53244-2BD9-40B6-9787-9F124E5E7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69070" y="5155524"/>
              <a:ext cx="3026436" cy="1890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FBA7EC9-DA5A-434A-B24B-AD2E17E60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885" b="2423"/>
            <a:stretch/>
          </p:blipFill>
          <p:spPr>
            <a:xfrm>
              <a:off x="6556751" y="5155524"/>
              <a:ext cx="3026436" cy="1890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9ED042C0-0A6F-AC42-BCB3-7F43C2C5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1"/>
            <a:ext cx="9144000" cy="718630"/>
          </a:xfrm>
        </p:spPr>
        <p:txBody>
          <a:bodyPr/>
          <a:lstStyle/>
          <a:p>
            <a:r>
              <a:rPr lang="zh-CN" altLang="en-US" dirty="0"/>
              <a:t>自然界表明必定有一位上帝存在</a:t>
            </a:r>
          </a:p>
        </p:txBody>
      </p:sp>
    </p:spTree>
    <p:extLst>
      <p:ext uri="{BB962C8B-B14F-4D97-AF65-F5344CB8AC3E}">
        <p14:creationId xmlns:p14="http://schemas.microsoft.com/office/powerpoint/2010/main" val="164134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第一日创造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793447" y="5525773"/>
            <a:ext cx="6615146" cy="59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第一天：上帝造了</a:t>
            </a:r>
            <a:r>
              <a:rPr lang="zh-CN" altLang="en-US" sz="32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32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TW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4" descr="Picture 4">
            <a:extLst>
              <a:ext uri="{FF2B5EF4-FFF2-40B4-BE49-F238E27FC236}">
                <a16:creationId xmlns:a16="http://schemas.microsoft.com/office/drawing/2014/main" id="{F80029AE-E93F-4734-ADBF-BD6385D6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34" t="22221" r="63333" b="45715"/>
          <a:stretch>
            <a:fillRect/>
          </a:stretch>
        </p:blipFill>
        <p:spPr>
          <a:xfrm>
            <a:off x="5472497" y="2075641"/>
            <a:ext cx="3030355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28FA67E-48B5-4DCD-968C-F50777ABBE6D}"/>
              </a:ext>
            </a:extLst>
          </p:cNvPr>
          <p:cNvSpPr txBox="1"/>
          <p:nvPr/>
        </p:nvSpPr>
        <p:spPr>
          <a:xfrm>
            <a:off x="758658" y="2067877"/>
            <a:ext cx="4502423" cy="274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起初，神创造天地。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……3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神说：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要有光。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就有了光。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…… 5 ……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有晚上，有早晨，这是头一日。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FC63996-56C9-434A-960C-A7DE4C8FA663}"/>
              </a:ext>
            </a:extLst>
          </p:cNvPr>
          <p:cNvSpPr txBox="1"/>
          <p:nvPr/>
        </p:nvSpPr>
        <p:spPr>
          <a:xfrm>
            <a:off x="4177845" y="549428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天地</a:t>
            </a:r>
            <a:endParaRPr kumimoji="1" lang="zh-CN" altLang="en-US" sz="32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0EB542-CD1E-6547-8798-0D5A1F371719}"/>
              </a:ext>
            </a:extLst>
          </p:cNvPr>
          <p:cNvSpPr txBox="1"/>
          <p:nvPr/>
        </p:nvSpPr>
        <p:spPr>
          <a:xfrm>
            <a:off x="5843762" y="548050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光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806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第二日创造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712270" y="5653536"/>
            <a:ext cx="6606253" cy="59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第二天：上帝造了</a:t>
            </a:r>
            <a:r>
              <a:rPr lang="en-US" altLang="zh-CN" sz="32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day2.jpg">
            <a:extLst>
              <a:ext uri="{FF2B5EF4-FFF2-40B4-BE49-F238E27FC236}">
                <a16:creationId xmlns:a16="http://schemas.microsoft.com/office/drawing/2014/main" id="{7FB26294-093F-47C5-AF3C-CA165E384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407" t="23256" r="37500" b="45715"/>
          <a:stretch>
            <a:fillRect/>
          </a:stretch>
        </p:blipFill>
        <p:spPr bwMode="auto">
          <a:xfrm>
            <a:off x="5242514" y="2046407"/>
            <a:ext cx="3279867" cy="3042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3A000B-0903-41FC-AF82-645825B44FC9}"/>
              </a:ext>
            </a:extLst>
          </p:cNvPr>
          <p:cNvSpPr txBox="1"/>
          <p:nvPr/>
        </p:nvSpPr>
        <p:spPr>
          <a:xfrm>
            <a:off x="683556" y="1967141"/>
            <a:ext cx="4547937" cy="3286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1:6 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神说：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诸水之间要有空气，将水分为上下。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”7 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神就造出空气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……8 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神称空气为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天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；有晚上，有早晨，是第二日。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9CF3572-D39A-A445-A6EC-4645B73DCFE6}"/>
              </a:ext>
            </a:extLst>
          </p:cNvPr>
          <p:cNvSpPr txBox="1"/>
          <p:nvPr/>
        </p:nvSpPr>
        <p:spPr>
          <a:xfrm>
            <a:off x="4259906" y="558806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空气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6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第三日创造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683555" y="5331277"/>
            <a:ext cx="7928421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第三天：上帝使</a:t>
            </a:r>
            <a:r>
              <a:rPr lang="zh-CN" altLang="en-US" sz="2800" u="sng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露出来，也创造了</a:t>
            </a:r>
            <a:r>
              <a:rPr lang="zh-CN" altLang="en-US" sz="28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，其中包括青草、菜蔬、树木。</a:t>
            </a:r>
            <a:endParaRPr lang="zh-CN" altLang="en-US" sz="8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5" descr="day3.png">
            <a:extLst>
              <a:ext uri="{FF2B5EF4-FFF2-40B4-BE49-F238E27FC236}">
                <a16:creationId xmlns:a16="http://schemas.microsoft.com/office/drawing/2014/main" id="{E43E6489-84C1-49E6-9F51-F4B8E87A82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4906" t="23256" r="10001" b="45715"/>
          <a:stretch>
            <a:fillRect/>
          </a:stretch>
        </p:blipFill>
        <p:spPr bwMode="auto">
          <a:xfrm>
            <a:off x="6120988" y="1864293"/>
            <a:ext cx="2858426" cy="2651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202B972-4520-4C29-A1CD-C4F57BB6B013}"/>
              </a:ext>
            </a:extLst>
          </p:cNvPr>
          <p:cNvSpPr txBox="1"/>
          <p:nvPr/>
        </p:nvSpPr>
        <p:spPr>
          <a:xfrm>
            <a:off x="683556" y="1746712"/>
            <a:ext cx="6854366" cy="355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9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神说：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天下的水要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聚在一处，使旱地露出来。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事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就这样成了。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……11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神说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:“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地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要发生青草和结种子的菜蔬，并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结果子的树木，各从其类，果子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都包著核。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事就这样成了。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……13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有晚上，有早晨，是第三日。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2910943-E67D-C946-83C6-23B4A32C40AC}"/>
              </a:ext>
            </a:extLst>
          </p:cNvPr>
          <p:cNvSpPr txBox="1"/>
          <p:nvPr/>
        </p:nvSpPr>
        <p:spPr>
          <a:xfrm>
            <a:off x="3275034" y="53222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陆地</a:t>
            </a:r>
            <a:endParaRPr kumimoji="1" lang="zh-CN" altLang="en-US" sz="28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512448-99E4-DA4B-8E1B-9D4C5089738F}"/>
              </a:ext>
            </a:extLst>
          </p:cNvPr>
          <p:cNvSpPr txBox="1"/>
          <p:nvPr/>
        </p:nvSpPr>
        <p:spPr>
          <a:xfrm>
            <a:off x="7093683" y="530987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植物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528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第四日创造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673768" y="5078610"/>
            <a:ext cx="7118855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第四天：上帝造了</a:t>
            </a:r>
            <a:r>
              <a:rPr lang="zh-CN" altLang="en-US" sz="2800" u="sng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，例如太阳、月亮和宇宙中其他的星体。</a:t>
            </a:r>
            <a:endParaRPr lang="zh-CN" altLang="en-US" sz="8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6" descr="day4.png">
            <a:extLst>
              <a:ext uri="{FF2B5EF4-FFF2-40B4-BE49-F238E27FC236}">
                <a16:creationId xmlns:a16="http://schemas.microsoft.com/office/drawing/2014/main" id="{894E27D7-39FC-4FA4-9AE4-2370F26579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0001" t="56667" r="64999" b="11765"/>
          <a:stretch>
            <a:fillRect/>
          </a:stretch>
        </p:blipFill>
        <p:spPr bwMode="auto">
          <a:xfrm>
            <a:off x="5779477" y="1893917"/>
            <a:ext cx="3141785" cy="2974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7909E57-D40F-40D5-8E92-A6B1767D76D5}"/>
              </a:ext>
            </a:extLst>
          </p:cNvPr>
          <p:cNvSpPr txBox="1"/>
          <p:nvPr/>
        </p:nvSpPr>
        <p:spPr>
          <a:xfrm>
            <a:off x="650727" y="2217540"/>
            <a:ext cx="4941175" cy="2553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14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神说：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天上要有光体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”……16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於是神造了两个大光，大的管昼，小的管夜，又造众星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……19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有晚上，有早晨，是第四日。</a:t>
            </a:r>
            <a:endParaRPr lang="zh-CN" altLang="zh-CN" sz="4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491EA43-F074-4BCC-875E-D91AD3CD7D7A}"/>
              </a:ext>
            </a:extLst>
          </p:cNvPr>
          <p:cNvSpPr txBox="1"/>
          <p:nvPr/>
        </p:nvSpPr>
        <p:spPr>
          <a:xfrm>
            <a:off x="492806" y="73848"/>
            <a:ext cx="8259106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问：</a:t>
            </a:r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太阳既是第四日才被造的，</a:t>
            </a:r>
            <a:endParaRPr lang="en-US" altLang="zh-CN" sz="2800" b="1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</a:t>
            </a:r>
            <a:r>
              <a:rPr lang="zh-CN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头三日是怎么分昼夜的呢？</a:t>
            </a:r>
            <a:endParaRPr lang="en-US" altLang="zh-CN" sz="2800" b="1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详见附录一。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5A382E0-5731-4119-9E8C-39AC0F9A43DF}"/>
              </a:ext>
            </a:extLst>
          </p:cNvPr>
          <p:cNvSpPr/>
          <p:nvPr/>
        </p:nvSpPr>
        <p:spPr>
          <a:xfrm>
            <a:off x="-1819175" y="403298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EABCD7-802E-5E44-AFD7-118167CE7C17}"/>
              </a:ext>
            </a:extLst>
          </p:cNvPr>
          <p:cNvSpPr txBox="1"/>
          <p:nvPr/>
        </p:nvSpPr>
        <p:spPr>
          <a:xfrm>
            <a:off x="3698570" y="50662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光体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15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第五日创造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680801" y="5093860"/>
            <a:ext cx="7372953" cy="113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第五天：上帝造了</a:t>
            </a:r>
            <a:r>
              <a:rPr lang="zh-CN" altLang="en-US" sz="3200" u="sng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的动物和空中的</a:t>
            </a:r>
            <a:r>
              <a:rPr lang="zh-CN" altLang="en-US" sz="3200" u="sng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7" descr="day5.png">
            <a:extLst>
              <a:ext uri="{FF2B5EF4-FFF2-40B4-BE49-F238E27FC236}">
                <a16:creationId xmlns:a16="http://schemas.microsoft.com/office/drawing/2014/main" id="{CA3ADFD2-0D65-40C5-8F51-8A49EB8384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7407" t="56667" r="37500" b="11765"/>
          <a:stretch>
            <a:fillRect/>
          </a:stretch>
        </p:blipFill>
        <p:spPr bwMode="auto">
          <a:xfrm>
            <a:off x="5860939" y="1909861"/>
            <a:ext cx="3114453" cy="2937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0F39990-5655-4C4F-A382-C02559AA9E23}"/>
              </a:ext>
            </a:extLst>
          </p:cNvPr>
          <p:cNvSpPr txBox="1"/>
          <p:nvPr/>
        </p:nvSpPr>
        <p:spPr>
          <a:xfrm>
            <a:off x="680790" y="1909861"/>
            <a:ext cx="4953891" cy="274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神说：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水要多多滋生有生命的物，要有雀鸟飞在地面以上，天空之中。</a:t>
            </a: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r>
              <a:rPr lang="en-US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……23 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有晚上，有早晨，是第五日。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D4971D0-36E5-5C4C-924B-21E0F71860A6}"/>
              </a:ext>
            </a:extLst>
          </p:cNvPr>
          <p:cNvSpPr txBox="1"/>
          <p:nvPr/>
        </p:nvSpPr>
        <p:spPr>
          <a:xfrm>
            <a:off x="4166122" y="506781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水里</a:t>
            </a:r>
            <a:endParaRPr kumimoji="1" lang="zh-CN" altLang="en-US" sz="32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705C0F-D57D-0343-9567-FD75F525348E}"/>
              </a:ext>
            </a:extLst>
          </p:cNvPr>
          <p:cNvSpPr txBox="1"/>
          <p:nvPr/>
        </p:nvSpPr>
        <p:spPr>
          <a:xfrm>
            <a:off x="1304923" y="559662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飞鸟</a:t>
            </a:r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220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第六天创造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644889" y="5456388"/>
            <a:ext cx="6531718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第六天：上帝造了</a:t>
            </a:r>
            <a:r>
              <a:rPr lang="zh-CN" altLang="en-US" sz="2800" u="sng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      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4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9" descr="Picture 19">
            <a:extLst>
              <a:ext uri="{FF2B5EF4-FFF2-40B4-BE49-F238E27FC236}">
                <a16:creationId xmlns:a16="http://schemas.microsoft.com/office/drawing/2014/main" id="{341DBFF3-1352-458E-A6FF-DD970ACA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906" t="56667" r="10000" b="11764"/>
          <a:stretch>
            <a:fillRect/>
          </a:stretch>
        </p:blipFill>
        <p:spPr>
          <a:xfrm>
            <a:off x="5871212" y="1808391"/>
            <a:ext cx="3050050" cy="2790192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D6A004C-F801-42A9-8DED-B885846D8405}"/>
              </a:ext>
            </a:extLst>
          </p:cNvPr>
          <p:cNvSpPr txBox="1"/>
          <p:nvPr/>
        </p:nvSpPr>
        <p:spPr>
          <a:xfrm>
            <a:off x="607433" y="1744942"/>
            <a:ext cx="7845707" cy="355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24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神说：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地要生出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活物来，各从其类；牲畜、昆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虫（爬行动物）、野兽，各从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其类。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”……26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神说：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我们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要照著我们的形象，按著我们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的样式造人</a:t>
            </a: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……31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神看著一切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80"/>
              </a:lnSpc>
            </a:pP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所造的都甚好。有晚上，有早晨，是第六日。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3BACA21-E95E-6446-AA0D-478BD52E6AE6}"/>
              </a:ext>
            </a:extLst>
          </p:cNvPr>
          <p:cNvSpPr txBox="1"/>
          <p:nvPr/>
        </p:nvSpPr>
        <p:spPr>
          <a:xfrm>
            <a:off x="4027990" y="5429138"/>
            <a:ext cx="2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陆地动物和人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47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4" descr="Picture 4"/>
          <p:cNvPicPr>
            <a:picLocks noChangeAspect="1"/>
          </p:cNvPicPr>
          <p:nvPr/>
        </p:nvPicPr>
        <p:blipFill>
          <a:blip r:embed="rId3"/>
          <a:srcRect l="10834" t="22221" r="63333" b="45715"/>
          <a:stretch>
            <a:fillRect/>
          </a:stretch>
        </p:blipFill>
        <p:spPr>
          <a:xfrm>
            <a:off x="7325" y="274090"/>
            <a:ext cx="3030355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0" name="Picture 7" descr="Picture 7"/>
          <p:cNvPicPr>
            <a:picLocks noChangeAspect="1"/>
          </p:cNvPicPr>
          <p:nvPr/>
        </p:nvPicPr>
        <p:blipFill>
          <a:blip r:embed="rId4"/>
          <a:srcRect l="37407" t="23256" r="37500" b="45715"/>
          <a:stretch>
            <a:fillRect/>
          </a:stretch>
        </p:blipFill>
        <p:spPr>
          <a:xfrm>
            <a:off x="3047475" y="274090"/>
            <a:ext cx="3040876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1" name="Picture 10" descr="Picture 10"/>
          <p:cNvPicPr>
            <a:picLocks noChangeAspect="1"/>
          </p:cNvPicPr>
          <p:nvPr/>
        </p:nvPicPr>
        <p:blipFill>
          <a:blip r:embed="rId5"/>
          <a:srcRect l="64906" t="23256" r="10000" b="45715"/>
          <a:stretch>
            <a:fillRect/>
          </a:stretch>
        </p:blipFill>
        <p:spPr>
          <a:xfrm>
            <a:off x="6078410" y="274090"/>
            <a:ext cx="3040877" cy="273285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2" name="Picture 13" descr="Picture 13"/>
          <p:cNvPicPr>
            <a:picLocks noChangeAspect="1"/>
          </p:cNvPicPr>
          <p:nvPr/>
        </p:nvPicPr>
        <p:blipFill>
          <a:blip r:embed="rId6"/>
          <a:srcRect l="10001" t="56667" r="64999" b="11764"/>
          <a:stretch>
            <a:fillRect/>
          </a:stretch>
        </p:blipFill>
        <p:spPr>
          <a:xfrm>
            <a:off x="7323" y="3542486"/>
            <a:ext cx="3030356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3" name="Picture 16" descr="Picture 16"/>
          <p:cNvPicPr>
            <a:picLocks noChangeAspect="1"/>
          </p:cNvPicPr>
          <p:nvPr/>
        </p:nvPicPr>
        <p:blipFill>
          <a:blip r:embed="rId7"/>
          <a:srcRect l="37407" t="56667" r="37500" b="11764"/>
          <a:stretch>
            <a:fillRect/>
          </a:stretch>
        </p:blipFill>
        <p:spPr>
          <a:xfrm>
            <a:off x="3047473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pic>
        <p:nvPicPr>
          <p:cNvPr id="274" name="Picture 19" descr="Picture 19"/>
          <p:cNvPicPr>
            <a:picLocks noChangeAspect="1"/>
          </p:cNvPicPr>
          <p:nvPr/>
        </p:nvPicPr>
        <p:blipFill>
          <a:blip r:embed="rId8"/>
          <a:srcRect l="64906" t="56667" r="10000" b="11764"/>
          <a:stretch>
            <a:fillRect/>
          </a:stretch>
        </p:blipFill>
        <p:spPr>
          <a:xfrm>
            <a:off x="6078408" y="3542486"/>
            <a:ext cx="3040878" cy="2781801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</p:pic>
      <p:sp>
        <p:nvSpPr>
          <p:cNvPr id="275" name="文本框 2"/>
          <p:cNvSpPr txBox="1"/>
          <p:nvPr/>
        </p:nvSpPr>
        <p:spPr>
          <a:xfrm>
            <a:off x="0" y="3019890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第一日</a:t>
            </a:r>
            <a:r>
              <a:rPr lang="zh-CN" altLang="en-US" sz="2000" b="1" dirty="0"/>
              <a:t>：地球和光</a:t>
            </a:r>
            <a:endParaRPr sz="2000" b="1" dirty="0"/>
          </a:p>
        </p:txBody>
      </p:sp>
      <p:sp>
        <p:nvSpPr>
          <p:cNvPr id="276" name="文本框 21"/>
          <p:cNvSpPr txBox="1"/>
          <p:nvPr/>
        </p:nvSpPr>
        <p:spPr>
          <a:xfrm>
            <a:off x="3045013" y="3019890"/>
            <a:ext cx="30333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第二日</a:t>
            </a:r>
            <a:r>
              <a:rPr lang="zh-CN" altLang="en-US" sz="2000" b="1" dirty="0"/>
              <a:t>：大气层</a:t>
            </a:r>
            <a:endParaRPr sz="2000" b="1" dirty="0"/>
          </a:p>
        </p:txBody>
      </p:sp>
      <p:sp>
        <p:nvSpPr>
          <p:cNvPr id="277" name="文本框 22"/>
          <p:cNvSpPr txBox="1"/>
          <p:nvPr/>
        </p:nvSpPr>
        <p:spPr>
          <a:xfrm>
            <a:off x="6078409" y="3019890"/>
            <a:ext cx="30655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第三日</a:t>
            </a:r>
            <a:r>
              <a:rPr lang="zh-CN" altLang="en-US" sz="2000" b="1" dirty="0"/>
              <a:t>：陆地和植物</a:t>
            </a:r>
            <a:endParaRPr sz="2000" b="1" dirty="0"/>
          </a:p>
        </p:txBody>
      </p:sp>
      <p:sp>
        <p:nvSpPr>
          <p:cNvPr id="278" name="文本框 25"/>
          <p:cNvSpPr txBox="1"/>
          <p:nvPr/>
        </p:nvSpPr>
        <p:spPr>
          <a:xfrm>
            <a:off x="0" y="6346346"/>
            <a:ext cx="3045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第四日</a:t>
            </a:r>
            <a:r>
              <a:rPr lang="zh-CN" altLang="en-US" sz="2000" b="1" dirty="0"/>
              <a:t>：太阳等光体</a:t>
            </a:r>
            <a:endParaRPr sz="2000" b="1" dirty="0"/>
          </a:p>
        </p:txBody>
      </p:sp>
      <p:sp>
        <p:nvSpPr>
          <p:cNvPr id="279" name="文本框 26"/>
          <p:cNvSpPr txBox="1"/>
          <p:nvPr/>
        </p:nvSpPr>
        <p:spPr>
          <a:xfrm>
            <a:off x="3045014" y="6346346"/>
            <a:ext cx="30539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第五日</a:t>
            </a:r>
            <a:r>
              <a:rPr lang="zh-CN" altLang="en-US" sz="2000" b="1" dirty="0"/>
              <a:t>：海洋生物和鸟类</a:t>
            </a:r>
            <a:endParaRPr sz="2000" b="1" dirty="0"/>
          </a:p>
        </p:txBody>
      </p:sp>
      <p:sp>
        <p:nvSpPr>
          <p:cNvPr id="280" name="文本框 27"/>
          <p:cNvSpPr txBox="1"/>
          <p:nvPr/>
        </p:nvSpPr>
        <p:spPr>
          <a:xfrm>
            <a:off x="6088350" y="6346346"/>
            <a:ext cx="305564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sz="2000" b="1" dirty="0" err="1"/>
              <a:t>第六日</a:t>
            </a:r>
            <a:r>
              <a:rPr lang="zh-CN" altLang="en-US" sz="2000" b="1" dirty="0"/>
              <a:t>：陆地动物和人</a:t>
            </a:r>
            <a:endParaRPr sz="20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42C300-A87E-4A01-B9F7-D1148865CBED}"/>
              </a:ext>
            </a:extLst>
          </p:cNvPr>
          <p:cNvSpPr txBox="1"/>
          <p:nvPr/>
        </p:nvSpPr>
        <p:spPr>
          <a:xfrm>
            <a:off x="0" y="2835224"/>
            <a:ext cx="91440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上帝不可能用</a:t>
            </a:r>
            <a:r>
              <a:rPr lang="zh-CN" altLang="en-US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zh-CN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进化</a:t>
            </a:r>
            <a:r>
              <a:rPr lang="zh-CN" altLang="en-US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”造出</a:t>
            </a:r>
            <a:r>
              <a:rPr lang="zh-CN" altLang="zh-CN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</a:t>
            </a:r>
            <a:r>
              <a:rPr lang="zh-CN" altLang="en-US" sz="4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zh-CN" altLang="en-US" sz="96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452893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任务三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1142356" y="1693806"/>
            <a:ext cx="7102052" cy="1948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听老师讲解“</a:t>
            </a:r>
            <a:r>
              <a:rPr lang="zh-CN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上帝为什么不可能用进化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造出这个</a:t>
            </a:r>
            <a:r>
              <a:rPr lang="zh-CN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？”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然后用自己的话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回答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这个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问题。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8CDABCF-50D6-EE44-9CE3-405627B2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22" y="3749678"/>
            <a:ext cx="2749295" cy="24629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6973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71A3845E-6F8A-45A6-9C5C-C6457B1CA1D6}"/>
              </a:ext>
            </a:extLst>
          </p:cNvPr>
          <p:cNvSpPr txBox="1"/>
          <p:nvPr/>
        </p:nvSpPr>
        <p:spPr>
          <a:xfrm>
            <a:off x="1113010" y="2362116"/>
            <a:ext cx="6638911" cy="167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424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造物出现的</a:t>
            </a:r>
            <a:r>
              <a:rPr lang="zh-C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顺序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不同</a:t>
            </a:r>
          </a:p>
          <a:p>
            <a:pPr>
              <a:lnSpc>
                <a:spcPts val="424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造物出现所花的</a:t>
            </a:r>
            <a:r>
              <a:rPr lang="zh-C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时长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不同</a:t>
            </a:r>
          </a:p>
          <a:p>
            <a:pPr>
              <a:lnSpc>
                <a:spcPts val="4240"/>
              </a:lnSpc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生物</a:t>
            </a:r>
            <a:r>
              <a:rPr lang="zh-C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产生类别的方式</a:t>
            </a: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0F561A-1465-4747-AF8C-69B92A6DB038}"/>
              </a:ext>
            </a:extLst>
          </p:cNvPr>
          <p:cNvSpPr txBox="1"/>
          <p:nvPr/>
        </p:nvSpPr>
        <p:spPr>
          <a:xfrm>
            <a:off x="836240" y="1684696"/>
            <a:ext cx="7616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zh-CN" altLang="en-US" sz="320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至少有三个原因：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74173265-5152-4527-A19D-0223770A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600" b="1" dirty="0"/>
              <a:t>上帝不可能用</a:t>
            </a:r>
            <a:r>
              <a:rPr lang="zh-CN" altLang="en-US" sz="3600" b="1" dirty="0"/>
              <a:t>“</a:t>
            </a:r>
            <a:r>
              <a:rPr lang="zh-CN" altLang="zh-CN" sz="3600" b="1" dirty="0"/>
              <a:t>进化</a:t>
            </a:r>
            <a:r>
              <a:rPr lang="zh-CN" altLang="en-US" sz="3600" b="1" dirty="0"/>
              <a:t>”造出</a:t>
            </a:r>
            <a:r>
              <a:rPr lang="zh-CN" altLang="zh-CN" sz="3600" b="1" dirty="0"/>
              <a:t>世界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6E11633-6007-F048-9041-022541260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8" b="28184"/>
          <a:stretch/>
        </p:blipFill>
        <p:spPr>
          <a:xfrm>
            <a:off x="1767603" y="4118037"/>
            <a:ext cx="5608795" cy="25941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60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46B11C2-FA52-4AC9-BF10-EF96771A1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113294"/>
              </p:ext>
            </p:extLst>
          </p:nvPr>
        </p:nvGraphicFramePr>
        <p:xfrm>
          <a:off x="0" y="1271996"/>
          <a:ext cx="9144000" cy="54922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4407877">
                  <a:extLst>
                    <a:ext uri="{9D8B030D-6E8A-4147-A177-3AD203B41FA5}">
                      <a16:colId xmlns:a16="http://schemas.microsoft.com/office/drawing/2014/main" val="982043983"/>
                    </a:ext>
                  </a:extLst>
                </a:gridCol>
                <a:gridCol w="4736123">
                  <a:extLst>
                    <a:ext uri="{9D8B030D-6E8A-4147-A177-3AD203B41FA5}">
                      <a16:colId xmlns:a16="http://schemas.microsoft.com/office/drawing/2014/main" val="16030573"/>
                    </a:ext>
                  </a:extLst>
                </a:gridCol>
              </a:tblGrid>
              <a:tr h="4056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i="0" u="none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进化论:</a:t>
                      </a:r>
                    </a:p>
                  </a:txBody>
                  <a:tcPr marL="79831" marR="79831" marT="39915" marB="39915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i="0" u="none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圣经:</a:t>
                      </a:r>
                    </a:p>
                  </a:txBody>
                  <a:tcPr marL="79831" marR="79831" marT="39915" marB="39915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01685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太阳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 地球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136745482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地球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0" lang="zh-CN" alt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大气层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968805308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海洋生物(没有哺乳动物)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所有陆地植物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2013132192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陆地生物 (蜘蛛，昆虫)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太阳	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2473854479"/>
                  </a:ext>
                </a:extLst>
              </a:tr>
              <a:tr h="747343">
                <a:tc>
                  <a:txBody>
                    <a:bodyPr/>
                    <a:lstStyle/>
                    <a:p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爬行动物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海洋生物(包括海洋哺乳动物)和鸟类</a:t>
                      </a:r>
                      <a:endParaRPr lang="zh-CN" altLang="zh-CN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1392793376"/>
                  </a:ext>
                </a:extLst>
              </a:tr>
              <a:tr h="466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陆地有花植物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. 陆地哺乳动物和爬行动物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2290417288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陆地哺乳动物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4193355906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鸟类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3167278755"/>
                  </a:ext>
                </a:extLst>
              </a:tr>
              <a:tr h="405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9. </a:t>
                      </a:r>
                      <a:r>
                        <a:rPr lang="zh-CN" altLang="en-US" sz="28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海洋哺乳动物</a:t>
                      </a: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9831" marR="79831" marT="39915" marB="39915"/>
                </a:tc>
                <a:extLst>
                  <a:ext uri="{0D108BD9-81ED-4DB2-BD59-A6C34878D82A}">
                    <a16:rowId xmlns:a16="http://schemas.microsoft.com/office/drawing/2014/main" val="4047790208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21ACDC54-8759-8941-ABC8-66F7AD91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636178"/>
          </a:xfrm>
        </p:spPr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造物出现的</a:t>
            </a:r>
            <a:r>
              <a:rPr lang="zh-CN" altLang="en-US" dirty="0">
                <a:solidFill>
                  <a:srgbClr val="FF0000"/>
                </a:solidFill>
              </a:rPr>
              <a:t>顺序</a:t>
            </a:r>
            <a:r>
              <a:rPr lang="zh-CN" altLang="en-US" dirty="0"/>
              <a:t>不同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D3CA1DD-8F52-6740-993F-673231072FCA}"/>
              </a:ext>
            </a:extLst>
          </p:cNvPr>
          <p:cNvSpPr/>
          <p:nvPr/>
        </p:nvSpPr>
        <p:spPr>
          <a:xfrm>
            <a:off x="0" y="1828800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E2AD488-A22F-AE43-A3A4-99BE527505E3}"/>
              </a:ext>
            </a:extLst>
          </p:cNvPr>
          <p:cNvSpPr/>
          <p:nvPr/>
        </p:nvSpPr>
        <p:spPr>
          <a:xfrm>
            <a:off x="0" y="2321169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2F326A8-038F-D54D-BC5F-8BB823B0F463}"/>
              </a:ext>
            </a:extLst>
          </p:cNvPr>
          <p:cNvSpPr/>
          <p:nvPr/>
        </p:nvSpPr>
        <p:spPr>
          <a:xfrm>
            <a:off x="0" y="2836984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50F4726-62EB-FD43-8BD6-A8D697648BD4}"/>
              </a:ext>
            </a:extLst>
          </p:cNvPr>
          <p:cNvSpPr/>
          <p:nvPr/>
        </p:nvSpPr>
        <p:spPr>
          <a:xfrm>
            <a:off x="0" y="3329353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181572-AC36-4E4B-A55B-D6827C06C0B2}"/>
              </a:ext>
            </a:extLst>
          </p:cNvPr>
          <p:cNvSpPr/>
          <p:nvPr/>
        </p:nvSpPr>
        <p:spPr>
          <a:xfrm>
            <a:off x="0" y="3845168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EEB05A1-773C-A246-AB7B-5E9F5B75CDF3}"/>
              </a:ext>
            </a:extLst>
          </p:cNvPr>
          <p:cNvSpPr/>
          <p:nvPr/>
        </p:nvSpPr>
        <p:spPr>
          <a:xfrm>
            <a:off x="0" y="5802922"/>
            <a:ext cx="445477" cy="4103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44BC2A6-BF58-144D-9721-2EB5F243684C}"/>
              </a:ext>
            </a:extLst>
          </p:cNvPr>
          <p:cNvSpPr/>
          <p:nvPr/>
        </p:nvSpPr>
        <p:spPr>
          <a:xfrm>
            <a:off x="4398380" y="1828800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D9407B8-711E-B347-87D7-26AC16639E90}"/>
              </a:ext>
            </a:extLst>
          </p:cNvPr>
          <p:cNvSpPr/>
          <p:nvPr/>
        </p:nvSpPr>
        <p:spPr>
          <a:xfrm>
            <a:off x="4398380" y="3358735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3AB6B80-75A4-E546-BDE8-A76E07F15AA8}"/>
              </a:ext>
            </a:extLst>
          </p:cNvPr>
          <p:cNvSpPr/>
          <p:nvPr/>
        </p:nvSpPr>
        <p:spPr>
          <a:xfrm>
            <a:off x="4398380" y="2842030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56E8BAD-4879-FA4C-8882-39E66EC2BC40}"/>
              </a:ext>
            </a:extLst>
          </p:cNvPr>
          <p:cNvSpPr/>
          <p:nvPr/>
        </p:nvSpPr>
        <p:spPr>
          <a:xfrm>
            <a:off x="4398380" y="3849027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C5C72C2-4515-7B44-A3FF-E553DE2627DB}"/>
              </a:ext>
            </a:extLst>
          </p:cNvPr>
          <p:cNvSpPr/>
          <p:nvPr/>
        </p:nvSpPr>
        <p:spPr>
          <a:xfrm>
            <a:off x="4398380" y="4775002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7E217BA-A9C3-214C-B29F-519FBA66B6DD}"/>
              </a:ext>
            </a:extLst>
          </p:cNvPr>
          <p:cNvSpPr/>
          <p:nvPr/>
        </p:nvSpPr>
        <p:spPr>
          <a:xfrm>
            <a:off x="4398380" y="3860602"/>
            <a:ext cx="445477" cy="410308"/>
          </a:xfrm>
          <a:prstGeom prst="ellipse">
            <a:avLst/>
          </a:prstGeom>
          <a:noFill/>
          <a:ln w="57150">
            <a:solidFill>
              <a:srgbClr val="0AB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C64D53-E142-4282-A516-304A88F05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87" y="1841567"/>
            <a:ext cx="3285423" cy="44079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6F974F-4E16-4101-8BB8-37018F9E1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7" y="1783398"/>
            <a:ext cx="2947635" cy="44661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下箭头 22">
            <a:extLst>
              <a:ext uri="{FF2B5EF4-FFF2-40B4-BE49-F238E27FC236}">
                <a16:creationId xmlns:a16="http://schemas.microsoft.com/office/drawing/2014/main" id="{E96BF477-5B5A-4216-9E4A-D5DADE3702F9}"/>
              </a:ext>
            </a:extLst>
          </p:cNvPr>
          <p:cNvSpPr/>
          <p:nvPr/>
        </p:nvSpPr>
        <p:spPr>
          <a:xfrm rot="16200000">
            <a:off x="4312151" y="3628798"/>
            <a:ext cx="857489" cy="1377384"/>
          </a:xfrm>
          <a:prstGeom prst="downArrow">
            <a:avLst/>
          </a:prstGeom>
          <a:solidFill>
            <a:srgbClr val="283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590F9799-0530-8249-9611-AA96194C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蒙娜丽莎</a:t>
            </a:r>
            <a:r>
              <a:rPr lang="en-US" altLang="zh-CN" dirty="0"/>
              <a:t>》</a:t>
            </a:r>
            <a:r>
              <a:rPr lang="zh-CN" altLang="en-US" dirty="0"/>
              <a:t>表明</a:t>
            </a:r>
            <a:br>
              <a:rPr lang="zh-CN" altLang="en-US" dirty="0"/>
            </a:br>
            <a:r>
              <a:rPr lang="zh-CN" altLang="en-US" dirty="0"/>
              <a:t>达芬奇必定存在</a:t>
            </a:r>
          </a:p>
        </p:txBody>
      </p:sp>
    </p:spTree>
    <p:extLst>
      <p:ext uri="{BB962C8B-B14F-4D97-AF65-F5344CB8AC3E}">
        <p14:creationId xmlns:p14="http://schemas.microsoft.com/office/powerpoint/2010/main" val="361322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FF5E8D-0431-F74F-B8BB-DC4AD32CD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26788"/>
              </p:ext>
            </p:extLst>
          </p:nvPr>
        </p:nvGraphicFramePr>
        <p:xfrm>
          <a:off x="433652" y="1685178"/>
          <a:ext cx="8289421" cy="39057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11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0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531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815"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815"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FZLanTingHei-M-GBK" panose="02000000000000000000" pitchFamily="2" charset="-122"/>
                        <a:ea typeface="FZLanTingHei-M-GBK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标题 1">
            <a:extLst>
              <a:ext uri="{FF2B5EF4-FFF2-40B4-BE49-F238E27FC236}">
                <a16:creationId xmlns:a16="http://schemas.microsoft.com/office/drawing/2014/main" id="{03CB5248-9968-9140-8D7B-98258B111E4E}"/>
              </a:ext>
            </a:extLst>
          </p:cNvPr>
          <p:cNvSpPr txBox="1">
            <a:spLocks/>
          </p:cNvSpPr>
          <p:nvPr/>
        </p:nvSpPr>
        <p:spPr>
          <a:xfrm>
            <a:off x="534714" y="1727295"/>
            <a:ext cx="2880320" cy="53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哪一个先出现: 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883C5DF-E702-8341-B016-75990B2EECD8}"/>
              </a:ext>
            </a:extLst>
          </p:cNvPr>
          <p:cNvSpPr txBox="1">
            <a:spLocks/>
          </p:cNvSpPr>
          <p:nvPr/>
        </p:nvSpPr>
        <p:spPr>
          <a:xfrm>
            <a:off x="681129" y="2528094"/>
            <a:ext cx="3369074" cy="97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地球还是太阳?   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7BD7540-D741-A748-841C-9323840F53CD}"/>
              </a:ext>
            </a:extLst>
          </p:cNvPr>
          <p:cNvSpPr/>
          <p:nvPr/>
        </p:nvSpPr>
        <p:spPr>
          <a:xfrm>
            <a:off x="681129" y="3321923"/>
            <a:ext cx="2882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鲸鱼还是马?      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EC9440-1592-394B-A513-4FEA00AEB8E1}"/>
              </a:ext>
            </a:extLst>
          </p:cNvPr>
          <p:cNvSpPr/>
          <p:nvPr/>
        </p:nvSpPr>
        <p:spPr>
          <a:xfrm>
            <a:off x="681129" y="4112270"/>
            <a:ext cx="3394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玫瑰花还是鱼?   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BDFC97-0746-EA40-B6EE-5B9259C24B92}"/>
              </a:ext>
            </a:extLst>
          </p:cNvPr>
          <p:cNvSpPr/>
          <p:nvPr/>
        </p:nvSpPr>
        <p:spPr>
          <a:xfrm>
            <a:off x="681129" y="4904358"/>
            <a:ext cx="3394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老鹰还是蜥蜴?  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429198-7B80-5C4F-9E5D-8AE450579688}"/>
              </a:ext>
            </a:extLst>
          </p:cNvPr>
          <p:cNvSpPr/>
          <p:nvPr/>
        </p:nvSpPr>
        <p:spPr>
          <a:xfrm>
            <a:off x="6470109" y="1727295"/>
            <a:ext cx="1967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进化论说…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3585D91-B579-BD4A-9EF1-75939991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489" y="2381944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61540A8-CAA1-EE4B-9019-D873477F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7142" y="2381942"/>
            <a:ext cx="2418161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CF90339-083D-3E44-99D3-146B396E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489" y="2382644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4225084-B09E-4F45-BA7C-6E97D180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874" y="2381942"/>
            <a:ext cx="2383372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BA0046D-5B91-9A4C-BFD0-8AA21D727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3490" y="2381942"/>
            <a:ext cx="2419062" cy="32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E0EAE459-89BE-A246-B569-7200D7DC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5970" y="2401965"/>
            <a:ext cx="2388278" cy="315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7AE250B-52B7-4B4F-958E-459FDF4F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490" y="2382644"/>
            <a:ext cx="2419062" cy="320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2D41E81-291F-3F4D-8C86-ABF25A0B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7128" y="2381942"/>
            <a:ext cx="2417117" cy="31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5A33594-5CF1-C045-8784-19A4ADB27EE1}"/>
              </a:ext>
            </a:extLst>
          </p:cNvPr>
          <p:cNvSpPr/>
          <p:nvPr/>
        </p:nvSpPr>
        <p:spPr>
          <a:xfrm>
            <a:off x="433652" y="5583642"/>
            <a:ext cx="8260593" cy="63596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EED47ADC-2BB5-1143-BE3D-56D2B71B975D}"/>
              </a:ext>
            </a:extLst>
          </p:cNvPr>
          <p:cNvSpPr/>
          <p:nvPr/>
        </p:nvSpPr>
        <p:spPr>
          <a:xfrm>
            <a:off x="556826" y="5655650"/>
            <a:ext cx="7986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哪一个是正确的</a:t>
            </a:r>
            <a:r>
              <a:rPr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 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他们不可能都正确</a:t>
            </a:r>
            <a:r>
              <a:rPr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 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0EF902B-798C-264E-90C0-B0A17E2C8B28}"/>
              </a:ext>
            </a:extLst>
          </p:cNvPr>
          <p:cNvSpPr/>
          <p:nvPr/>
        </p:nvSpPr>
        <p:spPr>
          <a:xfrm>
            <a:off x="4135114" y="1727295"/>
            <a:ext cx="1608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圣经说…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1082B59-2C16-5C4E-B79D-6A844859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746221"/>
          </a:xfrm>
        </p:spPr>
        <p:txBody>
          <a:bodyPr/>
          <a:lstStyle/>
          <a:p>
            <a:r>
              <a:rPr lang="zh-CN" altLang="en-US" dirty="0"/>
              <a:t>进化论和圣经不能相容</a:t>
            </a:r>
          </a:p>
        </p:txBody>
      </p:sp>
    </p:spTree>
    <p:extLst>
      <p:ext uri="{BB962C8B-B14F-4D97-AF65-F5344CB8AC3E}">
        <p14:creationId xmlns:p14="http://schemas.microsoft.com/office/powerpoint/2010/main" val="2478633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3C73D2-F509-474D-97C3-0F2B820B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763270"/>
          </a:xfrm>
        </p:spPr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造物出现</a:t>
            </a:r>
            <a:r>
              <a:rPr lang="zh-CN" altLang="en-US" dirty="0">
                <a:solidFill>
                  <a:srgbClr val="FF0000"/>
                </a:solidFill>
              </a:rPr>
              <a:t>所花的时长</a:t>
            </a:r>
            <a:r>
              <a:rPr lang="zh-CN" altLang="en-US" dirty="0"/>
              <a:t>不同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980A49D-0EBB-F04E-9608-477F63518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7" b="7876"/>
          <a:stretch/>
        </p:blipFill>
        <p:spPr>
          <a:xfrm>
            <a:off x="0" y="1330513"/>
            <a:ext cx="9144000" cy="55105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0BE7B145-FA9E-5647-86E8-F29A8586689B}"/>
              </a:ext>
            </a:extLst>
          </p:cNvPr>
          <p:cNvSpPr/>
          <p:nvPr/>
        </p:nvSpPr>
        <p:spPr>
          <a:xfrm>
            <a:off x="2709505" y="1725839"/>
            <a:ext cx="4188060" cy="1977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圣经：所有生物都是神在</a:t>
            </a: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六日之内</a:t>
            </a:r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用</a:t>
            </a: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话语创造</a:t>
            </a:r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DF2B324-4F96-0F4B-8BD9-EBDDCAD4D42C}"/>
              </a:ext>
            </a:extLst>
          </p:cNvPr>
          <p:cNvSpPr/>
          <p:nvPr/>
        </p:nvSpPr>
        <p:spPr>
          <a:xfrm>
            <a:off x="2271235" y="4550118"/>
            <a:ext cx="4391156" cy="1977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进化论：不</a:t>
            </a: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endParaRPr lang="en-US" altLang="zh-CN" sz="28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生物是通过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千百万年</a:t>
            </a: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的漫长演变、</a:t>
            </a:r>
            <a:r>
              <a: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随机进化</a:t>
            </a: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来的。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744BA3E-181A-4AA8-A3AF-1384046A388B}"/>
              </a:ext>
            </a:extLst>
          </p:cNvPr>
          <p:cNvSpPr txBox="1"/>
          <p:nvPr/>
        </p:nvSpPr>
        <p:spPr>
          <a:xfrm>
            <a:off x="1453415" y="4003337"/>
            <a:ext cx="6658953" cy="167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关于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YOM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（日）的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解释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请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参考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课后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附录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4CF0B9-BD24-664E-AD59-15A331F32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2" t="7009" r="14786" b="38719"/>
          <a:stretch/>
        </p:blipFill>
        <p:spPr>
          <a:xfrm>
            <a:off x="2133600" y="164123"/>
            <a:ext cx="4876800" cy="37219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6449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直线连接符 19"/>
          <p:cNvSpPr/>
          <p:nvPr/>
        </p:nvSpPr>
        <p:spPr>
          <a:xfrm flipH="1">
            <a:off x="454531" y="1514500"/>
            <a:ext cx="0" cy="486866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42" name="直线连接符 20"/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43" name="直线连接符 21"/>
          <p:cNvSpPr/>
          <p:nvPr/>
        </p:nvSpPr>
        <p:spPr>
          <a:xfrm flipH="1" flipV="1">
            <a:off x="971601" y="151450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4" name="直线连接符 22"/>
          <p:cNvSpPr/>
          <p:nvPr/>
        </p:nvSpPr>
        <p:spPr>
          <a:xfrm flipH="1">
            <a:off x="8714268" y="1514500"/>
            <a:ext cx="0" cy="4730380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5" name="图片 23" descr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图片 24" descr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25540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4">
            <a:extLst>
              <a:ext uri="{FF2B5EF4-FFF2-40B4-BE49-F238E27FC236}">
                <a16:creationId xmlns:a16="http://schemas.microsoft.com/office/drawing/2014/main" id="{8B3C8D26-E12E-4E14-99B0-F5D74690B63A}"/>
              </a:ext>
            </a:extLst>
          </p:cNvPr>
          <p:cNvSpPr txBox="1"/>
          <p:nvPr/>
        </p:nvSpPr>
        <p:spPr>
          <a:xfrm>
            <a:off x="510137" y="1591889"/>
            <a:ext cx="4273618" cy="1132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42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进化论：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2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“一类进化成另一类”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image45.jpeg" descr="image45.jpeg">
            <a:extLst>
              <a:ext uri="{FF2B5EF4-FFF2-40B4-BE49-F238E27FC236}">
                <a16:creationId xmlns:a16="http://schemas.microsoft.com/office/drawing/2014/main" id="{B78BEB7F-7592-4DEE-938F-B098E9AFE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68"/>
          <a:stretch/>
        </p:blipFill>
        <p:spPr>
          <a:xfrm>
            <a:off x="4939355" y="2890150"/>
            <a:ext cx="3859284" cy="3161093"/>
          </a:xfrm>
          <a:prstGeom prst="rect">
            <a:avLst/>
          </a:prstGeom>
          <a:ln w="28575" cap="sq">
            <a:solidFill>
              <a:srgbClr val="FFFFFF"/>
            </a:solidFill>
            <a:prstDash val="solid"/>
            <a:miter lim="800000"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7" name="矩形 14">
            <a:extLst>
              <a:ext uri="{FF2B5EF4-FFF2-40B4-BE49-F238E27FC236}">
                <a16:creationId xmlns:a16="http://schemas.microsoft.com/office/drawing/2014/main" id="{12B0EC70-C6E2-4A44-9ACC-3A60A5228A13}"/>
              </a:ext>
            </a:extLst>
          </p:cNvPr>
          <p:cNvSpPr txBox="1"/>
          <p:nvPr/>
        </p:nvSpPr>
        <p:spPr>
          <a:xfrm>
            <a:off x="4939355" y="1585424"/>
            <a:ext cx="4185394" cy="1132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42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创造论：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200"/>
              </a:lnSpc>
              <a:buSzPct val="100000"/>
              <a:defRPr sz="32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“各从其类”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Picture 16" descr="mmexport1577243856715">
            <a:extLst>
              <a:ext uri="{FF2B5EF4-FFF2-40B4-BE49-F238E27FC236}">
                <a16:creationId xmlns:a16="http://schemas.microsoft.com/office/drawing/2014/main" id="{E62E1E44-06C1-4A30-A9FC-84E7FCB510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4493" r="8771" b="17131"/>
          <a:stretch>
            <a:fillRect/>
          </a:stretch>
        </p:blipFill>
        <p:spPr bwMode="auto">
          <a:xfrm>
            <a:off x="0" y="3384460"/>
            <a:ext cx="4783749" cy="20192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8ED6EA2A-322E-4B41-BA63-011F4190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674022"/>
          </a:xfrm>
        </p:spPr>
        <p:txBody>
          <a:bodyPr/>
          <a:lstStyle/>
          <a:p>
            <a:r>
              <a:rPr lang="en-US" altLang="zh-CN" kern="0" dirty="0">
                <a:cs typeface="Times New Roman" panose="02020603050405020304" pitchFamily="18" charset="0"/>
              </a:rPr>
              <a:t>3.</a:t>
            </a:r>
            <a:r>
              <a:rPr lang="en-US" altLang="zh-CN" dirty="0"/>
              <a:t> </a:t>
            </a:r>
            <a:r>
              <a:rPr lang="zh-CN" altLang="zh-CN" dirty="0"/>
              <a:t>生物</a:t>
            </a:r>
            <a:r>
              <a:rPr lang="zh-CN" altLang="zh-CN" dirty="0">
                <a:solidFill>
                  <a:srgbClr val="FF0000"/>
                </a:solidFill>
              </a:rPr>
              <a:t>产生类别的方式</a:t>
            </a:r>
            <a:r>
              <a:rPr lang="zh-CN" altLang="zh-CN" dirty="0"/>
              <a:t>不同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3CA1D31-E4D7-413C-AD35-0023E15557CF}"/>
              </a:ext>
            </a:extLst>
          </p:cNvPr>
          <p:cNvSpPr txBox="1"/>
          <p:nvPr/>
        </p:nvSpPr>
        <p:spPr>
          <a:xfrm>
            <a:off x="0" y="334735"/>
            <a:ext cx="91440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zh-CN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创造</a:t>
            </a:r>
            <a:r>
              <a:rPr lang="zh-CN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</a:t>
            </a:r>
            <a:r>
              <a:rPr lang="zh-TW" altLang="zh-CN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和进化</a:t>
            </a:r>
            <a:r>
              <a:rPr lang="zh-CN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</a:t>
            </a:r>
            <a:r>
              <a:rPr lang="zh-TW" altLang="zh-CN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无法同时成立</a:t>
            </a:r>
            <a:r>
              <a:rPr lang="zh-CN" altLang="en-US" sz="36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zh-CN" altLang="en-US" sz="287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1AEE2B9-E615-674A-81CA-445662F3D612}"/>
              </a:ext>
            </a:extLst>
          </p:cNvPr>
          <p:cNvSpPr txBox="1"/>
          <p:nvPr/>
        </p:nvSpPr>
        <p:spPr>
          <a:xfrm>
            <a:off x="1118410" y="4512652"/>
            <a:ext cx="7258868" cy="167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“各从其类”和“一类变成另一类”哪个更符合科学规律</a:t>
            </a: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4240"/>
              </a:lnSpc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我们在第</a:t>
            </a:r>
            <a:r>
              <a:rPr lang="en-US" altLang="zh-CN" sz="32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zh-CN" sz="32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会详细探讨。</a:t>
            </a:r>
            <a:endParaRPr lang="en-US" altLang="zh-CN" sz="32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327634-3D6F-B146-ABC9-CB2C5487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727" y="293766"/>
            <a:ext cx="6896235" cy="38791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4991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90" y="448118"/>
            <a:ext cx="4349468" cy="599992"/>
          </a:xfrm>
        </p:spPr>
        <p:txBody>
          <a:bodyPr/>
          <a:lstStyle/>
          <a:p>
            <a:r>
              <a:rPr lang="zh-CN" altLang="en-US" dirty="0"/>
              <a:t>任务三习题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934687" y="1928307"/>
            <a:ext cx="6638903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上帝为什么不可能用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“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进化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”的方式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造出这个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世界？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3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10F561A-1465-4747-AF8C-69B92A6DB038}"/>
              </a:ext>
            </a:extLst>
          </p:cNvPr>
          <p:cNvSpPr txBox="1"/>
          <p:nvPr/>
        </p:nvSpPr>
        <p:spPr>
          <a:xfrm>
            <a:off x="578012" y="3157379"/>
            <a:ext cx="7616905" cy="109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因为圣经和进化论完全矛盾。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01F1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" panose="020B0502040204020203" pitchFamily="34" charset="0"/>
            </a:endParaRPr>
          </a:p>
          <a:p>
            <a:pPr marL="22860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这些矛盾体现在：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74A40C43-F17C-2E41-9C12-387C37D7344E}"/>
              </a:ext>
            </a:extLst>
          </p:cNvPr>
          <p:cNvSpPr txBox="1"/>
          <p:nvPr/>
        </p:nvSpPr>
        <p:spPr>
          <a:xfrm>
            <a:off x="934687" y="4460428"/>
            <a:ext cx="6638911" cy="1623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1. 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造物出现的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顺序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不同</a:t>
            </a:r>
          </a:p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2. 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造物出现所花的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时长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不同</a:t>
            </a:r>
          </a:p>
          <a:p>
            <a:pPr marL="0" marR="0" lvl="0" indent="0" algn="l" defTabSz="4572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3. 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生物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产生类别的方式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不同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B906860-3F7E-0248-8573-CE91DD3A7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78" y="3340039"/>
            <a:ext cx="2749295" cy="24629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A509021E-76FE-6A4D-9943-DA2865F9AA49}"/>
              </a:ext>
            </a:extLst>
          </p:cNvPr>
          <p:cNvCxnSpPr>
            <a:cxnSpLocks/>
          </p:cNvCxnSpPr>
          <p:nvPr/>
        </p:nvCxnSpPr>
        <p:spPr>
          <a:xfrm>
            <a:off x="815150" y="3722892"/>
            <a:ext cx="48101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9B8DC8B-8BC7-2A49-B142-83BC2A13C10A}"/>
              </a:ext>
            </a:extLst>
          </p:cNvPr>
          <p:cNvCxnSpPr>
            <a:cxnSpLocks/>
          </p:cNvCxnSpPr>
          <p:nvPr/>
        </p:nvCxnSpPr>
        <p:spPr>
          <a:xfrm>
            <a:off x="815150" y="4255327"/>
            <a:ext cx="48101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195ACD9D-81F9-FB4F-9F0F-C6A60FFB7450}"/>
              </a:ext>
            </a:extLst>
          </p:cNvPr>
          <p:cNvCxnSpPr>
            <a:cxnSpLocks/>
          </p:cNvCxnSpPr>
          <p:nvPr/>
        </p:nvCxnSpPr>
        <p:spPr>
          <a:xfrm>
            <a:off x="815150" y="5030831"/>
            <a:ext cx="48101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37BDBCA7-1B79-F849-B3B4-96B6C9DFCB43}"/>
              </a:ext>
            </a:extLst>
          </p:cNvPr>
          <p:cNvCxnSpPr>
            <a:cxnSpLocks/>
          </p:cNvCxnSpPr>
          <p:nvPr/>
        </p:nvCxnSpPr>
        <p:spPr>
          <a:xfrm>
            <a:off x="815150" y="5563266"/>
            <a:ext cx="48101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14C91CB0-25FE-5047-9E70-7024277EDDA3}"/>
              </a:ext>
            </a:extLst>
          </p:cNvPr>
          <p:cNvCxnSpPr>
            <a:cxnSpLocks/>
          </p:cNvCxnSpPr>
          <p:nvPr/>
        </p:nvCxnSpPr>
        <p:spPr>
          <a:xfrm>
            <a:off x="815150" y="6095702"/>
            <a:ext cx="48101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E11B9FE-F0F0-436A-A622-EBA8B213537E}"/>
              </a:ext>
            </a:extLst>
          </p:cNvPr>
          <p:cNvSpPr txBox="1"/>
          <p:nvPr/>
        </p:nvSpPr>
        <p:spPr>
          <a:xfrm>
            <a:off x="255685" y="3639979"/>
            <a:ext cx="8433784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上帝有没可能用“进化”</a:t>
            </a: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的方式造出这个世界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02C1FDDC-380D-8C46-85DB-E3A546DF4038}"/>
              </a:ext>
            </a:extLst>
          </p:cNvPr>
          <p:cNvCxnSpPr/>
          <p:nvPr/>
        </p:nvCxnSpPr>
        <p:spPr>
          <a:xfrm>
            <a:off x="765617" y="3329352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CDF99D22-F6B4-5C43-9FDC-D1998871AD88}"/>
              </a:ext>
            </a:extLst>
          </p:cNvPr>
          <p:cNvCxnSpPr/>
          <p:nvPr/>
        </p:nvCxnSpPr>
        <p:spPr>
          <a:xfrm>
            <a:off x="765617" y="5709079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0CC029F-C866-7340-BCE5-B16D5DC99FAF}"/>
              </a:ext>
            </a:extLst>
          </p:cNvPr>
          <p:cNvSpPr txBox="1"/>
          <p:nvPr/>
        </p:nvSpPr>
        <p:spPr>
          <a:xfrm>
            <a:off x="676195" y="2775933"/>
            <a:ext cx="7523014" cy="58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这个世界是</a:t>
            </a:r>
            <a:r>
              <a:rPr lang="zh-TW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上帝在六日之内用话语直接创造的。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76942DB-E85B-9049-8D66-44CF59DBC5CE}"/>
              </a:ext>
            </a:extLst>
          </p:cNvPr>
          <p:cNvCxnSpPr/>
          <p:nvPr/>
        </p:nvCxnSpPr>
        <p:spPr>
          <a:xfrm>
            <a:off x="765617" y="4767997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D16BAF32-DD40-EF45-8D6A-8CA933E5AE31}"/>
              </a:ext>
            </a:extLst>
          </p:cNvPr>
          <p:cNvCxnSpPr/>
          <p:nvPr/>
        </p:nvCxnSpPr>
        <p:spPr>
          <a:xfrm>
            <a:off x="765617" y="5260367"/>
            <a:ext cx="7560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E7F35EB-8736-DF4F-B2E8-69DBDE99AF11}"/>
              </a:ext>
            </a:extLst>
          </p:cNvPr>
          <p:cNvSpPr txBox="1"/>
          <p:nvPr/>
        </p:nvSpPr>
        <p:spPr>
          <a:xfrm>
            <a:off x="676194" y="4214578"/>
            <a:ext cx="7789873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ts val="3860"/>
              </a:lnSpc>
            </a:pP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上帝根本不可能用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造出这个世界，因为创造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论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和进化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论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在造物出现的时间、顺序和生物产生类别的方式上都有着不可调和的矛盾。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A9B808A5-570A-3F45-AC16-0D208AB647D8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579C5AD8-B0C3-804A-A88A-355EA6FBC571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E0484408-81CC-AD42-BCA1-EA23A58754DA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12F761F3-5030-5246-A0B9-FDEB8F4B8C36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5" descr="图片 25">
            <a:extLst>
              <a:ext uri="{FF2B5EF4-FFF2-40B4-BE49-F238E27FC236}">
                <a16:creationId xmlns:a16="http://schemas.microsoft.com/office/drawing/2014/main" id="{A2B177A2-8D0A-0847-ADC8-E2328FC9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5547808-416E-4F45-BE8B-7F72E737B222}"/>
              </a:ext>
            </a:extLst>
          </p:cNvPr>
          <p:cNvSpPr txBox="1"/>
          <p:nvPr/>
        </p:nvSpPr>
        <p:spPr>
          <a:xfrm>
            <a:off x="255684" y="2280098"/>
            <a:ext cx="8340949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38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世界的起源究竟是怎样的？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标题 19">
            <a:extLst>
              <a:ext uri="{FF2B5EF4-FFF2-40B4-BE49-F238E27FC236}">
                <a16:creationId xmlns:a16="http://schemas.microsoft.com/office/drawing/2014/main" id="{BF472181-70D2-9A41-A7A3-AB2F89D4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pic>
        <p:nvPicPr>
          <p:cNvPr id="21" name="图片 24" descr="图片 24">
            <a:extLst>
              <a:ext uri="{FF2B5EF4-FFF2-40B4-BE49-F238E27FC236}">
                <a16:creationId xmlns:a16="http://schemas.microsoft.com/office/drawing/2014/main" id="{409805AF-AEA1-504C-AC11-2E7914B08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073461F-2AD2-F341-B807-98BFBE6D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872" y="178093"/>
            <a:ext cx="2749295" cy="24629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07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0E99838-330D-4302-A280-3999A4753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48923" b="1"/>
          <a:stretch/>
        </p:blipFill>
        <p:spPr>
          <a:xfrm>
            <a:off x="1010128" y="2603998"/>
            <a:ext cx="2095768" cy="25235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E11B9FE-F0F0-436A-A622-EBA8B213537E}"/>
              </a:ext>
            </a:extLst>
          </p:cNvPr>
          <p:cNvSpPr txBox="1"/>
          <p:nvPr/>
        </p:nvSpPr>
        <p:spPr>
          <a:xfrm>
            <a:off x="4384065" y="1511165"/>
            <a:ext cx="4196615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3860"/>
              </a:lnSpc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上帝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没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用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“随机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进化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”造出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世界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8B712F-FFAF-400A-AD2B-172C28509C92}"/>
              </a:ext>
            </a:extLst>
          </p:cNvPr>
          <p:cNvSpPr txBox="1"/>
          <p:nvPr/>
        </p:nvSpPr>
        <p:spPr>
          <a:xfrm>
            <a:off x="286965" y="5599908"/>
            <a:ext cx="3542095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kern="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你</a:t>
            </a:r>
            <a:r>
              <a:rPr lang="zh-CN" altLang="en-US" sz="2800" kern="0" dirty="0">
                <a:solidFill>
                  <a:srgbClr val="201F1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也</a:t>
            </a:r>
            <a:r>
              <a:rPr lang="zh-CN" altLang="zh-CN" sz="2800" kern="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是上帝创造的</a:t>
            </a:r>
            <a:r>
              <a:rPr lang="en-US" altLang="zh-CN" sz="2800" kern="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!</a:t>
            </a:r>
          </a:p>
          <a:p>
            <a:pPr marL="342900" indent="-3429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kern="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你的生命属于</a:t>
            </a:r>
            <a:r>
              <a:rPr lang="zh-CN" altLang="en-US" sz="2800" kern="0" dirty="0">
                <a:solidFill>
                  <a:srgbClr val="201F1E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egoe UI" panose="020B0502040204020203" pitchFamily="34" charset="0"/>
              </a:rPr>
              <a:t>他！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下箭头 15">
            <a:extLst>
              <a:ext uri="{FF2B5EF4-FFF2-40B4-BE49-F238E27FC236}">
                <a16:creationId xmlns:a16="http://schemas.microsoft.com/office/drawing/2014/main" id="{8CDD56D7-C8A9-4117-8C52-7A764C5359A7}"/>
              </a:ext>
            </a:extLst>
          </p:cNvPr>
          <p:cNvSpPr>
            <a:spLocks noChangeAspect="1"/>
          </p:cNvSpPr>
          <p:nvPr/>
        </p:nvSpPr>
        <p:spPr>
          <a:xfrm>
            <a:off x="1881166" y="5225692"/>
            <a:ext cx="353693" cy="468000"/>
          </a:xfrm>
          <a:prstGeom prst="downArrow">
            <a:avLst/>
          </a:prstGeom>
          <a:solidFill>
            <a:srgbClr val="283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917072-7B96-49AE-83D1-5763C59CDC47}"/>
              </a:ext>
            </a:extLst>
          </p:cNvPr>
          <p:cNvSpPr txBox="1"/>
          <p:nvPr/>
        </p:nvSpPr>
        <p:spPr>
          <a:xfrm>
            <a:off x="4847617" y="5599908"/>
            <a:ext cx="3527416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你不是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一个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偶然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你的生命有意义。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6D26E6E-5502-4A69-A1AB-5A6B6440F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" t="8244" b="9209"/>
          <a:stretch/>
        </p:blipFill>
        <p:spPr>
          <a:xfrm>
            <a:off x="4435835" y="2603998"/>
            <a:ext cx="4083768" cy="25235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下箭头 15">
            <a:extLst>
              <a:ext uri="{FF2B5EF4-FFF2-40B4-BE49-F238E27FC236}">
                <a16:creationId xmlns:a16="http://schemas.microsoft.com/office/drawing/2014/main" id="{3752AAF3-DD1E-4194-8354-896A9B51E18A}"/>
              </a:ext>
            </a:extLst>
          </p:cNvPr>
          <p:cNvSpPr>
            <a:spLocks noChangeAspect="1"/>
          </p:cNvSpPr>
          <p:nvPr/>
        </p:nvSpPr>
        <p:spPr>
          <a:xfrm>
            <a:off x="6305526" y="5225692"/>
            <a:ext cx="353693" cy="468000"/>
          </a:xfrm>
          <a:prstGeom prst="downArrow">
            <a:avLst/>
          </a:prstGeom>
          <a:solidFill>
            <a:srgbClr val="283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B8FE2F2-A719-2B4C-82AC-D664733F9F7B}"/>
              </a:ext>
            </a:extLst>
          </p:cNvPr>
          <p:cNvSpPr txBox="1"/>
          <p:nvPr/>
        </p:nvSpPr>
        <p:spPr>
          <a:xfrm>
            <a:off x="563320" y="1450236"/>
            <a:ext cx="2989385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386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这个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是上帝创造的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8D06B876-D5FC-004C-A845-FABC54850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1"/>
            <a:ext cx="9144000" cy="716286"/>
          </a:xfrm>
        </p:spPr>
        <p:txBody>
          <a:bodyPr/>
          <a:lstStyle/>
          <a:p>
            <a:r>
              <a:rPr lang="zh-CN" altLang="en-US" dirty="0"/>
              <a:t>这些事实意味着什么？</a:t>
            </a:r>
          </a:p>
        </p:txBody>
      </p:sp>
    </p:spTree>
    <p:extLst>
      <p:ext uri="{BB962C8B-B14F-4D97-AF65-F5344CB8AC3E}">
        <p14:creationId xmlns:p14="http://schemas.microsoft.com/office/powerpoint/2010/main" val="19801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B68539-2DCB-4C9D-A0A6-2E458F6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祷告结束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564530-D198-F84B-B890-DE3EDBD5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3446"/>
            <a:ext cx="9144000" cy="47853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4493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F1F65B-CA99-4DFF-8EFF-6447F498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为了保持和书的页码一致增加的页</a:t>
            </a:r>
          </a:p>
        </p:txBody>
      </p:sp>
    </p:spTree>
    <p:extLst>
      <p:ext uri="{BB962C8B-B14F-4D97-AF65-F5344CB8AC3E}">
        <p14:creationId xmlns:p14="http://schemas.microsoft.com/office/powerpoint/2010/main" val="212748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查看源图像">
            <a:extLst>
              <a:ext uri="{FF2B5EF4-FFF2-40B4-BE49-F238E27FC236}">
                <a16:creationId xmlns:a16="http://schemas.microsoft.com/office/drawing/2014/main" id="{D5CC87AF-6AF9-D14C-9D1F-40D7B2A3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005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D9B14980-A2C0-2D4A-A698-33D6EE5C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570183"/>
          </a:xfrm>
        </p:spPr>
        <p:txBody>
          <a:bodyPr/>
          <a:lstStyle/>
          <a:p>
            <a:r>
              <a:rPr lang="zh-CN" altLang="en-US" dirty="0"/>
              <a:t>上帝是如何创造的这个世界呢？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C998F82-920F-BD44-8CE0-5C940FA09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21" y="1415004"/>
            <a:ext cx="7724557" cy="51497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1C1F262B-36E0-4D38-95DA-2F19734F1136}"/>
              </a:ext>
            </a:extLst>
          </p:cNvPr>
          <p:cNvSpPr/>
          <p:nvPr/>
        </p:nvSpPr>
        <p:spPr>
          <a:xfrm>
            <a:off x="3138473" y="1686514"/>
            <a:ext cx="3403004" cy="1977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上帝是通过</a:t>
            </a:r>
            <a:r>
              <a:rPr lang="zh-TW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他</a:t>
            </a:r>
            <a:r>
              <a:rPr lang="zh-TW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的话语直接</a:t>
            </a:r>
            <a:r>
              <a:rPr lang="zh-TW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创造</a:t>
            </a:r>
            <a:r>
              <a:rPr lang="zh-TW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了这个世界</a:t>
            </a:r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F93EAD53-F27A-4BEF-9CD4-433006ECCC76}"/>
              </a:ext>
            </a:extLst>
          </p:cNvPr>
          <p:cNvSpPr/>
          <p:nvPr/>
        </p:nvSpPr>
        <p:spPr>
          <a:xfrm>
            <a:off x="2815440" y="4122509"/>
            <a:ext cx="3292284" cy="1977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不，上帝是通过进化</a:t>
            </a: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制造</a:t>
            </a:r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了</a:t>
            </a:r>
            <a:r>
              <a:rPr lang="zh-TW" altLang="zh-CN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这个世界</a:t>
            </a:r>
            <a:r>
              <a:rPr lang="zh-CN" altLang="en-US" sz="28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F05CF-2FD8-44E9-9AE3-86EB832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" y="426413"/>
            <a:ext cx="9198590" cy="599992"/>
          </a:xfrm>
        </p:spPr>
        <p:txBody>
          <a:bodyPr/>
          <a:lstStyle/>
          <a:p>
            <a:pPr algn="ctr"/>
            <a:r>
              <a:rPr lang="zh-CN" altLang="zh-CN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太阳既是第四日才被造的，</a:t>
            </a:r>
            <a:br>
              <a:rPr lang="en-US" altLang="zh-CN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</a:t>
            </a:r>
            <a:r>
              <a:rPr lang="zh-CN" altLang="zh-CN" sz="36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头三日是怎么分昼夜的呢？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546B58-FFCA-4702-931F-2384482AF62E}"/>
              </a:ext>
            </a:extLst>
          </p:cNvPr>
          <p:cNvSpPr txBox="1"/>
          <p:nvPr/>
        </p:nvSpPr>
        <p:spPr>
          <a:xfrm>
            <a:off x="766733" y="2037049"/>
            <a:ext cx="4941174" cy="155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第四天：上帝造了</a:t>
            </a:r>
            <a:r>
              <a:rPr lang="zh-CN" altLang="en-US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光体：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例如太阳、月亮和宇宙中其他的星体。</a:t>
            </a:r>
            <a:endParaRPr lang="zh-CN" altLang="en-US" sz="8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F67CDE72-66C0-5543-847F-D1EC9DFEC89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7E8617D2-D228-654E-B585-F6B8F617F039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5BDD793-7C1A-7047-A8D3-6D5670C2156E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AE1A9E8-37C5-9349-96D9-AD1C673BDFEE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E0206EDE-0F7C-2C48-877B-C3974B30C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797F42A5-D88D-8549-8921-FD58110A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6" descr="day4.png">
            <a:extLst>
              <a:ext uri="{FF2B5EF4-FFF2-40B4-BE49-F238E27FC236}">
                <a16:creationId xmlns:a16="http://schemas.microsoft.com/office/drawing/2014/main" id="{894E27D7-39FC-4FA4-9AE4-2370F26579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0001" t="56667" r="64999" b="11765"/>
          <a:stretch>
            <a:fillRect/>
          </a:stretch>
        </p:blipFill>
        <p:spPr bwMode="auto">
          <a:xfrm>
            <a:off x="5779477" y="1893917"/>
            <a:ext cx="3141785" cy="2974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7909E57-D40F-40D5-8E92-A6B1767D76D5}"/>
              </a:ext>
            </a:extLst>
          </p:cNvPr>
          <p:cNvSpPr txBox="1"/>
          <p:nvPr/>
        </p:nvSpPr>
        <p:spPr>
          <a:xfrm>
            <a:off x="677761" y="4066161"/>
            <a:ext cx="5333815" cy="2065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zh-CN" altLang="en-US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太阳：</a:t>
            </a:r>
            <a:endParaRPr lang="en-US" altLang="zh-CN" sz="48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80"/>
              </a:lnSpc>
            </a:pPr>
            <a:endParaRPr lang="en-US" altLang="zh-CN" sz="4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80"/>
              </a:lnSpc>
              <a:buFont typeface="Arial" panose="020B0604020202020204" pitchFamily="34" charset="0"/>
              <a:buChar char="•"/>
            </a:pP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不是产生</a:t>
            </a: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白昼的原因</a:t>
            </a:r>
            <a:endParaRPr lang="en-US" altLang="zh-CN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880"/>
              </a:lnSpc>
              <a:buFont typeface="Arial" panose="020B0604020202020204" pitchFamily="34" charset="0"/>
              <a:buChar char="•"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是白昼的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标记</a:t>
            </a:r>
            <a:endParaRPr lang="en-US" altLang="zh-CN" sz="32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5A382E0-5731-4119-9E8C-39AC0F9A43DF}"/>
              </a:ext>
            </a:extLst>
          </p:cNvPr>
          <p:cNvSpPr/>
          <p:nvPr/>
        </p:nvSpPr>
        <p:spPr>
          <a:xfrm>
            <a:off x="-1819175" y="403298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79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没有太阳，怎么会有昼夜呢？</a:t>
            </a:r>
          </a:p>
        </p:txBody>
      </p:sp>
      <p:sp>
        <p:nvSpPr>
          <p:cNvPr id="51200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04" name="AutoShape 4" descr="https://apod.nasa.gov/apod/image/0709/TLESouthPole_schwar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8BDBB0F-7FB2-4177-93CC-D2C3614D3FFB}"/>
              </a:ext>
            </a:extLst>
          </p:cNvPr>
          <p:cNvSpPr txBox="1">
            <a:spLocks/>
          </p:cNvSpPr>
          <p:nvPr/>
        </p:nvSpPr>
        <p:spPr>
          <a:xfrm>
            <a:off x="724697" y="1963429"/>
            <a:ext cx="7742668" cy="205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3880"/>
              </a:lnSpc>
              <a:defRPr sz="28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lvl="1">
              <a:lnSpc>
                <a:spcPts val="3860"/>
              </a:lnSpc>
              <a:defRPr sz="28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/>
              <a:t>创世记 </a:t>
            </a:r>
            <a:r>
              <a:rPr lang="en-US" altLang="zh-CN" sz="3200" dirty="0"/>
              <a:t>1:</a:t>
            </a:r>
            <a:r>
              <a:rPr lang="en-US" sz="3200" dirty="0"/>
              <a:t>16</a:t>
            </a:r>
            <a:r>
              <a:rPr lang="zh-CN" altLang="en-US" sz="3200" dirty="0"/>
              <a:t>於是神造了两个大光，大的管昼，小的管夜，又造众星</a:t>
            </a:r>
            <a:r>
              <a:rPr lang="en-US" altLang="zh-CN" sz="3200" dirty="0"/>
              <a:t>……</a:t>
            </a:r>
            <a:r>
              <a:rPr lang="en-US" sz="3200" dirty="0"/>
              <a:t>18</a:t>
            </a:r>
            <a:r>
              <a:rPr lang="zh-CN" altLang="en-US" sz="3200" dirty="0"/>
              <a:t>管理昼夜，分别明</a:t>
            </a:r>
            <a:r>
              <a:rPr lang="en-US" altLang="zh-CN" sz="3200" dirty="0"/>
              <a:t>【</a:t>
            </a:r>
            <a:r>
              <a:rPr lang="zh-CN" altLang="en-US" sz="3200" dirty="0"/>
              <a:t>原文：光</a:t>
            </a:r>
            <a:r>
              <a:rPr lang="en-US" altLang="zh-CN" sz="3200" dirty="0"/>
              <a:t>】</a:t>
            </a:r>
            <a:r>
              <a:rPr lang="zh-CN" altLang="en-US" sz="3200" dirty="0"/>
              <a:t>暗。</a:t>
            </a:r>
            <a:endParaRPr lang="en-US" altLang="zh-CN" sz="3200" dirty="0"/>
          </a:p>
          <a:p>
            <a:endParaRPr lang="en-US" sz="3200" dirty="0"/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FA1C1F53-5F79-47A5-B92E-6EA2FC777AB4}"/>
              </a:ext>
            </a:extLst>
          </p:cNvPr>
          <p:cNvSpPr/>
          <p:nvPr/>
        </p:nvSpPr>
        <p:spPr>
          <a:xfrm flipH="1">
            <a:off x="454531" y="4026089"/>
            <a:ext cx="0" cy="1661044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3B72280F-210B-4F1E-9A2E-B5665B5D9CF4}"/>
              </a:ext>
            </a:extLst>
          </p:cNvPr>
          <p:cNvSpPr/>
          <p:nvPr/>
        </p:nvSpPr>
        <p:spPr>
          <a:xfrm flipH="1" flipV="1">
            <a:off x="454532" y="5687134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6492A0C8-4A46-4CE7-9FB2-EB3EB4185915}"/>
              </a:ext>
            </a:extLst>
          </p:cNvPr>
          <p:cNvSpPr/>
          <p:nvPr/>
        </p:nvSpPr>
        <p:spPr>
          <a:xfrm flipH="1" flipV="1">
            <a:off x="971600" y="3964937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9953FF15-FFEE-4AB3-AC78-7E36ABA077FE}"/>
              </a:ext>
            </a:extLst>
          </p:cNvPr>
          <p:cNvSpPr/>
          <p:nvPr/>
        </p:nvSpPr>
        <p:spPr>
          <a:xfrm flipH="1">
            <a:off x="8714268" y="3964938"/>
            <a:ext cx="0" cy="1583905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385E766C-70BA-43DF-88EF-6E1499C6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5373622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E46FD977-6801-4539-95C8-D23BC820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3692196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5854DC6-4F3C-44EC-A81E-0F40C1E9038F}"/>
              </a:ext>
            </a:extLst>
          </p:cNvPr>
          <p:cNvSpPr txBox="1"/>
          <p:nvPr/>
        </p:nvSpPr>
        <p:spPr>
          <a:xfrm>
            <a:off x="724697" y="4360204"/>
            <a:ext cx="7789876" cy="10652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3880"/>
              </a:lnSpc>
              <a:defRPr sz="28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lvl="1">
              <a:lnSpc>
                <a:spcPts val="3860"/>
              </a:lnSpc>
              <a:defRPr sz="28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5pPr>
            <a:lvl6pPr marL="18859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6pPr>
            <a:lvl7pPr marL="22288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7pPr>
            <a:lvl8pPr marL="25717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8pPr>
            <a:lvl9pPr marL="29146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9pPr>
          </a:lstStyle>
          <a:p>
            <a:r>
              <a:rPr lang="zh-CN" altLang="en-US" sz="3200" dirty="0"/>
              <a:t>太阳和月亮</a:t>
            </a:r>
            <a:r>
              <a:rPr lang="zh-CN" altLang="en-US" sz="3200" b="1" dirty="0">
                <a:solidFill>
                  <a:srgbClr val="FF0000"/>
                </a:solidFill>
              </a:rPr>
              <a:t>是管理</a:t>
            </a:r>
            <a:r>
              <a:rPr lang="zh-CN" altLang="en-US" sz="3200" dirty="0"/>
              <a:t>昼和夜的，</a:t>
            </a:r>
            <a:r>
              <a:rPr lang="zh-CN" altLang="en-US" sz="3200" b="1" dirty="0">
                <a:solidFill>
                  <a:srgbClr val="FF0000"/>
                </a:solidFill>
              </a:rPr>
              <a:t>不是产生</a:t>
            </a:r>
            <a:r>
              <a:rPr lang="zh-CN" altLang="en-US" sz="3200" dirty="0"/>
              <a:t>昼和夜的。</a:t>
            </a:r>
          </a:p>
        </p:txBody>
      </p:sp>
    </p:spTree>
    <p:extLst>
      <p:ext uri="{BB962C8B-B14F-4D97-AF65-F5344CB8AC3E}">
        <p14:creationId xmlns:p14="http://schemas.microsoft.com/office/powerpoint/2010/main" val="275779376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昼夜是什么时候产生的？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E594056-0949-4267-9844-6FE24E883574}"/>
              </a:ext>
            </a:extLst>
          </p:cNvPr>
          <p:cNvSpPr txBox="1">
            <a:spLocks/>
          </p:cNvSpPr>
          <p:nvPr/>
        </p:nvSpPr>
        <p:spPr>
          <a:xfrm>
            <a:off x="502971" y="1437621"/>
            <a:ext cx="8259738" cy="20655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3880"/>
              </a:lnSpc>
              <a:defRPr sz="28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lvl="1">
              <a:lnSpc>
                <a:spcPts val="3860"/>
              </a:lnSpc>
              <a:defRPr sz="28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5pPr>
            <a:lvl6pPr marL="18859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6pPr>
            <a:lvl7pPr marL="22288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7pPr>
            <a:lvl8pPr marL="25717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8pPr>
            <a:lvl9pPr marL="29146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9pPr>
          </a:lstStyle>
          <a:p>
            <a:r>
              <a:rPr lang="zh-CN" altLang="en-US" sz="3200"/>
              <a:t>创世记</a:t>
            </a:r>
            <a:r>
              <a:rPr lang="en-US" altLang="zh-CN" sz="3200"/>
              <a:t>1:3</a:t>
            </a:r>
            <a:r>
              <a:rPr lang="zh-CN" altLang="en-US" sz="3200" dirty="0"/>
              <a:t>神说：“要有光。”就有了光。</a:t>
            </a:r>
            <a:r>
              <a:rPr lang="en-US" altLang="zh-CN" sz="3200" dirty="0"/>
              <a:t>4</a:t>
            </a:r>
            <a:r>
              <a:rPr lang="zh-CN" altLang="en-US" sz="3200" dirty="0"/>
              <a:t>神看光是好的，就把</a:t>
            </a:r>
            <a:r>
              <a:rPr lang="zh-CN" altLang="en-US" sz="3200" b="1" dirty="0"/>
              <a:t>光暗分开</a:t>
            </a:r>
            <a:r>
              <a:rPr lang="zh-CN" altLang="en-US" sz="3200" dirty="0"/>
              <a:t>了。</a:t>
            </a:r>
            <a:r>
              <a:rPr lang="en-US" altLang="zh-CN" sz="3200" dirty="0"/>
              <a:t>5</a:t>
            </a:r>
            <a:r>
              <a:rPr lang="zh-CN" altLang="en-US" sz="3200" dirty="0"/>
              <a:t>神称光为“昼”，称暗为“夜”；有晚上，有早晨，这是头一日。</a:t>
            </a:r>
            <a:endParaRPr lang="en-US" altLang="zh-CN" sz="3200" dirty="0"/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D3BF7FC4-4240-4465-825C-6DB7998E5AE4}"/>
              </a:ext>
            </a:extLst>
          </p:cNvPr>
          <p:cNvSpPr/>
          <p:nvPr/>
        </p:nvSpPr>
        <p:spPr>
          <a:xfrm flipH="1">
            <a:off x="454530" y="4005618"/>
            <a:ext cx="0" cy="2237134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ACE53047-3EAE-4B1C-93BC-32237C7F3A73}"/>
              </a:ext>
            </a:extLst>
          </p:cNvPr>
          <p:cNvSpPr/>
          <p:nvPr/>
        </p:nvSpPr>
        <p:spPr>
          <a:xfrm flipH="1" flipV="1">
            <a:off x="454531" y="6242753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DD53AD8C-C557-412D-BD09-CA4B3523CD1D}"/>
              </a:ext>
            </a:extLst>
          </p:cNvPr>
          <p:cNvSpPr/>
          <p:nvPr/>
        </p:nvSpPr>
        <p:spPr>
          <a:xfrm flipH="1" flipV="1">
            <a:off x="971599" y="3954170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0525F89-0AE7-4BE6-9D04-17E462FA488F}"/>
              </a:ext>
            </a:extLst>
          </p:cNvPr>
          <p:cNvSpPr/>
          <p:nvPr/>
        </p:nvSpPr>
        <p:spPr>
          <a:xfrm flipH="1">
            <a:off x="8714267" y="3954171"/>
            <a:ext cx="0" cy="215029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6DB25D2E-116F-42A6-9730-9E12D871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3" y="5929241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563612EA-81FB-42B4-8FB3-29382E66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7" y="3681429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5FB6F60-3B5E-428D-8304-EE715411DE7F}"/>
              </a:ext>
            </a:extLst>
          </p:cNvPr>
          <p:cNvSpPr txBox="1"/>
          <p:nvPr/>
        </p:nvSpPr>
        <p:spPr>
          <a:xfrm>
            <a:off x="559559" y="3947699"/>
            <a:ext cx="8203150" cy="22213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3880"/>
              </a:lnSpc>
              <a:defRPr sz="2800" kern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lvl="1">
              <a:lnSpc>
                <a:spcPts val="3860"/>
              </a:lnSpc>
              <a:defRPr sz="28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/>
            </a:lvl5pPr>
            <a:lvl6pPr marL="18859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6pPr>
            <a:lvl7pPr marL="22288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7pPr>
            <a:lvl8pPr marL="25717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8pPr>
            <a:lvl9pPr marL="2914650" indent="-171450" defTabSz="685800">
              <a:spcBef>
                <a:spcPct val="20000"/>
              </a:spcBef>
              <a:buFont typeface="Wingdings 2" pitchFamily="18" charset="2"/>
              <a:buChar char=""/>
              <a:defRPr sz="1350"/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地球自转开始，就有了昼和夜</a:t>
            </a:r>
            <a:endParaRPr lang="en-US" altLang="zh-CN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昼和夜应该是从第一日神的创造开始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/>
              <a:t>“光暗分开”是与太阳无关的</a:t>
            </a:r>
          </a:p>
        </p:txBody>
      </p:sp>
    </p:spTree>
    <p:extLst>
      <p:ext uri="{BB962C8B-B14F-4D97-AF65-F5344CB8AC3E}">
        <p14:creationId xmlns:p14="http://schemas.microsoft.com/office/powerpoint/2010/main" val="22972122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第一天的光从哪里来？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B313C8D-D010-479C-9062-723ED325F2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1798" y="1306252"/>
            <a:ext cx="8520404" cy="4351338"/>
          </a:xfrm>
          <a:noFill/>
        </p:spPr>
        <p:txBody>
          <a:bodyPr wrap="square">
            <a:spAutoFit/>
          </a:bodyPr>
          <a:lstStyle/>
          <a:p>
            <a:pPr marL="0" indent="0" defTabSz="457200">
              <a:lnSpc>
                <a:spcPts val="3880"/>
              </a:lnSpc>
              <a:buNone/>
            </a:pPr>
            <a:r>
              <a:rPr lang="zh-CN" altLang="en-US" sz="32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大多数创造论者认为：第一天的“光”来自另外一个光源，照射着旋转的地球。</a:t>
            </a:r>
            <a:endParaRPr lang="en-US" sz="32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37D9A9-B25D-4E7C-8BC8-85B9E8781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8" y="2474865"/>
            <a:ext cx="8520404" cy="41645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13A3F2E-E43C-4244-8CBE-28E150FF1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8" y="2474865"/>
            <a:ext cx="8520404" cy="41645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49E3DF1-DAFA-417A-BA54-C5C886C5A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8" y="2474865"/>
            <a:ext cx="8520404" cy="41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35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77EEA02B-34A5-4E51-B272-A07E7C7A1B8A}"/>
              </a:ext>
            </a:extLst>
          </p:cNvPr>
          <p:cNvSpPr txBox="1">
            <a:spLocks/>
          </p:cNvSpPr>
          <p:nvPr/>
        </p:nvSpPr>
        <p:spPr>
          <a:xfrm>
            <a:off x="956446" y="2927446"/>
            <a:ext cx="7662116" cy="35537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1:1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起初，神创造天地。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，这是头一日。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二日。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13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三日。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19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四日。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五日。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386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31...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...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晚上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，有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早晨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，是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六日。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线连接符 4">
            <a:extLst>
              <a:ext uri="{FF2B5EF4-FFF2-40B4-BE49-F238E27FC236}">
                <a16:creationId xmlns:a16="http://schemas.microsoft.com/office/drawing/2014/main" id="{02327AC9-0B83-4612-BDD6-83CB955F9A4F}"/>
              </a:ext>
            </a:extLst>
          </p:cNvPr>
          <p:cNvCxnSpPr>
            <a:cxnSpLocks/>
          </p:cNvCxnSpPr>
          <p:nvPr/>
        </p:nvCxnSpPr>
        <p:spPr>
          <a:xfrm>
            <a:off x="1828800" y="1042473"/>
            <a:ext cx="33176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线连接符 4">
            <a:extLst>
              <a:ext uri="{FF2B5EF4-FFF2-40B4-BE49-F238E27FC236}">
                <a16:creationId xmlns:a16="http://schemas.microsoft.com/office/drawing/2014/main" id="{38382E11-7DE8-4347-8D6B-1E53DAED3315}"/>
              </a:ext>
            </a:extLst>
          </p:cNvPr>
          <p:cNvCxnSpPr>
            <a:cxnSpLocks/>
          </p:cNvCxnSpPr>
          <p:nvPr/>
        </p:nvCxnSpPr>
        <p:spPr>
          <a:xfrm>
            <a:off x="5979853" y="1042473"/>
            <a:ext cx="13001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48D35255-32D4-E046-98ED-97FD14141F98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1">
            <a:extLst>
              <a:ext uri="{FF2B5EF4-FFF2-40B4-BE49-F238E27FC236}">
                <a16:creationId xmlns:a16="http://schemas.microsoft.com/office/drawing/2014/main" id="{F9A271B7-4EE9-DE46-A7EF-4AAA5BD32F7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2">
            <a:extLst>
              <a:ext uri="{FF2B5EF4-FFF2-40B4-BE49-F238E27FC236}">
                <a16:creationId xmlns:a16="http://schemas.microsoft.com/office/drawing/2014/main" id="{506293B8-E57C-3749-8068-CF6CFD5381FA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3">
            <a:extLst>
              <a:ext uri="{FF2B5EF4-FFF2-40B4-BE49-F238E27FC236}">
                <a16:creationId xmlns:a16="http://schemas.microsoft.com/office/drawing/2014/main" id="{0950FD0C-43DD-6A40-B1A2-582B5EF37153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" name="图片 24" descr="图片 24">
            <a:extLst>
              <a:ext uri="{FF2B5EF4-FFF2-40B4-BE49-F238E27FC236}">
                <a16:creationId xmlns:a16="http://schemas.microsoft.com/office/drawing/2014/main" id="{F05AD3D3-EE35-AE4C-BC78-C3156360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25" descr="图片 25">
            <a:extLst>
              <a:ext uri="{FF2B5EF4-FFF2-40B4-BE49-F238E27FC236}">
                <a16:creationId xmlns:a16="http://schemas.microsoft.com/office/drawing/2014/main" id="{193978C6-9B9D-A14E-9081-EB343128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CD48F11-A87A-2B4B-8DC2-3495B8DC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619803"/>
          </a:xfrm>
        </p:spPr>
        <p:txBody>
          <a:bodyPr/>
          <a:lstStyle/>
          <a:p>
            <a:r>
              <a:rPr lang="zh-CN" altLang="en-US" dirty="0"/>
              <a:t>“有晚上，有早晨，是第</a:t>
            </a:r>
            <a:r>
              <a:rPr lang="en-US" altLang="zh-CN" dirty="0"/>
              <a:t>N</a:t>
            </a:r>
            <a:r>
              <a:rPr lang="zh-CN" altLang="en-US" dirty="0"/>
              <a:t>日”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D51945-A42C-3949-92DB-8E4A561D94CC}"/>
              </a:ext>
            </a:extLst>
          </p:cNvPr>
          <p:cNvGrpSpPr/>
          <p:nvPr/>
        </p:nvGrpSpPr>
        <p:grpSpPr>
          <a:xfrm>
            <a:off x="1661444" y="1222218"/>
            <a:ext cx="5675297" cy="1607223"/>
            <a:chOff x="1677012" y="1355606"/>
            <a:chExt cx="5675297" cy="160722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2E2038D-AC10-B944-88A8-60C13344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7012" y="1355606"/>
              <a:ext cx="3025361" cy="1607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BAE5FBC-67FB-3F4C-AF01-8AABB5060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836" y="1355606"/>
              <a:ext cx="2593473" cy="1607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0247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D035D-F693-459D-9731-8FB0378E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“日”是什么意思？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628650" y="2003070"/>
            <a:ext cx="7886700" cy="435133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baseline="0" dirty="0">
                <a:solidFill>
                  <a:schemeClr val="tx1"/>
                </a:solidFill>
                <a:latin typeface="+mn-lt"/>
                <a:ea typeface="汉仪大宋简" panose="0201060900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希伯来文“日”（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YOM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）三种基本意思像中文“日”、英文“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day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”一样：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371600" indent="-742950">
              <a:lnSpc>
                <a:spcPct val="100000"/>
              </a:lnSpc>
              <a:buFont typeface="+mj-lt"/>
              <a:buAutoNum type="arabicPeriod"/>
            </a:pP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个小时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371600" indent="-742950">
              <a:lnSpc>
                <a:spcPct val="100000"/>
              </a:lnSpc>
              <a:buFont typeface="+mj-lt"/>
              <a:buAutoNum type="arabicPeriod"/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白天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371600" indent="-742950">
              <a:lnSpc>
                <a:spcPct val="100000"/>
              </a:lnSpc>
              <a:buFont typeface="+mj-lt"/>
              <a:buAutoNum type="arabicPeriod"/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一段不定的时期</a:t>
            </a:r>
          </a:p>
        </p:txBody>
      </p:sp>
    </p:spTree>
    <p:extLst>
      <p:ext uri="{BB962C8B-B14F-4D97-AF65-F5344CB8AC3E}">
        <p14:creationId xmlns:p14="http://schemas.microsoft.com/office/powerpoint/2010/main" val="107115259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40D6E944-E7F8-4298-97A9-6E1F4E3B1230}"/>
              </a:ext>
            </a:extLst>
          </p:cNvPr>
          <p:cNvSpPr txBox="1">
            <a:spLocks/>
          </p:cNvSpPr>
          <p:nvPr/>
        </p:nvSpPr>
        <p:spPr>
          <a:xfrm>
            <a:off x="152400" y="1316135"/>
            <a:ext cx="3195464" cy="24006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远在戴德生的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子，需要六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整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坐骡车才能走完从天津北京的路程。</a:t>
            </a:r>
            <a:endParaRPr lang="en-US" altLang="zh-CN" sz="3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DE919907-29E7-4CB1-8FF1-E6416A407E49}"/>
              </a:ext>
            </a:extLst>
          </p:cNvPr>
          <p:cNvSpPr/>
          <p:nvPr/>
        </p:nvSpPr>
        <p:spPr>
          <a:xfrm>
            <a:off x="2665248" y="1388143"/>
            <a:ext cx="4572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3F16BFCE-66E7-4F82-97EF-C85F92F22BC1}"/>
              </a:ext>
            </a:extLst>
          </p:cNvPr>
          <p:cNvSpPr txBox="1">
            <a:spLocks/>
          </p:cNvSpPr>
          <p:nvPr/>
        </p:nvSpPr>
        <p:spPr>
          <a:xfrm>
            <a:off x="3529344" y="1388143"/>
            <a:ext cx="5491336" cy="52322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日：在戴德生的时期。</a:t>
            </a: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58628E67-9E70-4728-AE1A-D24C563B6661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140736" y="1567183"/>
            <a:ext cx="388608" cy="825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09881DE4-7068-4CE9-8484-80129B04CECC}"/>
              </a:ext>
            </a:extLst>
          </p:cNvPr>
          <p:cNvSpPr txBox="1">
            <a:spLocks/>
          </p:cNvSpPr>
          <p:nvPr/>
        </p:nvSpPr>
        <p:spPr>
          <a:xfrm>
            <a:off x="3529344" y="2018212"/>
            <a:ext cx="5491336" cy="954107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日：因带序号，必须是普通的日，即一天。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052054B5-AA53-47AA-89F4-A2207D6BAD9A}"/>
              </a:ext>
            </a:extLst>
          </p:cNvPr>
          <p:cNvCxnSpPr>
            <a:cxnSpLocks/>
            <a:stCxn id="28" idx="1"/>
            <a:endCxn id="32" idx="6"/>
          </p:cNvCxnSpPr>
          <p:nvPr/>
        </p:nvCxnSpPr>
        <p:spPr>
          <a:xfrm flipH="1" flipV="1">
            <a:off x="2762408" y="2048791"/>
            <a:ext cx="766936" cy="44647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D5680AAB-DF26-47BC-B696-7DE241E27F8A}"/>
              </a:ext>
            </a:extLst>
          </p:cNvPr>
          <p:cNvSpPr txBox="1">
            <a:spLocks/>
          </p:cNvSpPr>
          <p:nvPr/>
        </p:nvSpPr>
        <p:spPr>
          <a:xfrm>
            <a:off x="3529344" y="3142231"/>
            <a:ext cx="5491336" cy="52322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日：一天中有太阳的部分。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1" name="Straight Arrow Connector 17">
            <a:extLst>
              <a:ext uri="{FF2B5EF4-FFF2-40B4-BE49-F238E27FC236}">
                <a16:creationId xmlns:a16="http://schemas.microsoft.com/office/drawing/2014/main" id="{4A763A73-3AB8-4D5C-84AD-A73D5C1D8532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1225088" y="2684287"/>
            <a:ext cx="2304256" cy="7195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23">
            <a:extLst>
              <a:ext uri="{FF2B5EF4-FFF2-40B4-BE49-F238E27FC236}">
                <a16:creationId xmlns:a16="http://schemas.microsoft.com/office/drawing/2014/main" id="{40A793BB-0083-4477-B102-62129A6D85BC}"/>
              </a:ext>
            </a:extLst>
          </p:cNvPr>
          <p:cNvSpPr/>
          <p:nvPr/>
        </p:nvSpPr>
        <p:spPr>
          <a:xfrm>
            <a:off x="2305208" y="1820191"/>
            <a:ext cx="4572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24">
            <a:extLst>
              <a:ext uri="{FF2B5EF4-FFF2-40B4-BE49-F238E27FC236}">
                <a16:creationId xmlns:a16="http://schemas.microsoft.com/office/drawing/2014/main" id="{367365A6-6E96-4FE1-BAD2-B695E941ABD5}"/>
              </a:ext>
            </a:extLst>
          </p:cNvPr>
          <p:cNvSpPr/>
          <p:nvPr/>
        </p:nvSpPr>
        <p:spPr>
          <a:xfrm>
            <a:off x="767888" y="2299095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19">
            <a:extLst>
              <a:ext uri="{FF2B5EF4-FFF2-40B4-BE49-F238E27FC236}">
                <a16:creationId xmlns:a16="http://schemas.microsoft.com/office/drawing/2014/main" id="{E399AB1E-4184-4E01-B117-65F53BC4AB19}"/>
              </a:ext>
            </a:extLst>
          </p:cNvPr>
          <p:cNvGrpSpPr/>
          <p:nvPr/>
        </p:nvGrpSpPr>
        <p:grpSpPr>
          <a:xfrm>
            <a:off x="152400" y="3826571"/>
            <a:ext cx="3877301" cy="2858960"/>
            <a:chOff x="152400" y="3275140"/>
            <a:chExt cx="3877301" cy="285896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149F917-A7F4-4AAC-B1BC-6D1B0F84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275140"/>
              <a:ext cx="1905973" cy="285896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424C7EC-EB59-4DA7-8A08-A35FCE94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3275140"/>
              <a:ext cx="1905973" cy="285896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CEB18175-B4E1-4AFD-B154-81FDB9FA3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84" y="3826571"/>
            <a:ext cx="1905000" cy="28589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8" name="Picture 2" descr="https://www.washingtonpost.com/resizer/XfWnpCXLWPeSwICT_NXH17D5fto=/300x0/arc-anglerfish-washpost-prod-washpost.s3.amazonaws.com/public/ZIB6L7HP2MZUXOS7WLW4T2KSLU.png">
            <a:extLst>
              <a:ext uri="{FF2B5EF4-FFF2-40B4-BE49-F238E27FC236}">
                <a16:creationId xmlns:a16="http://schemas.microsoft.com/office/drawing/2014/main" id="{674D5CE1-8454-4552-A8FE-3C4CB6D0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1328" y="4052439"/>
            <a:ext cx="2423160" cy="24231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7A9C731-588A-4EE1-9738-402F6ADC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“日”是什么意思？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8573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 animBg="1"/>
      <p:bldP spid="28" grpId="0" build="p" animBg="1"/>
      <p:bldP spid="30" grpId="0" build="p" animBg="1"/>
      <p:bldP spid="32" grpId="0" animBg="1"/>
      <p:bldP spid="3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:a16="http://schemas.microsoft.com/office/drawing/2014/main" id="{52FBACAB-FE9D-49A8-BF8F-8E565611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marL="0" indent="0" algn="ctr">
              <a:spcBef>
                <a:spcPts val="0"/>
              </a:spcBef>
            </a:pPr>
            <a:r>
              <a:rPr lang="zh-CN" altLang="en-US" dirty="0"/>
              <a:t>“日”</a:t>
            </a:r>
            <a:r>
              <a:rPr lang="en-US" altLang="zh-CN" dirty="0"/>
              <a:t>=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24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小时的一天</a:t>
            </a:r>
            <a:endParaRPr lang="en-US" altLang="zh-CN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603629F-34B8-4EB2-B96A-919EE7BA37FF}"/>
              </a:ext>
            </a:extLst>
          </p:cNvPr>
          <p:cNvSpPr txBox="1">
            <a:spLocks/>
          </p:cNvSpPr>
          <p:nvPr/>
        </p:nvSpPr>
        <p:spPr>
          <a:xfrm>
            <a:off x="285719" y="1864196"/>
            <a:ext cx="8572560" cy="144779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aseline="0">
                <a:latin typeface="Arial" panose="020B0604020202020204" pitchFamily="34" charset="0"/>
                <a:ea typeface="汉仪大宋简" panose="02010609000101010101" pitchFamily="49" charset="-122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>
                <a:ea typeface="微软雅黑" panose="020B0503020204020204" pitchFamily="34" charset="-122"/>
              </a:rPr>
              <a:t>创世记第一章的每一日都是这样描述的：</a:t>
            </a:r>
            <a:endParaRPr lang="en-US" altLang="zh-CN" sz="3200" dirty="0"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>
                <a:ea typeface="微软雅黑" panose="020B0503020204020204" pitchFamily="34" charset="-122"/>
              </a:rPr>
              <a:t>“有晚上有早晨，这是第 </a:t>
            </a:r>
            <a:r>
              <a:rPr lang="en-US" altLang="zh-CN" sz="3200" dirty="0">
                <a:ea typeface="微软雅黑" panose="020B0503020204020204" pitchFamily="34" charset="-122"/>
              </a:rPr>
              <a:t>N </a:t>
            </a:r>
            <a:r>
              <a:rPr lang="zh-CN" altLang="en-US" sz="3200" dirty="0">
                <a:ea typeface="微软雅黑" panose="020B0503020204020204" pitchFamily="34" charset="-122"/>
              </a:rPr>
              <a:t>日”。</a:t>
            </a:r>
            <a:endParaRPr lang="en-US" altLang="zh-CN" sz="3200" dirty="0">
              <a:ea typeface="微软雅黑" panose="020B0503020204020204" pitchFamily="34" charset="-122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3B5AE98-FA5C-489D-8A76-0B471DC2AB0B}"/>
              </a:ext>
            </a:extLst>
          </p:cNvPr>
          <p:cNvSpPr txBox="1">
            <a:spLocks/>
          </p:cNvSpPr>
          <p:nvPr/>
        </p:nvSpPr>
        <p:spPr>
          <a:xfrm>
            <a:off x="692210" y="4416553"/>
            <a:ext cx="7759579" cy="1605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1">
              <a:buFont typeface="Arial" panose="020B0604020202020204" pitchFamily="34" charset="0"/>
              <a:buNone/>
              <a:defRPr/>
            </a:pP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“有晚上有早晨”旧约其他地方，“晚上”和“早晨”同时出现在一节经文中，有四十处。每一处都是指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小时的一天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E9262BDE-EF72-4743-8EF5-A3B681081226}"/>
              </a:ext>
            </a:extLst>
          </p:cNvPr>
          <p:cNvSpPr/>
          <p:nvPr/>
        </p:nvSpPr>
        <p:spPr>
          <a:xfrm flipH="1">
            <a:off x="337419" y="4183039"/>
            <a:ext cx="0" cy="2170470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EA9E297E-DA5C-412F-AC50-E20DB9802627}"/>
              </a:ext>
            </a:extLst>
          </p:cNvPr>
          <p:cNvSpPr/>
          <p:nvPr/>
        </p:nvSpPr>
        <p:spPr>
          <a:xfrm flipH="1" flipV="1">
            <a:off x="337420" y="635351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2482B83E-3FC6-4F2F-A1DB-C5D8C4CE95DA}"/>
              </a:ext>
            </a:extLst>
          </p:cNvPr>
          <p:cNvSpPr/>
          <p:nvPr/>
        </p:nvSpPr>
        <p:spPr>
          <a:xfrm flipH="1" flipV="1">
            <a:off x="854488" y="409904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C54B0452-DF31-4EBB-B533-333782B7EFB3}"/>
              </a:ext>
            </a:extLst>
          </p:cNvPr>
          <p:cNvSpPr/>
          <p:nvPr/>
        </p:nvSpPr>
        <p:spPr>
          <a:xfrm flipH="1">
            <a:off x="8597156" y="4108854"/>
            <a:ext cx="0" cy="210636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10918A72-2E71-4388-BC85-D53F398E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642" y="603999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12A6625A-6159-4DFE-B956-6CB342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626" y="3826307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2343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矩形 16"/>
          <p:cNvSpPr txBox="1"/>
          <p:nvPr/>
        </p:nvSpPr>
        <p:spPr>
          <a:xfrm>
            <a:off x="1395664" y="4915830"/>
            <a:ext cx="658368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世界的起源究竟是怎样的？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上帝有没可能把创造和进化结合起来，用“进化”的方式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造出这个世界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C680C-5A01-4CB9-BEA9-8238F829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34" y="0"/>
            <a:ext cx="6398133" cy="479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9C111A-D6E3-C74A-BEDD-220C2CDA8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2891"/>
            <a:ext cx="9143999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9CDDD47D-0263-924E-BE90-318DEDD8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830997"/>
          </a:xfrm>
        </p:spPr>
        <p:txBody>
          <a:bodyPr/>
          <a:lstStyle/>
          <a:p>
            <a:r>
              <a:rPr lang="zh-CN" altLang="en-US" dirty="0"/>
              <a:t>答案在创世记第一章</a:t>
            </a:r>
          </a:p>
        </p:txBody>
      </p:sp>
      <p:sp>
        <p:nvSpPr>
          <p:cNvPr id="7" name="标题 4">
            <a:extLst>
              <a:ext uri="{FF2B5EF4-FFF2-40B4-BE49-F238E27FC236}">
                <a16:creationId xmlns:a16="http://schemas.microsoft.com/office/drawing/2014/main" id="{5EACBF2F-FF07-4D47-B6B4-7CE8CB468A72}"/>
              </a:ext>
            </a:extLst>
          </p:cNvPr>
          <p:cNvSpPr txBox="1">
            <a:spLocks/>
          </p:cNvSpPr>
          <p:nvPr/>
        </p:nvSpPr>
        <p:spPr>
          <a:xfrm>
            <a:off x="-11723" y="2364929"/>
            <a:ext cx="9144000" cy="1386456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创世记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0" dirty="0">
                <a:solidFill>
                  <a:schemeClr val="bg1"/>
                </a:solidFill>
              </a:rPr>
              <a:t>第一章</a:t>
            </a:r>
            <a:endParaRPr lang="zh-CN" alt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7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线连接符 20">
            <a:extLst>
              <a:ext uri="{FF2B5EF4-FFF2-40B4-BE49-F238E27FC236}">
                <a16:creationId xmlns:a16="http://schemas.microsoft.com/office/drawing/2014/main" id="{B88B89C0-E153-E043-B34F-12D6033B8A13}"/>
              </a:ext>
            </a:extLst>
          </p:cNvPr>
          <p:cNvSpPr/>
          <p:nvPr/>
        </p:nvSpPr>
        <p:spPr>
          <a:xfrm flipH="1">
            <a:off x="454531" y="1779631"/>
            <a:ext cx="0" cy="460353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355820CE-D0A6-7C4B-8041-56FA22902B6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54C96C86-4B63-7543-A45F-F0E59A68B982}"/>
              </a:ext>
            </a:extLst>
          </p:cNvPr>
          <p:cNvSpPr/>
          <p:nvPr/>
        </p:nvSpPr>
        <p:spPr>
          <a:xfrm flipH="1" flipV="1">
            <a:off x="971601" y="177963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48978D4C-73E7-BC48-8C25-E4587D962802}"/>
              </a:ext>
            </a:extLst>
          </p:cNvPr>
          <p:cNvSpPr/>
          <p:nvPr/>
        </p:nvSpPr>
        <p:spPr>
          <a:xfrm flipH="1">
            <a:off x="8714268" y="1779631"/>
            <a:ext cx="0" cy="446524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8629F4BD-383B-1045-847D-02D50547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D169D303-22BF-4F40-9959-2829EC68B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52053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751A4ED-A5DC-460C-8C11-37833E34D065}"/>
              </a:ext>
            </a:extLst>
          </p:cNvPr>
          <p:cNvSpPr txBox="1"/>
          <p:nvPr/>
        </p:nvSpPr>
        <p:spPr>
          <a:xfrm>
            <a:off x="831929" y="2167644"/>
            <a:ext cx="6844428" cy="113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20"/>
              </a:lnSpc>
            </a:pPr>
            <a:r>
              <a:rPr lang="zh-CN" altLang="zh-CN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观看视频</a:t>
            </a:r>
            <a:r>
              <a:rPr lang="zh-CN" altLang="en-US" sz="32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创世记第一章</a:t>
            </a:r>
            <a:endParaRPr lang="zh-CN" altLang="en-US" sz="320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ts val="4220"/>
              </a:lnSpc>
            </a:pPr>
            <a:r>
              <a:rPr lang="zh-CN" altLang="en-US" sz="3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回答</a:t>
            </a:r>
            <a:r>
              <a:rPr lang="en-US" altLang="zh-CN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个</a:t>
            </a:r>
            <a:r>
              <a:rPr lang="zh-CN" altLang="en-US" sz="3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 panose="020B0606030504020204" pitchFamily="34" charset="0"/>
              </a:rPr>
              <a:t>问题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F6A7963-0DB2-4D43-977B-9FCDFBD2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任务一</a:t>
            </a:r>
            <a:endParaRPr lang="zh-CN" altLang="en-US" dirty="0"/>
          </a:p>
        </p:txBody>
      </p:sp>
      <p:pic>
        <p:nvPicPr>
          <p:cNvPr id="16" name="图片 3" descr="图片 3">
            <a:extLst>
              <a:ext uri="{FF2B5EF4-FFF2-40B4-BE49-F238E27FC236}">
                <a16:creationId xmlns:a16="http://schemas.microsoft.com/office/drawing/2014/main" id="{67EE4AE1-E75A-49B0-AD7F-1D2CEFB99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909"/>
          <a:stretch>
            <a:fillRect/>
          </a:stretch>
        </p:blipFill>
        <p:spPr>
          <a:xfrm>
            <a:off x="5380744" y="2730000"/>
            <a:ext cx="3412350" cy="22467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3214365-4310-4DF6-A07E-7545CC1AAADB}"/>
              </a:ext>
            </a:extLst>
          </p:cNvPr>
          <p:cNvSpPr txBox="1"/>
          <p:nvPr/>
        </p:nvSpPr>
        <p:spPr>
          <a:xfrm>
            <a:off x="808795" y="3602578"/>
            <a:ext cx="6842824" cy="274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4220"/>
              </a:lnSpc>
              <a:buFont typeface="+mj-lt"/>
              <a:buAutoNum type="arabicPeriod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世间万物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从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哪里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来？</a:t>
            </a:r>
          </a:p>
          <a:p>
            <a:pPr marL="342900" lvl="0" indent="-342900">
              <a:lnSpc>
                <a:spcPts val="4220"/>
              </a:lnSpc>
              <a:buFont typeface="+mj-lt"/>
              <a:buAutoNum type="arabicPeriod"/>
            </a:pP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通过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什么方式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产生？</a:t>
            </a:r>
          </a:p>
          <a:p>
            <a:pPr marL="342900" lvl="0" indent="-342900">
              <a:lnSpc>
                <a:spcPts val="4220"/>
              </a:lnSpc>
              <a:buFont typeface="+mj-lt"/>
              <a:buAutoNum type="arabicPeriod"/>
            </a:pP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多长时间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内出现？</a:t>
            </a:r>
          </a:p>
          <a:p>
            <a:pPr marL="342900" lvl="0" indent="-342900">
              <a:lnSpc>
                <a:spcPts val="4220"/>
              </a:lnSpc>
              <a:buFont typeface="+mj-lt"/>
              <a:buAutoNum type="arabicPeriod"/>
            </a:pPr>
            <a:r>
              <a:rPr lang="en-US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生物按照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什么规律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被造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lnSpc>
                <a:spcPts val="4220"/>
              </a:lnSpc>
              <a:buFont typeface="+mj-lt"/>
              <a:buAutoNum type="arabicPeriod"/>
            </a:pPr>
            <a:r>
              <a:rPr lang="zh-CN" altLang="en-US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世界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开始的时候是</a:t>
            </a:r>
            <a:r>
              <a:rPr lang="zh-CN" altLang="zh-CN" sz="32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什么样子</a:t>
            </a:r>
            <a:r>
              <a:rPr lang="zh-CN" altLang="zh-CN" sz="32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的？</a:t>
            </a:r>
            <a:endParaRPr lang="zh-CN" altLang="en-US" sz="6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44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7F99F-914A-4A04-8744-0CC74452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观看视频</a:t>
            </a:r>
          </a:p>
        </p:txBody>
      </p:sp>
      <p:pic>
        <p:nvPicPr>
          <p:cNvPr id="3" name="1733888733_1">
            <a:hlinkClick r:id="" action="ppaction://media"/>
            <a:extLst>
              <a:ext uri="{FF2B5EF4-FFF2-40B4-BE49-F238E27FC236}">
                <a16:creationId xmlns:a16="http://schemas.microsoft.com/office/drawing/2014/main" id="{E9DC005B-8D86-013F-E907-0139E7D64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46232"/>
            <a:ext cx="9144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37170</TotalTime>
  <Words>9113</Words>
  <Application>Microsoft Macintosh PowerPoint</Application>
  <PresentationFormat>全屏显示(4:3)</PresentationFormat>
  <Paragraphs>563</Paragraphs>
  <Slides>58</Slides>
  <Notes>56</Notes>
  <HiddenSlides>1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68" baseType="lpstr">
      <vt:lpstr>微软雅黑</vt:lpstr>
      <vt:lpstr>等线 Light</vt:lpstr>
      <vt:lpstr>微软雅黑</vt:lpstr>
      <vt:lpstr>Wingdings 2</vt:lpstr>
      <vt:lpstr>Arial</vt:lpstr>
      <vt:lpstr>FZLanTingHei-M-GBK</vt:lpstr>
      <vt:lpstr>Times New Roman</vt:lpstr>
      <vt:lpstr>Calibri</vt:lpstr>
      <vt:lpstr>宋体</vt:lpstr>
      <vt:lpstr>HDOfficeLightV0</vt:lpstr>
      <vt:lpstr>PowerPoint 演示文稿</vt:lpstr>
      <vt:lpstr>这个世界必定有一位创造者存在</vt:lpstr>
      <vt:lpstr>自然界表明必定有一位上帝存在</vt:lpstr>
      <vt:lpstr>《蒙娜丽莎》表明 达芬奇必定存在</vt:lpstr>
      <vt:lpstr>上帝是如何创造的这个世界呢？</vt:lpstr>
      <vt:lpstr>PowerPoint 演示文稿</vt:lpstr>
      <vt:lpstr>答案在创世记第一章</vt:lpstr>
      <vt:lpstr>任务一</vt:lpstr>
      <vt:lpstr>观看视频</vt:lpstr>
      <vt:lpstr>任务一习题</vt:lpstr>
      <vt:lpstr>任务一习题</vt:lpstr>
      <vt:lpstr>任务一习题</vt:lpstr>
      <vt:lpstr>PowerPoint 演示文稿</vt:lpstr>
      <vt:lpstr>“有晚上，有早晨，是第N日”</vt:lpstr>
      <vt:lpstr>“日”</vt:lpstr>
      <vt:lpstr>六日创造</vt:lpstr>
      <vt:lpstr>一星期有7天</vt:lpstr>
      <vt:lpstr>小测题</vt:lpstr>
      <vt:lpstr>任务一习题</vt:lpstr>
      <vt:lpstr>创造规律:“各从其类”</vt:lpstr>
      <vt:lpstr>PowerPoint 演示文稿</vt:lpstr>
      <vt:lpstr>任务一习题</vt:lpstr>
      <vt:lpstr>PowerPoint 演示文稿</vt:lpstr>
      <vt:lpstr>“我将青草赐给它们作食物”</vt:lpstr>
      <vt:lpstr>PowerPoint 演示文稿</vt:lpstr>
      <vt:lpstr>世界的起源究竟是怎样的？</vt:lpstr>
      <vt:lpstr>PowerPoint 演示文稿</vt:lpstr>
      <vt:lpstr>PowerPoint 演示文稿</vt:lpstr>
      <vt:lpstr>任务二</vt:lpstr>
      <vt:lpstr>第一日创造</vt:lpstr>
      <vt:lpstr>第二日创造</vt:lpstr>
      <vt:lpstr>第三日创造</vt:lpstr>
      <vt:lpstr>第四日创造</vt:lpstr>
      <vt:lpstr>第五日创造</vt:lpstr>
      <vt:lpstr>第六天创造</vt:lpstr>
      <vt:lpstr>PowerPoint 演示文稿</vt:lpstr>
      <vt:lpstr>任务三</vt:lpstr>
      <vt:lpstr>上帝不可能用“进化”造出世界</vt:lpstr>
      <vt:lpstr>1. 造物出现的顺序不同</vt:lpstr>
      <vt:lpstr>进化论和圣经不能相容</vt:lpstr>
      <vt:lpstr>2. 造物出现所花的时长不同</vt:lpstr>
      <vt:lpstr>PowerPoint 演示文稿</vt:lpstr>
      <vt:lpstr>3. 生物产生类别的方式不同</vt:lpstr>
      <vt:lpstr>PowerPoint 演示文稿</vt:lpstr>
      <vt:lpstr>任务三习题</vt:lpstr>
      <vt:lpstr>总结</vt:lpstr>
      <vt:lpstr>这些事实意味着什么？</vt:lpstr>
      <vt:lpstr>祷告结束</vt:lpstr>
      <vt:lpstr>为了保持和书的页码一致增加的页</vt:lpstr>
      <vt:lpstr>太阳既是第四日才被造的， 那头三日是怎么分昼夜的呢？</vt:lpstr>
      <vt:lpstr>没有太阳，怎么会有昼夜呢？</vt:lpstr>
      <vt:lpstr>昼夜是什么时候产生的？</vt:lpstr>
      <vt:lpstr>第一天的光从哪里来？</vt:lpstr>
      <vt:lpstr>“有晚上，有早晨，是第N日”</vt:lpstr>
      <vt:lpstr>“日”是什么意思？ </vt:lpstr>
      <vt:lpstr>“日”是什么意思？ </vt:lpstr>
      <vt:lpstr>“日”= 24小时的一天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Meiling Meng</cp:lastModifiedBy>
  <cp:revision>903</cp:revision>
  <dcterms:created xsi:type="dcterms:W3CDTF">2020-12-03T10:25:54Z</dcterms:created>
  <dcterms:modified xsi:type="dcterms:W3CDTF">2024-12-11T03:47:17Z</dcterms:modified>
</cp:coreProperties>
</file>