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78" r:id="rId1"/>
  </p:sldMasterIdLst>
  <p:notesMasterIdLst>
    <p:notesMasterId r:id="rId50"/>
  </p:notesMasterIdLst>
  <p:handoutMasterIdLst>
    <p:handoutMasterId r:id="rId51"/>
  </p:handoutMasterIdLst>
  <p:sldIdLst>
    <p:sldId id="257" r:id="rId2"/>
    <p:sldId id="3005" r:id="rId3"/>
    <p:sldId id="343" r:id="rId4"/>
    <p:sldId id="3015" r:id="rId5"/>
    <p:sldId id="259" r:id="rId6"/>
    <p:sldId id="3016" r:id="rId7"/>
    <p:sldId id="3017" r:id="rId8"/>
    <p:sldId id="3018" r:id="rId9"/>
    <p:sldId id="3019" r:id="rId10"/>
    <p:sldId id="3022" r:id="rId11"/>
    <p:sldId id="3072" r:id="rId12"/>
    <p:sldId id="3031" r:id="rId13"/>
    <p:sldId id="3066" r:id="rId14"/>
    <p:sldId id="3054" r:id="rId15"/>
    <p:sldId id="3055" r:id="rId16"/>
    <p:sldId id="3058" r:id="rId17"/>
    <p:sldId id="3062" r:id="rId18"/>
    <p:sldId id="3068" r:id="rId19"/>
    <p:sldId id="3061" r:id="rId20"/>
    <p:sldId id="3065" r:id="rId21"/>
    <p:sldId id="3037" r:id="rId22"/>
    <p:sldId id="3063" r:id="rId23"/>
    <p:sldId id="3064" r:id="rId24"/>
    <p:sldId id="3038" r:id="rId25"/>
    <p:sldId id="3039" r:id="rId26"/>
    <p:sldId id="3040" r:id="rId27"/>
    <p:sldId id="3042" r:id="rId28"/>
    <p:sldId id="3067" r:id="rId29"/>
    <p:sldId id="3044" r:id="rId30"/>
    <p:sldId id="3049" r:id="rId31"/>
    <p:sldId id="3074" r:id="rId32"/>
    <p:sldId id="3075" r:id="rId33"/>
    <p:sldId id="3076" r:id="rId34"/>
    <p:sldId id="3077" r:id="rId35"/>
    <p:sldId id="3103" r:id="rId36"/>
    <p:sldId id="3079" r:id="rId37"/>
    <p:sldId id="3080" r:id="rId38"/>
    <p:sldId id="3081" r:id="rId39"/>
    <p:sldId id="3082" r:id="rId40"/>
    <p:sldId id="3083" r:id="rId41"/>
    <p:sldId id="3099" r:id="rId42"/>
    <p:sldId id="3100" r:id="rId43"/>
    <p:sldId id="3085" r:id="rId44"/>
    <p:sldId id="3104" r:id="rId45"/>
    <p:sldId id="592" r:id="rId46"/>
    <p:sldId id="3105" r:id="rId47"/>
    <p:sldId id="4621" r:id="rId48"/>
    <p:sldId id="3014" r:id="rId4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C18"/>
    <a:srgbClr val="A5A5A5"/>
    <a:srgbClr val="4EA0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52" autoAdjust="0"/>
    <p:restoredTop sz="59629" autoAdjust="0"/>
  </p:normalViewPr>
  <p:slideViewPr>
    <p:cSldViewPr snapToGrid="0">
      <p:cViewPr varScale="1">
        <p:scale>
          <a:sx n="79" d="100"/>
          <a:sy n="79" d="100"/>
        </p:scale>
        <p:origin x="2262" y="90"/>
      </p:cViewPr>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8" d="100"/>
          <a:sy n="88" d="100"/>
        </p:scale>
        <p:origin x="283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00CA2-E033-40C8-8B81-FADBE2A383FF}" type="datetimeFigureOut">
              <a:rPr lang="zh-CN" altLang="en-US" smtClean="0"/>
              <a:t>2025/3/14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1A1561-5347-4077-BBD1-DCBDD844B0EB}" type="slidenum">
              <a:rPr lang="zh-CN" altLang="en-US" smtClean="0"/>
              <a:t>‹#›</a:t>
            </a:fld>
            <a:endParaRPr lang="zh-CN" altLang="en-US"/>
          </a:p>
        </p:txBody>
      </p:sp>
    </p:spTree>
    <p:extLst>
      <p:ext uri="{BB962C8B-B14F-4D97-AF65-F5344CB8AC3E}">
        <p14:creationId xmlns:p14="http://schemas.microsoft.com/office/powerpoint/2010/main" val="1066631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AC1CE-74BE-43BF-914A-F46147155007}" type="datetimeFigureOut">
              <a:rPr lang="zh-CN" altLang="en-US" smtClean="0"/>
              <a:t>2025/3/14</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26871-DE52-42AD-B5C2-56320565728A}" type="slidenum">
              <a:rPr lang="zh-CN" altLang="en-US" smtClean="0"/>
              <a:t>‹#›</a:t>
            </a:fld>
            <a:endParaRPr lang="zh-CN" altLang="en-US"/>
          </a:p>
        </p:txBody>
      </p:sp>
    </p:spTree>
    <p:extLst>
      <p:ext uri="{BB962C8B-B14F-4D97-AF65-F5344CB8AC3E}">
        <p14:creationId xmlns:p14="http://schemas.microsoft.com/office/powerpoint/2010/main" val="2456624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tabLst>
                <a:tab pos="1620520" algn="l"/>
              </a:tabLst>
            </a:pPr>
            <a:r>
              <a:rPr lang="zh-CN" altLang="en-US" sz="2800" dirty="0"/>
              <a:t>不明飞行物（</a:t>
            </a:r>
            <a:r>
              <a:rPr lang="en-US" altLang="zh-CN" sz="2800" dirty="0"/>
              <a:t>UFO</a:t>
            </a:r>
            <a:r>
              <a:rPr lang="zh-CN" altLang="en-US" sz="2800" dirty="0"/>
              <a:t>）究竟是什么东西呢？ </a:t>
            </a:r>
            <a:endParaRPr lang="en-US" altLang="zh-CN" sz="2800" dirty="0"/>
          </a:p>
          <a:p>
            <a:pPr>
              <a:tabLst>
                <a:tab pos="1620520" algn="l"/>
              </a:tabLst>
            </a:pPr>
            <a:r>
              <a:rPr lang="zh-CN" altLang="en-US" sz="2800" dirty="0"/>
              <a:t>在座的同学有听说过“不明飞行物”吗？也被称为 </a:t>
            </a:r>
            <a:r>
              <a:rPr lang="en-US" altLang="zh-CN" sz="2800" dirty="0"/>
              <a:t>UFO</a:t>
            </a:r>
            <a:r>
              <a:rPr lang="zh-CN" altLang="en-US" sz="2800" dirty="0"/>
              <a:t>。</a:t>
            </a:r>
            <a:r>
              <a:rPr lang="en-US" altLang="zh-CN" sz="2800" dirty="0"/>
              <a:t>UFO </a:t>
            </a:r>
            <a:r>
              <a:rPr lang="zh-CN" altLang="en-US" sz="2800" dirty="0"/>
              <a:t>是什么呢？ </a:t>
            </a:r>
            <a:endParaRPr lang="en-US" altLang="zh-CN" sz="2800" dirty="0"/>
          </a:p>
          <a:p>
            <a:pPr>
              <a:tabLst>
                <a:tab pos="1620520" algn="l"/>
              </a:tabLst>
            </a:pPr>
            <a:r>
              <a:rPr lang="zh-CN" altLang="en-US" sz="2800" dirty="0"/>
              <a:t>有人认为这是外星人到访地球的飞船，这是真的吗？这个世界真的存在外星人吗？外星人的飞船能够飞越遥远的宇宙空间来到地球吗？</a:t>
            </a:r>
            <a:endParaRPr lang="en-US" altLang="zh-CN" sz="2800" dirty="0"/>
          </a:p>
          <a:p>
            <a:pPr>
              <a:tabLst>
                <a:tab pos="1620520" algn="l"/>
              </a:tabLst>
            </a:pPr>
            <a:r>
              <a:rPr lang="zh-CN" altLang="en-US" sz="2800" dirty="0"/>
              <a:t>我们今天来揭开外星人的神秘面具。</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544699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那真的是火星人脸吗？ </a:t>
            </a:r>
            <a:r>
              <a:rPr lang="en-US" altLang="zh-CN" sz="2400" dirty="0"/>
              <a:t>22 </a:t>
            </a:r>
            <a:r>
              <a:rPr lang="zh-CN" altLang="en-US" sz="2400" dirty="0"/>
              <a:t>年之后，也就是 </a:t>
            </a:r>
            <a:r>
              <a:rPr lang="en-US" altLang="zh-CN" sz="2400" dirty="0"/>
              <a:t>1998 </a:t>
            </a:r>
            <a:r>
              <a:rPr lang="zh-CN" altLang="en-US" sz="2400" dirty="0"/>
              <a:t>年，美国宇航局的探测器对火星同一个地方再拍了一张照片，结果发现原来的火星人脸不见了。 </a:t>
            </a:r>
            <a:endParaRPr lang="en-US" altLang="zh-CN" sz="2400" dirty="0"/>
          </a:p>
          <a:p>
            <a:pPr algn="just">
              <a:tabLst>
                <a:tab pos="1620520" algn="l"/>
              </a:tabLst>
            </a:pPr>
            <a:r>
              <a:rPr lang="zh-CN" altLang="en-US" sz="2400" dirty="0"/>
              <a:t>大家看看对比一下，左边的照片是 </a:t>
            </a:r>
            <a:r>
              <a:rPr lang="en-US" altLang="zh-CN" sz="2400" dirty="0"/>
              <a:t>1976 </a:t>
            </a:r>
            <a:r>
              <a:rPr lang="zh-CN" altLang="en-US" sz="2400" dirty="0"/>
              <a:t>年拍的，右边的图片是 </a:t>
            </a:r>
            <a:r>
              <a:rPr lang="en-US" altLang="zh-CN" sz="2400" dirty="0"/>
              <a:t>1998 </a:t>
            </a:r>
            <a:r>
              <a:rPr lang="zh-CN" altLang="en-US" sz="2400" dirty="0"/>
              <a:t>年 拍的。 </a:t>
            </a:r>
            <a:endParaRPr lang="en-US" altLang="zh-CN" sz="2400" dirty="0"/>
          </a:p>
          <a:p>
            <a:pPr algn="just">
              <a:tabLst>
                <a:tab pos="1620520" algn="l"/>
              </a:tabLst>
            </a:pPr>
            <a:r>
              <a:rPr lang="zh-CN" altLang="en-US" sz="2400" dirty="0"/>
              <a:t>后来科学家经过深入研究才明白，</a:t>
            </a:r>
            <a:r>
              <a:rPr lang="en-US" altLang="zh-CN" sz="2400" dirty="0"/>
              <a:t>1976 </a:t>
            </a:r>
            <a:r>
              <a:rPr lang="zh-CN" altLang="en-US" sz="2400" dirty="0"/>
              <a:t>年的拍摄技术不好，图片成像的清晰度不够，拍出了火星人脸的错觉。</a:t>
            </a:r>
            <a:r>
              <a:rPr lang="en-US" altLang="zh-CN" sz="2400" dirty="0"/>
              <a:t>1998 </a:t>
            </a:r>
            <a:r>
              <a:rPr lang="zh-CN" altLang="en-US" sz="2400" dirty="0"/>
              <a:t>年拍摄的技术发展之后，拍摄到更清晰的照片，发现之前的人脸只不过是一个普通的土堆而已。</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6734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en-US" sz="2800" dirty="0"/>
              <a:t>其实，我们从另外一个角度去想，所谓的 </a:t>
            </a:r>
            <a:r>
              <a:rPr lang="en-US" altLang="zh-CN" sz="2800" dirty="0"/>
              <a:t>UFO</a:t>
            </a:r>
            <a:r>
              <a:rPr lang="zh-CN" altLang="en-US" sz="2800" dirty="0"/>
              <a:t>，也就是外星人的飞船，（</a:t>
            </a:r>
            <a:r>
              <a:rPr lang="en-US" altLang="zh-CN" sz="2800" dirty="0"/>
              <a:t>P </a:t>
            </a:r>
            <a:r>
              <a:rPr lang="zh-CN" altLang="en-US" sz="2800" dirty="0"/>
              <a:t>击） 它们可以从遥远的空间飞来地球吗？</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622BD-B18B-4F1D-8806-94D26F57713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0257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宇宙非常大，要跨越遥远的宇宙空间是非常困难的事情。其中最大的难题是漫长的距离。我们先不讨论非常遥远的恒星，先拿一颗最靠近地球的恒星</a:t>
            </a:r>
            <a:r>
              <a:rPr lang="en-US" altLang="zh-CN" sz="2400" dirty="0"/>
              <a:t>——</a:t>
            </a:r>
            <a:r>
              <a:rPr lang="zh-CN" altLang="en-US" sz="2400" dirty="0"/>
              <a:t>比邻星来讨论。</a:t>
            </a:r>
            <a:endParaRPr lang="en-US" altLang="zh-CN" sz="1600" dirty="0">
              <a:effectLst/>
              <a:latin typeface="Times New Roman" panose="02020603050405020304" pitchFamily="18" charset="0"/>
              <a:ea typeface="+mn-ea"/>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5874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知道比邻星离地球多远吗？答案是 </a:t>
            </a:r>
            <a:r>
              <a:rPr lang="en-US" altLang="zh-CN" sz="2400" dirty="0"/>
              <a:t>4.22 </a:t>
            </a:r>
            <a:r>
              <a:rPr lang="zh-CN" altLang="en-US" sz="2400" dirty="0"/>
              <a:t>光年。</a:t>
            </a:r>
            <a:endParaRPr lang="en-US" altLang="zh-CN" sz="1600" dirty="0">
              <a:effectLst/>
              <a:latin typeface="Times New Roman" panose="02020603050405020304" pitchFamily="18" charset="0"/>
              <a:ea typeface="+mn-ea"/>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1412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sz="2400" dirty="0"/>
              <a:t>这里有一个名词：光年。你知道光年是什么单位吗？ 光年是一个非常大的长度单位。</a:t>
            </a:r>
            <a:endParaRPr lang="en-US" altLang="zh-CN" sz="2400" dirty="0"/>
          </a:p>
          <a:p>
            <a:r>
              <a:rPr lang="zh-CN" altLang="en-US" sz="2400" dirty="0"/>
              <a:t>光在真空中的速度为每秒钟约 </a:t>
            </a:r>
            <a:r>
              <a:rPr lang="en-US" altLang="zh-CN" sz="2400" dirty="0"/>
              <a:t>30 </a:t>
            </a:r>
            <a:r>
              <a:rPr lang="zh-CN" altLang="en-US" sz="2400" dirty="0"/>
              <a:t>万公里，</a:t>
            </a:r>
            <a:endParaRPr lang="en-US" altLang="zh-CN" sz="2400" dirty="0"/>
          </a:p>
          <a:p>
            <a:r>
              <a:rPr lang="en-US" altLang="zh-CN" sz="2400" dirty="0"/>
              <a:t>1 </a:t>
            </a:r>
            <a:r>
              <a:rPr lang="zh-CN" altLang="en-US" sz="2400" dirty="0"/>
              <a:t>光年是指光在真空中直线前进整整 </a:t>
            </a:r>
            <a:r>
              <a:rPr lang="en-US" altLang="zh-CN" sz="2400" dirty="0"/>
              <a:t>1 </a:t>
            </a:r>
            <a:r>
              <a:rPr lang="zh-CN" altLang="en-US" sz="2400" dirty="0"/>
              <a:t>年的距离，大约 </a:t>
            </a:r>
            <a:r>
              <a:rPr lang="en-US" altLang="zh-CN" sz="2400" dirty="0"/>
              <a:t>10 </a:t>
            </a:r>
            <a:r>
              <a:rPr lang="zh-CN" altLang="en-US" sz="2400" dirty="0"/>
              <a:t>万亿公里。</a:t>
            </a:r>
            <a:endParaRPr lang="en-US" altLang="zh-CN" sz="1600" dirty="0">
              <a:effectLst/>
              <a:latin typeface="Arial" panose="020B0604020202020204" pitchFamily="34" charset="0"/>
              <a:ea typeface="微软雅黑" panose="020B0503020204020204" pitchFamily="34" charset="-122"/>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580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你平时是怎样上学的呢？是走路还是骑车？搭公交车或地铁呢？ </a:t>
            </a:r>
            <a:endParaRPr lang="en-US" altLang="zh-CN" sz="2400" dirty="0"/>
          </a:p>
          <a:p>
            <a:pPr marL="0" marR="0" lvl="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如果你是走路上学的话，你走得有多快呢？一个普通人的步速大概是每秒 </a:t>
            </a:r>
            <a:r>
              <a:rPr lang="en-US" altLang="zh-CN" sz="2400" dirty="0"/>
              <a:t>1 </a:t>
            </a:r>
            <a:r>
              <a:rPr lang="zh-CN" altLang="en-US" sz="2400" dirty="0"/>
              <a:t>米，那通过走路走到比邻星要多久的时间呢？ </a:t>
            </a:r>
            <a:endParaRPr lang="en-US" altLang="zh-CN" sz="2400" dirty="0"/>
          </a:p>
          <a:p>
            <a:pPr marL="0" marR="0" lvl="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一天有 </a:t>
            </a:r>
            <a:r>
              <a:rPr lang="en-US" altLang="zh-CN" sz="2400" dirty="0"/>
              <a:t>86,400 </a:t>
            </a:r>
            <a:r>
              <a:rPr lang="zh-CN" altLang="en-US" sz="2400" dirty="0"/>
              <a:t>秒。一个成人一天不停地走，最远可以走大约 </a:t>
            </a:r>
            <a:r>
              <a:rPr lang="en-US" altLang="zh-CN" sz="2400" dirty="0"/>
              <a:t>86.4 </a:t>
            </a:r>
            <a:r>
              <a:rPr lang="zh-CN" altLang="en-US" sz="2400" dirty="0"/>
              <a:t>千米，比邻星距离我们 </a:t>
            </a:r>
            <a:r>
              <a:rPr lang="en-US" altLang="zh-CN" sz="2400" dirty="0"/>
              <a:t>4.22 </a:t>
            </a:r>
            <a:r>
              <a:rPr lang="zh-CN" altLang="en-US" sz="2400" dirty="0"/>
              <a:t>光年，大概是 </a:t>
            </a:r>
            <a:r>
              <a:rPr lang="en-US" altLang="zh-CN" sz="2400" dirty="0"/>
              <a:t>39.9 </a:t>
            </a:r>
            <a:r>
              <a:rPr lang="zh-CN" altLang="en-US" sz="2400" dirty="0"/>
              <a:t>万亿千米。大约需要 </a:t>
            </a:r>
            <a:r>
              <a:rPr lang="en-US" altLang="zh-CN" sz="2400" dirty="0"/>
              <a:t>12.65 </a:t>
            </a:r>
            <a:r>
              <a:rPr lang="zh-CN" altLang="en-US" sz="2400" dirty="0"/>
              <a:t>亿年才能从地球步行到比邻星。</a:t>
            </a:r>
            <a:endParaRPr lang="en-US" altLang="zh-CN" sz="1600" dirty="0">
              <a:effectLst/>
              <a:latin typeface="Times New Roman" panose="02020603050405020304" pitchFamily="18" charset="0"/>
              <a:ea typeface="+mn-ea"/>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9739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也许你会说，步行太慢了，我们坐车吧。汽车的速度大约为每小时</a:t>
            </a:r>
            <a:r>
              <a:rPr lang="en-US" altLang="zh-CN" sz="2400" dirty="0"/>
              <a:t>100</a:t>
            </a:r>
            <a:r>
              <a:rPr lang="zh-CN" altLang="en-US" sz="3600" dirty="0"/>
              <a:t>千米。如果我们有一条从地球到比邻星的高速公路，那么这辆汽车日夜不停从地球向着比邻星驶去，大约需要 </a:t>
            </a:r>
            <a:r>
              <a:rPr lang="en-US" altLang="zh-CN" sz="3600" dirty="0"/>
              <a:t>4554 </a:t>
            </a:r>
            <a:r>
              <a:rPr lang="zh-CN" altLang="en-US" sz="3600" dirty="0"/>
              <a:t>万年才能到目的地。</a:t>
            </a:r>
            <a:endParaRPr lang="en-US" altLang="zh-CN" sz="2000" dirty="0">
              <a:effectLst/>
              <a:latin typeface="Times New Roman" panose="02020603050405020304" pitchFamily="18" charset="0"/>
              <a:ea typeface="+mn-ea"/>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3224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t>4000 </a:t>
            </a:r>
            <a:r>
              <a:rPr lang="zh-CN" altLang="en-US" sz="2400" dirty="0"/>
              <a:t>多万年也太漫长了，如果我们坐飞机又怎样呢？</a:t>
            </a:r>
            <a:endParaRPr lang="en-US" altLang="zh-CN"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t>飞机的时速大约在每小时 </a:t>
            </a:r>
            <a:r>
              <a:rPr lang="en-US" altLang="zh-CN" sz="2400" dirty="0"/>
              <a:t>900 </a:t>
            </a:r>
            <a:r>
              <a:rPr lang="zh-CN" altLang="en-US" sz="2400" dirty="0"/>
              <a:t>千米左右，一天大约可以飞 </a:t>
            </a:r>
            <a:r>
              <a:rPr lang="en-US" altLang="zh-CN" sz="2400" dirty="0"/>
              <a:t>2 </a:t>
            </a:r>
            <a:r>
              <a:rPr lang="zh-CN" altLang="en-US" sz="2400" dirty="0"/>
              <a:t>万多千米。 </a:t>
            </a:r>
            <a:endParaRPr lang="en-US" altLang="zh-CN"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t>假设这架飞机拥有着无限飞行能力，且永远不会坏，那么它需要 </a:t>
            </a:r>
            <a:r>
              <a:rPr lang="en-US" altLang="zh-CN" sz="2400" dirty="0"/>
              <a:t>506 </a:t>
            </a:r>
            <a:r>
              <a:rPr lang="zh-CN" altLang="en-US" sz="2400" dirty="0"/>
              <a:t>万年才能飞到比邻星。</a:t>
            </a:r>
            <a:endParaRPr lang="zh-CN" altLang="en-US"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2548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dirty="0"/>
              <a:t>也许你说飞机速度还是太慢了，我们能不能用火箭推动的航天器去比邻星呢？ </a:t>
            </a:r>
            <a:endParaRPr lang="en-US" altLang="zh-CN" dirty="0"/>
          </a:p>
          <a:p>
            <a:r>
              <a:rPr lang="zh-CN" altLang="en-US" dirty="0"/>
              <a:t>上个世纪 </a:t>
            </a:r>
            <a:r>
              <a:rPr lang="en-US" altLang="zh-CN" dirty="0"/>
              <a:t>70 </a:t>
            </a:r>
            <a:r>
              <a:rPr lang="zh-CN" altLang="en-US" dirty="0"/>
              <a:t>年代，由大推力火箭发射的旅行者 </a:t>
            </a:r>
            <a:r>
              <a:rPr lang="en-US" altLang="zh-CN" dirty="0"/>
              <a:t>1 </a:t>
            </a:r>
            <a:r>
              <a:rPr lang="zh-CN" altLang="en-US" dirty="0"/>
              <a:t>号，它的飞行速度达到 每秒 </a:t>
            </a:r>
            <a:r>
              <a:rPr lang="en-US" altLang="zh-CN" dirty="0"/>
              <a:t>17 </a:t>
            </a:r>
            <a:r>
              <a:rPr lang="zh-CN" altLang="en-US" dirty="0"/>
              <a:t>千米，时速高达 </a:t>
            </a:r>
            <a:r>
              <a:rPr lang="en-US" altLang="zh-CN" dirty="0"/>
              <a:t>61200 </a:t>
            </a:r>
            <a:r>
              <a:rPr lang="zh-CN" altLang="en-US" dirty="0"/>
              <a:t>千米。 </a:t>
            </a:r>
            <a:endParaRPr lang="en-US" altLang="zh-CN" dirty="0"/>
          </a:p>
          <a:p>
            <a:r>
              <a:rPr lang="zh-CN" altLang="en-US" dirty="0"/>
              <a:t>旅行者 </a:t>
            </a:r>
            <a:r>
              <a:rPr lang="en-US" altLang="zh-CN" dirty="0"/>
              <a:t>1 </a:t>
            </a:r>
            <a:r>
              <a:rPr lang="zh-CN" altLang="en-US" dirty="0"/>
              <a:t>号的速度已经是非常快了。它造访比邻星需要多久时间呢？你会算这道简单的除法吗？答案是：</a:t>
            </a:r>
            <a:r>
              <a:rPr lang="en-US" altLang="zh-CN" dirty="0"/>
              <a:t>74462 </a:t>
            </a:r>
            <a:r>
              <a:rPr lang="zh-CN" altLang="en-US" dirty="0"/>
              <a:t>年！</a:t>
            </a:r>
            <a:endParaRPr lang="zh-CN" altLang="en-US"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3549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现在把这 </a:t>
            </a:r>
            <a:r>
              <a:rPr lang="en-US" altLang="zh-CN" sz="2400" dirty="0"/>
              <a:t>4 </a:t>
            </a:r>
            <a:r>
              <a:rPr lang="zh-CN" altLang="en-US" sz="2400" dirty="0"/>
              <a:t>种交通工具用表格进行对比。可以看出，就算最靠近我们的恒星，用最快的交通工具，也要 </a:t>
            </a:r>
            <a:r>
              <a:rPr lang="en-US" altLang="zh-CN" sz="2400" dirty="0"/>
              <a:t>7 </a:t>
            </a:r>
            <a:r>
              <a:rPr lang="zh-CN" altLang="en-US" sz="2400" dirty="0"/>
              <a:t>万年的时间。没有生命体能有这么长的寿命来完成这样一段漫长的旅行。</a:t>
            </a:r>
            <a:endParaRPr lang="en-US" altLang="zh-CN" sz="1600" dirty="0">
              <a:effectLst/>
              <a:latin typeface="Times New Roman" panose="02020603050405020304" pitchFamily="18" charset="0"/>
              <a:ea typeface="+mn-ea"/>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1935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2800" dirty="0"/>
              <a:t>在电影和科幻小说中，外星人通常会被塑造成无所不能的地球侵入者。 除此以外，现在还有很多关于外星人的动漫和玩具。结果，社会上很多人就相信有外星人。（</a:t>
            </a:r>
            <a:r>
              <a:rPr lang="en-US" altLang="zh-CN" sz="2800" dirty="0"/>
              <a:t>P </a:t>
            </a:r>
            <a:r>
              <a:rPr lang="zh-CN" altLang="en-US" sz="2800" dirty="0"/>
              <a:t>击）那问题是，在真实的世界里，到底有没有外星 人呢？</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946236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你们看到了吗？宇宙中天体的距离是非常遥远的，星际旅行要耗费大量的时间。假如最靠近我们的比邻星有外星人，也要花费很长时间才能来到地球。</a:t>
            </a:r>
            <a:endParaRPr lang="en-US" altLang="zh-CN" sz="1600" dirty="0">
              <a:effectLst/>
              <a:latin typeface="Times New Roman" panose="02020603050405020304" pitchFamily="18" charset="0"/>
              <a:ea typeface="+mn-ea"/>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88294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而且在空间飞行的速度越快，就越危险。你开过碰碰车吗？车开得越快，一旦前方出现障碍物，就越容易撞上。</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6145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因为车速越快，从发现障碍物到转弯绕开障碍物，留给司机的反应时间就越少。</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8182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飞船在空间飞行也是一样。飞船飞得越快，就越容易跟星际物质，比如小陨石、小行星等发生碰撞。</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7119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你也许会问：宇宙不是真空的吗？真的有这么多的小碎石之类的物质吗？ </a:t>
            </a:r>
            <a:endParaRPr lang="en-US" altLang="zh-CN" sz="2400" dirty="0"/>
          </a:p>
          <a:p>
            <a:pPr algn="just">
              <a:tabLst>
                <a:tab pos="1620520" algn="l"/>
              </a:tabLst>
            </a:pPr>
            <a:r>
              <a:rPr lang="zh-CN" altLang="en-US" sz="2400" dirty="0"/>
              <a:t>这张图片是太阳系的平面图，在火星和木星轨道之间，就有许多小行星和碎石。</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9888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en-US" sz="2400" dirty="0"/>
              <a:t>小行星带是小行星最密集的区域，估计有多达 </a:t>
            </a:r>
            <a:r>
              <a:rPr lang="en-US" altLang="zh-CN" sz="2400" dirty="0"/>
              <a:t>50 </a:t>
            </a:r>
            <a:r>
              <a:rPr lang="zh-CN" altLang="en-US" sz="2400" dirty="0"/>
              <a:t>万颗小行星。航天器在高速行驶的过程中，很可能会撞到小行星带而被撞毁。 从图片上看这些小行星很小，但如果有参照物对比，你会发现这些小行星大的吓人。</a:t>
            </a:r>
            <a:endParaRPr lang="zh-CN" altLang="zh-CN" sz="1600" dirty="0">
              <a:effectLst/>
              <a:latin typeface="Times New Roman" panose="02020603050405020304" pitchFamily="18" charset="0"/>
              <a:ea typeface="等线" panose="02010600030101010101" pitchFamily="2" charset="-122"/>
            </a:endParaRPr>
          </a:p>
          <a:p>
            <a:pPr algn="just">
              <a:tabLst>
                <a:tab pos="1620520" algn="l"/>
              </a:tabLst>
            </a:pP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7492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这是某座城市与普通小行星的大小对比图。可以看到这颗小行星能够完全覆盖整个城市。我们觉得宇宙的陨石很小，那是因为坠落到地球的陨石，本身体积不大，而且经过大气层摩擦，被烧掉大部分。所以，到达地面的陨石通常是小小的一块。但是，宇宙中普通的小行星和陨石通常是非常巨大的，航天器如果撞上这样的小行星，会被完全撞坏。</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9091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另外，超新星爆发也会把大量的物质抛入太空。如果外星人的飞船进入超新星爆炸的区域，很可能会被飞出的物质给撞毁。</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1604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空间中高速飞行的小微粒也会给飞船造成损害。</a:t>
            </a:r>
            <a:r>
              <a:rPr lang="en-US" altLang="zh-CN" sz="2400" dirty="0"/>
              <a:t>1983 </a:t>
            </a:r>
            <a:r>
              <a:rPr lang="zh-CN" altLang="en-US" sz="2400" dirty="0"/>
              <a:t>年，一块直径只有</a:t>
            </a:r>
            <a:r>
              <a:rPr lang="en-US" altLang="zh-CN" sz="2400" dirty="0"/>
              <a:t>0.7 </a:t>
            </a:r>
            <a:r>
              <a:rPr lang="zh-CN" altLang="en-US" sz="2400" dirty="0"/>
              <a:t>毫米的飞行碎片打在挑战者号航天飞机的窗户上，维修费用达 </a:t>
            </a:r>
            <a:r>
              <a:rPr lang="en-US" altLang="zh-CN" sz="2400" dirty="0"/>
              <a:t>5 </a:t>
            </a:r>
            <a:r>
              <a:rPr lang="zh-CN" altLang="en-US" sz="2400" dirty="0"/>
              <a:t>万美 元。</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3942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如果体积大一点的高速陨石撞在飞船上，那相当于十几颗广岛原子弹爆炸产生的伤害。</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79149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很多人相信有外星人，归根结底是受到进化论的影响。 </a:t>
            </a:r>
            <a:endParaRPr lang="en-US" altLang="zh-CN" sz="2400" dirty="0"/>
          </a:p>
          <a:p>
            <a:pPr algn="just">
              <a:tabLst>
                <a:tab pos="1620520" algn="l"/>
              </a:tabLst>
            </a:pPr>
            <a:r>
              <a:rPr lang="zh-CN" altLang="en-US" sz="2400" dirty="0"/>
              <a:t>那些相信地外生命的人通常会说：“既然地球的生命是通过几十亿年自然进化而来，那浩瀚无边，已经有几十亿年岁月的宇宙很可能也会在别的地方进化孕育出不一样的生命，也就是外星生命。”</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987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下面我们做一道小练习题，这是一道多选题：</a:t>
            </a:r>
            <a:endParaRPr lang="en-US" altLang="zh-CN" dirty="0"/>
          </a:p>
          <a:p>
            <a:r>
              <a:rPr lang="zh-CN" altLang="en-US" dirty="0"/>
              <a:t> </a:t>
            </a:r>
            <a:r>
              <a:rPr lang="en-US" altLang="zh-CN" dirty="0"/>
              <a:t>1. </a:t>
            </a:r>
            <a:r>
              <a:rPr lang="zh-CN" altLang="en-US" dirty="0"/>
              <a:t>空间旅行会遇到哪些问题？（ ） </a:t>
            </a:r>
            <a:endParaRPr lang="en-US" altLang="zh-CN" dirty="0"/>
          </a:p>
          <a:p>
            <a:pPr marL="228600" indent="-228600">
              <a:buAutoNum type="alphaUcPeriod"/>
            </a:pPr>
            <a:r>
              <a:rPr lang="zh-CN" altLang="en-US" dirty="0"/>
              <a:t>距离太遥远 </a:t>
            </a:r>
            <a:endParaRPr lang="en-US" altLang="zh-CN" dirty="0"/>
          </a:p>
          <a:p>
            <a:pPr marL="0" indent="0">
              <a:buNone/>
            </a:pPr>
            <a:r>
              <a:rPr lang="en-US" altLang="zh-CN" dirty="0"/>
              <a:t>B.  </a:t>
            </a:r>
            <a:r>
              <a:rPr lang="zh-CN" altLang="en-US" dirty="0"/>
              <a:t>生命体的寿命问题 </a:t>
            </a:r>
            <a:endParaRPr lang="en-US" altLang="zh-CN" dirty="0"/>
          </a:p>
          <a:p>
            <a:pPr marL="0" indent="0">
              <a:buNone/>
            </a:pPr>
            <a:r>
              <a:rPr lang="en-US" altLang="zh-CN" dirty="0"/>
              <a:t>C.  </a:t>
            </a:r>
            <a:r>
              <a:rPr lang="zh-CN" altLang="en-US" dirty="0"/>
              <a:t>物质碰撞的风险</a:t>
            </a:r>
            <a:endParaRPr lang="en-US" altLang="zh-CN" dirty="0"/>
          </a:p>
          <a:p>
            <a:pPr marL="0" indent="0">
              <a:buNone/>
            </a:pPr>
            <a:r>
              <a:rPr lang="zh-CN" altLang="en-US" dirty="0"/>
              <a:t>（</a:t>
            </a:r>
            <a:r>
              <a:rPr lang="en-US" altLang="zh-CN" dirty="0"/>
              <a:t>P </a:t>
            </a:r>
            <a:r>
              <a:rPr lang="zh-CN" altLang="en-US" dirty="0"/>
              <a:t>击）答案：</a:t>
            </a:r>
            <a:r>
              <a:rPr lang="en-US" altLang="zh-CN" dirty="0"/>
              <a:t>ABC</a:t>
            </a:r>
            <a:endParaRPr lang="zh-CN" altLang="en-US" dirty="0"/>
          </a:p>
        </p:txBody>
      </p:sp>
      <p:sp>
        <p:nvSpPr>
          <p:cNvPr id="4" name="灯片编号占位符 3"/>
          <p:cNvSpPr>
            <a:spLocks noGrp="1"/>
          </p:cNvSpPr>
          <p:nvPr>
            <p:ph type="sldNum" sz="quarter" idx="5"/>
          </p:nvPr>
        </p:nvSpPr>
        <p:spPr/>
        <p:txBody>
          <a:bodyPr/>
          <a:lstStyle/>
          <a:p>
            <a:fld id="{63026871-DE52-42AD-B5C2-56320565728A}" type="slidenum">
              <a:rPr lang="zh-CN" altLang="en-US" smtClean="0"/>
              <a:t>30</a:t>
            </a:fld>
            <a:endParaRPr lang="zh-CN" altLang="en-US"/>
          </a:p>
        </p:txBody>
      </p:sp>
    </p:spTree>
    <p:extLst>
      <p:ext uri="{BB962C8B-B14F-4D97-AF65-F5344CB8AC3E}">
        <p14:creationId xmlns:p14="http://schemas.microsoft.com/office/powerpoint/2010/main" val="625772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我们是基督徒，圣经是神的话语，拥有最高的权威。那么圣经有没有支持外星人的说法呢？ </a:t>
            </a:r>
            <a:endParaRPr lang="en-US" altLang="zh-CN" sz="2400" dirty="0"/>
          </a:p>
          <a:p>
            <a:pPr algn="just">
              <a:tabLst>
                <a:tab pos="1620520" algn="l"/>
              </a:tabLst>
            </a:pPr>
            <a:r>
              <a:rPr lang="zh-CN" altLang="en-US" sz="2400" dirty="0"/>
              <a:t>其实，我们翻看创世记，完全没有看到经文记载有外星人。</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4171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比如在创世记 </a:t>
            </a:r>
            <a:r>
              <a:rPr lang="en-US" altLang="zh-CN" sz="2400" dirty="0"/>
              <a:t>1</a:t>
            </a:r>
            <a:r>
              <a:rPr lang="zh-CN" altLang="en-US" sz="2400" dirty="0"/>
              <a:t>：</a:t>
            </a:r>
            <a:r>
              <a:rPr lang="en-US" altLang="zh-CN" sz="2400" dirty="0"/>
              <a:t>26 </a:t>
            </a:r>
            <a:r>
              <a:rPr lang="zh-CN" altLang="en-US" sz="2400" dirty="0"/>
              <a:t>神说，我们要照着我们的形像，按着我们的样式造人，使他们管理海里的鱼，空中的鸟，地上的牲畜，和全地，并地上所爬的一切昆虫。</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8958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很明显，人类在神的创造中是唯一具有神的形像。在整本创世记，神完全没有提及在宇宙别的地方也创造了其他生命，更没有说创造了类似人类这样有神的形像的生命。</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6367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不但如此，我们再来看看以下创世记的经文：</a:t>
            </a:r>
            <a:endParaRPr lang="en-US" altLang="zh-CN" sz="2400" dirty="0"/>
          </a:p>
          <a:p>
            <a:pPr marL="0" marR="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创世记 </a:t>
            </a:r>
            <a:r>
              <a:rPr lang="en-US" altLang="zh-CN" sz="2400" dirty="0"/>
              <a:t>1</a:t>
            </a:r>
            <a:r>
              <a:rPr lang="zh-CN" altLang="en-US" sz="2400" dirty="0"/>
              <a:t>：</a:t>
            </a:r>
            <a:r>
              <a:rPr lang="en-US" altLang="zh-CN" sz="2400" dirty="0"/>
              <a:t>29 </a:t>
            </a:r>
            <a:r>
              <a:rPr lang="zh-CN" altLang="en-US" sz="2400" dirty="0"/>
              <a:t>神就赐福给他们，又对他们说，要生养众多，遍满地面， 治理这地。 </a:t>
            </a:r>
            <a:endParaRPr lang="en-US" altLang="zh-CN" sz="2400" dirty="0"/>
          </a:p>
          <a:p>
            <a:pPr marL="0" marR="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大家还记得后面是怎样说的吗？要管理那几类的动物呢？ </a:t>
            </a:r>
            <a:endParaRPr lang="en-US" altLang="zh-CN" sz="2400" dirty="0"/>
          </a:p>
          <a:p>
            <a:pPr marL="0" marR="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也要管理（</a:t>
            </a:r>
            <a:r>
              <a:rPr lang="en-US" altLang="zh-CN" sz="2400" dirty="0"/>
              <a:t>P </a:t>
            </a:r>
            <a:r>
              <a:rPr lang="zh-CN" altLang="en-US" sz="2400" dirty="0"/>
              <a:t>击）海里的鱼， （</a:t>
            </a:r>
            <a:r>
              <a:rPr lang="en-US" altLang="zh-CN" sz="2400" dirty="0"/>
              <a:t>P </a:t>
            </a:r>
            <a:r>
              <a:rPr lang="zh-CN" altLang="en-US" sz="2400" dirty="0"/>
              <a:t>击）空中的鸟， （</a:t>
            </a:r>
            <a:r>
              <a:rPr lang="en-US" altLang="zh-CN" sz="2400" dirty="0"/>
              <a:t>P </a:t>
            </a:r>
            <a:r>
              <a:rPr lang="zh-CN" altLang="en-US" sz="2400" dirty="0"/>
              <a:t>击）和地上各样行动的活物。</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27630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在诗篇还有一段：诗篇 </a:t>
            </a:r>
            <a:r>
              <a:rPr lang="en-US" altLang="zh-CN" sz="2400" dirty="0"/>
              <a:t>8</a:t>
            </a:r>
            <a:r>
              <a:rPr lang="zh-CN" altLang="en-US" sz="2400" dirty="0"/>
              <a:t>：</a:t>
            </a:r>
            <a:r>
              <a:rPr lang="en-US" altLang="zh-CN" sz="2400" dirty="0"/>
              <a:t>6 </a:t>
            </a:r>
            <a:r>
              <a:rPr lang="zh-CN" altLang="en-US" sz="2400" dirty="0"/>
              <a:t>你派他管理你手所造的，使万物， （</a:t>
            </a:r>
            <a:r>
              <a:rPr lang="en-US" altLang="zh-CN" sz="2400" dirty="0"/>
              <a:t>P </a:t>
            </a:r>
            <a:r>
              <a:rPr lang="zh-CN" altLang="en-US" sz="2400" dirty="0"/>
              <a:t>击）就是一切的牛羊，（</a:t>
            </a:r>
            <a:r>
              <a:rPr lang="en-US" altLang="zh-CN" sz="2400" dirty="0"/>
              <a:t>P </a:t>
            </a:r>
            <a:r>
              <a:rPr lang="zh-CN" altLang="en-US" sz="2400" dirty="0"/>
              <a:t>击）田野的兽，（</a:t>
            </a:r>
            <a:r>
              <a:rPr lang="en-US" altLang="zh-CN" sz="2400" dirty="0"/>
              <a:t>P </a:t>
            </a:r>
            <a:r>
              <a:rPr lang="zh-CN" altLang="en-US" sz="2400" dirty="0"/>
              <a:t>击） 空中的鸟， （</a:t>
            </a:r>
            <a:r>
              <a:rPr lang="en-US" altLang="zh-CN" sz="2400" dirty="0"/>
              <a:t>P </a:t>
            </a:r>
            <a:r>
              <a:rPr lang="zh-CN" altLang="en-US" sz="2400" dirty="0"/>
              <a:t>击）海里的鱼，凡经行海道的， （</a:t>
            </a:r>
            <a:r>
              <a:rPr lang="en-US" altLang="zh-CN" sz="2400" dirty="0"/>
              <a:t>P </a:t>
            </a:r>
            <a:r>
              <a:rPr lang="zh-CN" altLang="en-US" sz="2400" dirty="0"/>
              <a:t>击）都服在他的脚下。</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29037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上面两段经文告诉我们：神吩咐人类管理全地和地球各样生物。神并没有说过，他在别的星球上也创造过其他生命，所以不可能出现外星人来到地球，去管理地球人。</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537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假如真的有外星人从别的星球到达地球，而且文明等级比我们高很多， 那将会是外星人来管理人类。这点跟圣经中神的话语不一致。</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9589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6000" dirty="0"/>
              <a:t>看到了吗？加入外星人这个概念会使经文出现矛盾。不仅在创世记和诗篇，在新约罗马书也给了我们重要的信息。 </a:t>
            </a:r>
            <a:endParaRPr lang="en-US" altLang="zh-CN" sz="6000" dirty="0"/>
          </a:p>
          <a:p>
            <a:pPr algn="just">
              <a:tabLst>
                <a:tab pos="1620520" algn="l"/>
              </a:tabLst>
            </a:pPr>
            <a:r>
              <a:rPr lang="zh-CN" altLang="en-US" sz="6000" dirty="0"/>
              <a:t>罗马书 </a:t>
            </a:r>
            <a:r>
              <a:rPr lang="en-US" altLang="zh-CN" sz="6000" dirty="0"/>
              <a:t>8</a:t>
            </a:r>
            <a:r>
              <a:rPr lang="zh-CN" altLang="en-US" sz="6000" dirty="0"/>
              <a:t>：</a:t>
            </a:r>
            <a:r>
              <a:rPr lang="en-US" altLang="zh-CN" sz="6000" dirty="0"/>
              <a:t>21 </a:t>
            </a:r>
            <a:r>
              <a:rPr lang="zh-CN" altLang="en-US" sz="6000" dirty="0"/>
              <a:t>但受造之物仍然指望脱离败坏的辖制，得享神儿女自由的 荣耀。</a:t>
            </a:r>
            <a:r>
              <a:rPr lang="en-US" altLang="zh-CN" sz="6000" dirty="0"/>
              <a:t>22 </a:t>
            </a:r>
            <a:r>
              <a:rPr lang="zh-CN" altLang="en-US" sz="6000" dirty="0"/>
              <a:t>我们知道一切受造之物，一同叹息劳苦，直到如今。</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821426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如果真的有外星人，经文里面“一切受造之物”也会包括所谓的外星人。</a:t>
            </a:r>
            <a:endParaRPr lang="en-US" altLang="zh-CN" sz="2400" dirty="0"/>
          </a:p>
          <a:p>
            <a:pPr algn="just">
              <a:tabLst>
                <a:tab pos="1620520" algn="l"/>
              </a:tabLst>
            </a:pPr>
            <a:r>
              <a:rPr lang="zh-CN" altLang="en-US" sz="2400" dirty="0"/>
              <a:t>假如神在别的星球也创造了生命，按照经文的说法，这些外星生命也在一起“一同叹息劳苦，直到如今”。</a:t>
            </a:r>
            <a:endParaRPr lang="en-US" altLang="zh-CN" sz="2400" dirty="0"/>
          </a:p>
          <a:p>
            <a:pPr algn="just">
              <a:tabLst>
                <a:tab pos="1620520" algn="l"/>
              </a:tabLst>
            </a:pP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71608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但是我们在之前的课程就讨论过：宇宙必定存在一个创造者，连一个细胞都不可能是通过进化而来的。很多客观的证据都说明：地球上不可能进化出生命，在宇宙别的地方也不可能进化出外星人。</a:t>
            </a:r>
            <a:endParaRPr lang="zh-CN" altLang="zh-CN" sz="1600" dirty="0">
              <a:effectLst/>
              <a:latin typeface="Times New Roman" panose="02020603050405020304" pitchFamily="18" charset="0"/>
              <a:ea typeface="等线" panose="02010600030101010101" pitchFamily="2" charset="-122"/>
            </a:endParaRPr>
          </a:p>
          <a:p>
            <a:pPr algn="just">
              <a:tabLst>
                <a:tab pos="1620520" algn="l"/>
              </a:tabLst>
            </a:pP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6937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同学们还记得创世记中亚当犯罪之后，神是怎样审判他吗？我们看看： </a:t>
            </a:r>
            <a:endParaRPr lang="en-US" altLang="zh-CN" sz="2400" dirty="0"/>
          </a:p>
          <a:p>
            <a:pPr marL="0" marR="0" lvl="0" indent="0" algn="just" defTabSz="914400" rtl="0" eaLnBrk="1" fontAlgn="auto" latinLnBrk="0" hangingPunct="1">
              <a:lnSpc>
                <a:spcPct val="100000"/>
              </a:lnSpc>
              <a:spcBef>
                <a:spcPts val="0"/>
              </a:spcBef>
              <a:spcAft>
                <a:spcPts val="0"/>
              </a:spcAft>
              <a:buClrTx/>
              <a:buSzTx/>
              <a:buFontTx/>
              <a:buNone/>
              <a:tabLst>
                <a:tab pos="1620520" algn="l"/>
              </a:tabLst>
              <a:defRPr/>
            </a:pPr>
            <a:r>
              <a:rPr lang="zh-CN" altLang="en-US" sz="2400" dirty="0"/>
              <a:t>创世记 </a:t>
            </a:r>
            <a:r>
              <a:rPr lang="en-US" altLang="zh-CN" sz="2400" dirty="0"/>
              <a:t>3</a:t>
            </a:r>
            <a:r>
              <a:rPr lang="zh-CN" altLang="en-US" sz="2400" dirty="0"/>
              <a:t>：</a:t>
            </a:r>
            <a:r>
              <a:rPr lang="en-US" altLang="zh-CN" sz="2400" dirty="0"/>
              <a:t>17 </a:t>
            </a:r>
            <a:r>
              <a:rPr lang="zh-CN" altLang="en-US" sz="2400" dirty="0"/>
              <a:t>又对亚当说，你既听从妻子的话，吃了我所吩咐你不可吃的那树上的果子，地必为你的缘故受咒诅。你必终身劳苦，才能从地里得吃的。</a:t>
            </a:r>
            <a:endParaRPr lang="en-US" altLang="zh-CN" sz="16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1064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可见“一同叹息劳苦，直到如今”是因为人类的始祖犯罪的结果。但外星人不是亚当的后代，也从来不在亚当的管理之下，神的咒诅怎么可能临到他们的身上呢！而且这些外星人可能从来没有听过宇宙中存在地球，那地球上的亚当犯罪又如何影响到这些外星人一起“叹息劳苦”呢？</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49073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倘若外星人没有犯罪，却要跟人类一起受痛苦，这明显违背了神的公义的属性。</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9804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lvl="0" indent="0" algn="just">
              <a:buFont typeface="Arial" panose="020B0604020202020204" pitchFamily="34" charset="0"/>
              <a:buNone/>
              <a:tabLst>
                <a:tab pos="1620520" algn="l"/>
              </a:tabLst>
            </a:pPr>
            <a:r>
              <a:rPr lang="zh-CN" altLang="en-US" dirty="0"/>
              <a:t>根据上面的分析，圣经并不支持存在外星人。不仅圣经中没有提及任何地外生命，而且如果把外星人这个概念添加到经文中，会使经文出现矛盾，也违背了圣经真理的教导。也就是说，上帝在他的话语中否定了存在外星人的说法。</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962283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下面我们另一道小练习题： </a:t>
            </a:r>
            <a:endParaRPr lang="en-US" altLang="zh-CN" dirty="0"/>
          </a:p>
          <a:p>
            <a:r>
              <a:rPr lang="en-US" altLang="zh-CN" dirty="0"/>
              <a:t>2. </a:t>
            </a:r>
            <a:r>
              <a:rPr lang="zh-CN" altLang="en-US" dirty="0"/>
              <a:t>圣经里面有外星人的记载吗？（ ）</a:t>
            </a:r>
            <a:endParaRPr lang="en-US" altLang="zh-CN" dirty="0"/>
          </a:p>
          <a:p>
            <a:r>
              <a:rPr lang="en-US" altLang="zh-CN" dirty="0"/>
              <a:t>A. </a:t>
            </a:r>
            <a:r>
              <a:rPr lang="zh-CN" altLang="en-US" dirty="0"/>
              <a:t>有 </a:t>
            </a:r>
            <a:endParaRPr lang="en-US" altLang="zh-CN" dirty="0"/>
          </a:p>
          <a:p>
            <a:r>
              <a:rPr lang="en-US" altLang="zh-CN" dirty="0"/>
              <a:t>B. </a:t>
            </a:r>
            <a:r>
              <a:rPr lang="zh-CN" altLang="en-US" dirty="0"/>
              <a:t>没有 </a:t>
            </a:r>
            <a:endParaRPr lang="en-US" altLang="zh-CN" dirty="0"/>
          </a:p>
          <a:p>
            <a:r>
              <a:rPr lang="zh-CN" altLang="en-US" dirty="0"/>
              <a:t>（</a:t>
            </a:r>
            <a:r>
              <a:rPr lang="en-US" altLang="zh-CN" dirty="0"/>
              <a:t>P </a:t>
            </a:r>
            <a:r>
              <a:rPr lang="zh-CN" altLang="en-US" dirty="0"/>
              <a:t>击）答案：</a:t>
            </a:r>
            <a:r>
              <a:rPr lang="en-US" altLang="zh-CN" dirty="0"/>
              <a:t>B </a:t>
            </a:r>
            <a:endParaRPr lang="zh-CN" altLang="en-US" dirty="0"/>
          </a:p>
        </p:txBody>
      </p:sp>
      <p:sp>
        <p:nvSpPr>
          <p:cNvPr id="4" name="灯片编号占位符 3"/>
          <p:cNvSpPr>
            <a:spLocks noGrp="1"/>
          </p:cNvSpPr>
          <p:nvPr>
            <p:ph type="sldNum" sz="quarter" idx="5"/>
          </p:nvPr>
        </p:nvSpPr>
        <p:spPr/>
        <p:txBody>
          <a:bodyPr/>
          <a:lstStyle/>
          <a:p>
            <a:fld id="{63026871-DE52-42AD-B5C2-56320565728A}" type="slidenum">
              <a:rPr lang="zh-CN" altLang="en-US" smtClean="0"/>
              <a:t>44</a:t>
            </a:fld>
            <a:endParaRPr lang="zh-CN" altLang="en-US"/>
          </a:p>
        </p:txBody>
      </p:sp>
    </p:spTree>
    <p:extLst>
      <p:ext uri="{BB962C8B-B14F-4D97-AF65-F5344CB8AC3E}">
        <p14:creationId xmlns:p14="http://schemas.microsoft.com/office/powerpoint/2010/main" val="3720613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a:tabLst>
                <a:tab pos="1620520" algn="l"/>
              </a:tabLst>
            </a:pPr>
            <a:r>
              <a:rPr lang="en-US" altLang="zh-CN" sz="1800" dirty="0">
                <a:effectLst/>
                <a:latin typeface="宋体" panose="02010600030101010101" pitchFamily="2" charset="-122"/>
                <a:ea typeface="等线" panose="02010600030101010101" pitchFamily="2" charset="-122"/>
              </a:rPr>
              <a:t> </a:t>
            </a:r>
            <a:r>
              <a:rPr lang="zh-CN" altLang="en-US" sz="2800" dirty="0"/>
              <a:t>这一课通过考察了 </a:t>
            </a:r>
            <a:r>
              <a:rPr lang="en-US" altLang="zh-CN" sz="2800" dirty="0"/>
              <a:t>UFO </a:t>
            </a:r>
            <a:r>
              <a:rPr lang="zh-CN" altLang="en-US" sz="2800" dirty="0"/>
              <a:t>现象，让我们明白了所谓的外星人飞船完全是人们的错觉，空间旅行的存在巨大的困难，而且圣经完全不支持外星人存在的说法。 （</a:t>
            </a:r>
            <a:r>
              <a:rPr lang="en-US" altLang="zh-CN" sz="2800" dirty="0"/>
              <a:t>P </a:t>
            </a:r>
            <a:r>
              <a:rPr lang="zh-CN" altLang="en-US" sz="2800" dirty="0"/>
              <a:t>击）可以说，外星人只是进化论思想中的臆想和虚构形象</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417442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 </a:t>
            </a:r>
            <a:r>
              <a:rPr lang="zh-CN" altLang="en-US" dirty="0"/>
              <a:t>认为存在外星人是基于什么理论？这套理论可靠吗？ </a:t>
            </a:r>
            <a:r>
              <a:rPr lang="en-US" altLang="zh-CN" dirty="0"/>
              <a:t>______________________________________________________________ </a:t>
            </a:r>
            <a:br>
              <a:rPr lang="en-US" altLang="zh-CN" dirty="0"/>
            </a:br>
            <a:r>
              <a:rPr lang="en-US" altLang="zh-CN" dirty="0"/>
              <a:t>2. </a:t>
            </a:r>
            <a:r>
              <a:rPr lang="zh-CN" altLang="en-US" dirty="0"/>
              <a:t>为什么过去很多人一听到一些尚未证实的现象，就马上往外星人去想？ </a:t>
            </a:r>
            <a:r>
              <a:rPr lang="en-US" altLang="zh-CN" dirty="0"/>
              <a:t>_____________________________________________________________</a:t>
            </a:r>
            <a:endParaRPr lang="zh-CN" altLang="en-US" dirty="0"/>
          </a:p>
        </p:txBody>
      </p:sp>
      <p:sp>
        <p:nvSpPr>
          <p:cNvPr id="4" name="灯片编号占位符 3"/>
          <p:cNvSpPr>
            <a:spLocks noGrp="1"/>
          </p:cNvSpPr>
          <p:nvPr>
            <p:ph type="sldNum" sz="quarter" idx="5"/>
          </p:nvPr>
        </p:nvSpPr>
        <p:spPr/>
        <p:txBody>
          <a:bodyPr/>
          <a:lstStyle/>
          <a:p>
            <a:fld id="{63026871-DE52-42AD-B5C2-56320565728A}" type="slidenum">
              <a:rPr lang="zh-CN" altLang="en-US" smtClean="0"/>
              <a:t>46</a:t>
            </a:fld>
            <a:endParaRPr lang="zh-CN" altLang="en-US"/>
          </a:p>
        </p:txBody>
      </p:sp>
    </p:spTree>
    <p:extLst>
      <p:ext uri="{BB962C8B-B14F-4D97-AF65-F5344CB8AC3E}">
        <p14:creationId xmlns:p14="http://schemas.microsoft.com/office/powerpoint/2010/main" val="31419271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祷告结束。 </a:t>
            </a:r>
          </a:p>
        </p:txBody>
      </p:sp>
      <p:sp>
        <p:nvSpPr>
          <p:cNvPr id="4" name="灯片编号占位符 3"/>
          <p:cNvSpPr>
            <a:spLocks noGrp="1"/>
          </p:cNvSpPr>
          <p:nvPr>
            <p:ph type="sldNum" sz="quarter" idx="5"/>
          </p:nvPr>
        </p:nvSpPr>
        <p:spPr/>
        <p:txBody>
          <a:bodyPr/>
          <a:lstStyle/>
          <a:p>
            <a:fld id="{63026871-DE52-42AD-B5C2-56320565728A}" type="slidenum">
              <a:rPr lang="zh-CN" altLang="en-US" smtClean="0"/>
              <a:t>47</a:t>
            </a:fld>
            <a:endParaRPr lang="zh-CN" altLang="en-US"/>
          </a:p>
        </p:txBody>
      </p:sp>
    </p:spTree>
    <p:extLst>
      <p:ext uri="{BB962C8B-B14F-4D97-AF65-F5344CB8AC3E}">
        <p14:creationId xmlns:p14="http://schemas.microsoft.com/office/powerpoint/2010/main" val="4092112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E3931A78-AF0E-492C-90FC-30BCA4963E6E}" type="slidenum">
              <a:rPr lang="en-US">
                <a:solidFill>
                  <a:prstClr val="black"/>
                </a:solidFill>
              </a:rPr>
              <a:pPr/>
              <a:t>5</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r>
              <a:rPr lang="zh-CN" altLang="en-US" sz="2800" dirty="0"/>
              <a:t>你可能会问：“既然如此，为什么有人说他们见过 </a:t>
            </a:r>
            <a:r>
              <a:rPr lang="en-US" altLang="zh-CN" sz="2800" dirty="0"/>
              <a:t>UFO </a:t>
            </a:r>
            <a:r>
              <a:rPr lang="zh-CN" altLang="en-US" sz="2800" dirty="0"/>
              <a:t>或者外星人呢？” </a:t>
            </a:r>
            <a:endParaRPr lang="en-US" altLang="zh-CN" sz="2800" dirty="0"/>
          </a:p>
          <a:p>
            <a:r>
              <a:rPr lang="en-US" altLang="zh-CN" sz="2800" dirty="0"/>
              <a:t>UFO </a:t>
            </a:r>
            <a:r>
              <a:rPr lang="zh-CN" altLang="en-US" sz="2800" dirty="0"/>
              <a:t>就真的是外星人的飞船吗？以此就能推断宇宙中存在外星人吗？</a:t>
            </a:r>
            <a:endParaRPr lang="en-US" altLang="zh-CN" sz="1800" dirty="0"/>
          </a:p>
        </p:txBody>
      </p:sp>
    </p:spTree>
    <p:extLst>
      <p:ext uri="{BB962C8B-B14F-4D97-AF65-F5344CB8AC3E}">
        <p14:creationId xmlns:p14="http://schemas.microsoft.com/office/powerpoint/2010/main" val="2481228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其实很多自然现象都可以让人产生错觉，导致那些没有见过这些自然现象，同时又深信存在外星生命的人认为它们就是 </a:t>
            </a:r>
            <a:r>
              <a:rPr lang="en-US" altLang="zh-CN" sz="2400" dirty="0"/>
              <a:t>UFO</a:t>
            </a:r>
            <a:r>
              <a:rPr lang="zh-CN" altLang="en-US" sz="2400" dirty="0"/>
              <a:t>。但这一切都只是错觉。</a:t>
            </a:r>
            <a:endParaRPr lang="zh-CN" altLang="zh-CN" sz="1600" dirty="0">
              <a:effectLst/>
              <a:latin typeface="Times New Roman" panose="02020603050405020304" pitchFamily="18" charset="0"/>
              <a:ea typeface="等线" panose="02010600030101010101" pitchFamily="2" charset="-122"/>
            </a:endParaRPr>
          </a:p>
          <a:p>
            <a:pPr algn="just">
              <a:tabLst>
                <a:tab pos="1620520" algn="l"/>
              </a:tabLst>
            </a:pP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4171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比如金星在傍晚接近地平线时会非常明亮。如果有人从来没有见过金星，</a:t>
            </a:r>
            <a:r>
              <a:rPr lang="zh-CN" altLang="en-US" sz="3600" dirty="0"/>
              <a:t>也许会误以为它是某种不明飞行物。</a:t>
            </a:r>
            <a:endParaRPr lang="zh-CN" altLang="zh-CN" sz="1600" dirty="0">
              <a:effectLst/>
              <a:latin typeface="Times New Roman" panose="02020603050405020304" pitchFamily="18" charset="0"/>
              <a:ea typeface="等线" panose="02010600030101010101" pitchFamily="2" charset="-122"/>
            </a:endParaRPr>
          </a:p>
          <a:p>
            <a:pPr algn="just">
              <a:tabLst>
                <a:tab pos="1620520" algn="l"/>
              </a:tabLst>
            </a:pP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8527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同样，热气球、飞艇和无人机等飞行器有时也会造成 </a:t>
            </a:r>
            <a:r>
              <a:rPr lang="en-US" altLang="zh-CN" sz="2400" dirty="0"/>
              <a:t>UFO </a:t>
            </a:r>
            <a:r>
              <a:rPr lang="zh-CN" altLang="en-US" sz="2400" dirty="0"/>
              <a:t>的错觉。 </a:t>
            </a:r>
            <a:endParaRPr lang="en-US" altLang="zh-CN" sz="2400" dirty="0"/>
          </a:p>
          <a:p>
            <a:pPr algn="just">
              <a:tabLst>
                <a:tab pos="1620520" algn="l"/>
              </a:tabLst>
            </a:pPr>
            <a:r>
              <a:rPr lang="zh-CN" altLang="en-US" sz="2400" dirty="0"/>
              <a:t>（</a:t>
            </a:r>
            <a:r>
              <a:rPr lang="en-US" altLang="zh-CN" sz="2400" dirty="0"/>
              <a:t>P </a:t>
            </a:r>
            <a:r>
              <a:rPr lang="zh-CN" altLang="en-US" sz="2400" dirty="0"/>
              <a:t>击）图中就是谷歌公司的探空气球，如果有云层的遮挡，也会让地面上的人误认为是 </a:t>
            </a:r>
            <a:r>
              <a:rPr lang="en-US" altLang="zh-CN" sz="2400" dirty="0"/>
              <a:t>UFO</a:t>
            </a:r>
            <a:r>
              <a:rPr lang="zh-CN" altLang="en-US" sz="2400" dirty="0"/>
              <a:t>。</a:t>
            </a: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3305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gn="just">
              <a:tabLst>
                <a:tab pos="1620520" algn="l"/>
              </a:tabLst>
            </a:pPr>
            <a:r>
              <a:rPr lang="zh-CN" altLang="en-US" sz="2400" dirty="0"/>
              <a:t>再来看一个让人产生错觉的例子，这是 </a:t>
            </a:r>
            <a:r>
              <a:rPr lang="en-US" altLang="zh-CN" sz="2400" dirty="0"/>
              <a:t>NASA </a:t>
            </a:r>
            <a:r>
              <a:rPr lang="zh-CN" altLang="en-US" sz="2400" dirty="0"/>
              <a:t>维京一号在 </a:t>
            </a:r>
            <a:r>
              <a:rPr lang="en-US" altLang="zh-CN" sz="2400" dirty="0"/>
              <a:t>1976 </a:t>
            </a:r>
            <a:r>
              <a:rPr lang="zh-CN" altLang="en-US" sz="2400" dirty="0"/>
              <a:t>年拍摄到的火星照片，大家看到什么呢？这看起来好像是一张人脸是不是？ </a:t>
            </a:r>
            <a:endParaRPr lang="en-US" altLang="zh-CN" sz="2400" dirty="0"/>
          </a:p>
          <a:p>
            <a:pPr algn="just">
              <a:tabLst>
                <a:tab pos="1620520" algn="l"/>
              </a:tabLst>
            </a:pPr>
            <a:r>
              <a:rPr lang="zh-CN" altLang="en-US" sz="2400" dirty="0"/>
              <a:t>当时的人看到这张火星人脸就觉得非常震惊，以为火星上有火星人，建造了一个火星人脸的建筑。</a:t>
            </a:r>
            <a:endParaRPr lang="zh-CN" altLang="zh-CN" sz="1600" dirty="0">
              <a:effectLst/>
              <a:latin typeface="Times New Roman" panose="02020603050405020304" pitchFamily="18" charset="0"/>
              <a:ea typeface="等线" panose="02010600030101010101" pitchFamily="2" charset="-122"/>
            </a:endParaRPr>
          </a:p>
          <a:p>
            <a:pPr algn="just">
              <a:tabLst>
                <a:tab pos="1620520" algn="l"/>
              </a:tabLst>
            </a:pPr>
            <a:endParaRPr lang="zh-CN" altLang="zh-CN" sz="16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55996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003534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43F95F89-112D-4BAE-4C14-EAA26C68E75D}"/>
              </a:ext>
            </a:extLst>
          </p:cNvPr>
          <p:cNvPicPr>
            <a:picLocks noChangeAspect="1"/>
          </p:cNvPicPr>
          <p:nvPr userDrawn="1"/>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6882AF97-381E-AE5B-C5B2-21355C3D6A7E}"/>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F505F140-D616-E7AB-E51F-FF850E95EFE7}"/>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F0828223-7C6D-8ACF-94CA-F5A7DBBD486C}"/>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A15DCCE8-10FB-482E-C2E7-E14E9335F385}"/>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5D51EF1-565E-5DF7-F094-604B754E1A62}"/>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568690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99A3767B-85AA-C70E-A0B9-126B41F07E28}"/>
              </a:ext>
            </a:extLst>
          </p:cNvPr>
          <p:cNvPicPr>
            <a:picLocks noChangeAspect="1"/>
          </p:cNvPicPr>
          <p:nvPr userDrawn="1"/>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B41FC907-A161-0A1C-F7CD-E9F3C497E46C}"/>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B95C1608-F047-31A8-F3F0-79BAD5DB4DF1}"/>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0512F41D-197E-F4E4-CB34-630B8F145C51}"/>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BD25DB1B-30E3-5FCC-C455-F9ED9A80887F}"/>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209C443-6A38-0994-258E-264FC0663A28}"/>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119325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11" name="图片 10">
            <a:extLst>
              <a:ext uri="{FF2B5EF4-FFF2-40B4-BE49-F238E27FC236}">
                <a16:creationId xmlns:a16="http://schemas.microsoft.com/office/drawing/2014/main" id="{96641208-8393-4B48-ECF0-858E53D66C64}"/>
              </a:ext>
            </a:extLst>
          </p:cNvPr>
          <p:cNvPicPr>
            <a:picLocks noChangeAspect="1"/>
          </p:cNvPicPr>
          <p:nvPr userDrawn="1"/>
        </p:nvPicPr>
        <p:blipFill rotWithShape="1">
          <a:blip r:embed="rId3">
            <a:alphaModFix amt="85000"/>
          </a:blip>
          <a:srcRect l="17233" t="21332" r="20655" b="21334"/>
          <a:stretch/>
        </p:blipFill>
        <p:spPr>
          <a:xfrm rot="10800000">
            <a:off x="394762" y="1481155"/>
            <a:ext cx="636609" cy="497709"/>
          </a:xfrm>
          <a:prstGeom prst="rect">
            <a:avLst/>
          </a:prstGeom>
        </p:spPr>
      </p:pic>
      <p:pic>
        <p:nvPicPr>
          <p:cNvPr id="12" name="图片 11">
            <a:extLst>
              <a:ext uri="{FF2B5EF4-FFF2-40B4-BE49-F238E27FC236}">
                <a16:creationId xmlns:a16="http://schemas.microsoft.com/office/drawing/2014/main" id="{FD86CC53-9232-A398-B5E8-49AA28DAD747}"/>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13" name="直线连接符 20">
            <a:extLst>
              <a:ext uri="{FF2B5EF4-FFF2-40B4-BE49-F238E27FC236}">
                <a16:creationId xmlns:a16="http://schemas.microsoft.com/office/drawing/2014/main" id="{2CE93F59-DD08-96CA-D509-11130B4A036A}"/>
              </a:ext>
            </a:extLst>
          </p:cNvPr>
          <p:cNvSpPr/>
          <p:nvPr userDrawn="1"/>
        </p:nvSpPr>
        <p:spPr>
          <a:xfrm flipH="1">
            <a:off x="454529" y="1680878"/>
            <a:ext cx="0" cy="4723054"/>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6FAAA127-8233-26D2-F7F6-E504FD768E90}"/>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211CDE9A-434B-A8BE-1F36-6FB944C969A4}"/>
              </a:ext>
            </a:extLst>
          </p:cNvPr>
          <p:cNvSpPr/>
          <p:nvPr userDrawn="1"/>
        </p:nvSpPr>
        <p:spPr>
          <a:xfrm flipH="1" flipV="1">
            <a:off x="971601" y="1680878"/>
            <a:ext cx="7742668" cy="1"/>
          </a:xfrm>
          <a:prstGeom prst="line">
            <a:avLst/>
          </a:prstGeom>
          <a:ln w="12700">
            <a:solidFill>
              <a:srgbClr val="FFC855"/>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174FADFB-0BAE-05E5-BF80-FE0667FBDD66}"/>
              </a:ext>
            </a:extLst>
          </p:cNvPr>
          <p:cNvSpPr/>
          <p:nvPr userDrawn="1"/>
        </p:nvSpPr>
        <p:spPr>
          <a:xfrm flipH="1">
            <a:off x="8714268" y="1680878"/>
            <a:ext cx="0" cy="456400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041130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D1E38866-9121-4E54-8A19-6F762B7A14F6}"/>
              </a:ext>
            </a:extLst>
          </p:cNvPr>
          <p:cNvPicPr>
            <a:picLocks noChangeAspect="1"/>
          </p:cNvPicPr>
          <p:nvPr userDrawn="1"/>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360D6D6B-AB7C-90C1-0733-5DED50B2E2CA}"/>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6A4C9CC4-8683-9C4A-0BEB-8119CCA63ED7}"/>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4145D02-FCA9-2B4C-B857-764B644084F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74D5050E-6E36-7C64-96C5-5B3BCD6475EA}"/>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5B2AE502-F594-A64E-9943-E5FF39A2AFD6}"/>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400740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DAF54427-94BF-02E9-C867-F6E80E0783E5}"/>
              </a:ext>
            </a:extLst>
          </p:cNvPr>
          <p:cNvPicPr>
            <a:picLocks noChangeAspect="1"/>
          </p:cNvPicPr>
          <p:nvPr userDrawn="1"/>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FE37ED21-D7AB-64BC-61E2-3FB306662922}"/>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DA33973-FF77-8F3F-DEFF-98D18FB8B6A5}"/>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6B94C60-A598-0264-B6F9-08986551A0D7}"/>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BB4C0CAE-DBE4-73AB-AB58-94A828E5A8C1}"/>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3558E13-3932-CD5A-E1C9-47130FC727FB}"/>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431582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0CE3769F-E632-D6F1-9BE6-CBA8CE9FC442}"/>
              </a:ext>
            </a:extLst>
          </p:cNvPr>
          <p:cNvPicPr>
            <a:picLocks noChangeAspect="1"/>
          </p:cNvPicPr>
          <p:nvPr userDrawn="1"/>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13F2DE10-89D4-368D-5DCE-D0183E280B44}"/>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7839CCA-8BCE-F1A6-A956-F076046E2F22}"/>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6B1E8B8-4815-2C0B-03D4-81B7487F653A}"/>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AFD60BAC-45E1-55C5-1AFC-A0CB4144B46F}"/>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E31F5F1-00B8-7932-1F40-80C7ED175E33}"/>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967416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11" name="图片 10">
            <a:extLst>
              <a:ext uri="{FF2B5EF4-FFF2-40B4-BE49-F238E27FC236}">
                <a16:creationId xmlns:a16="http://schemas.microsoft.com/office/drawing/2014/main" id="{C8F72D54-D89F-751E-4272-5031E1865BDF}"/>
              </a:ext>
            </a:extLst>
          </p:cNvPr>
          <p:cNvPicPr>
            <a:picLocks noChangeAspect="1"/>
          </p:cNvPicPr>
          <p:nvPr userDrawn="1"/>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2" name="图片 11">
            <a:extLst>
              <a:ext uri="{FF2B5EF4-FFF2-40B4-BE49-F238E27FC236}">
                <a16:creationId xmlns:a16="http://schemas.microsoft.com/office/drawing/2014/main" id="{0668313C-60E3-84D7-3E86-093DD1E7A159}"/>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13" name="直线连接符 20">
            <a:extLst>
              <a:ext uri="{FF2B5EF4-FFF2-40B4-BE49-F238E27FC236}">
                <a16:creationId xmlns:a16="http://schemas.microsoft.com/office/drawing/2014/main" id="{149A877F-90B3-ABC1-C3D0-81AF0659EA50}"/>
              </a:ext>
            </a:extLst>
          </p:cNvPr>
          <p:cNvSpPr/>
          <p:nvPr userDrawn="1"/>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E50637CE-5FC7-EC62-9326-77742B869A6B}"/>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BD485F51-45C9-DF68-4381-A9D17B371A25}"/>
              </a:ext>
            </a:extLst>
          </p:cNvPr>
          <p:cNvSpPr/>
          <p:nvPr userDrawn="1"/>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EC1F0486-6177-F891-780D-B4CE8B4DBAEC}"/>
              </a:ext>
            </a:extLst>
          </p:cNvPr>
          <p:cNvSpPr/>
          <p:nvPr userDrawn="1"/>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939492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A4DDC28-AA4B-FD00-80D6-46C43AFFD8A9}"/>
              </a:ext>
            </a:extLst>
          </p:cNvPr>
          <p:cNvPicPr>
            <a:picLocks noChangeAspect="1"/>
          </p:cNvPicPr>
          <p:nvPr userDrawn="1"/>
        </p:nvPicPr>
        <p:blipFill rotWithShape="1">
          <a:blip r:embed="rId2">
            <a:alphaModFix amt="85000"/>
          </a:blip>
          <a:srcRect l="17233" t="21332" r="20655" b="21334"/>
          <a:stretch/>
        </p:blipFill>
        <p:spPr>
          <a:xfrm rot="10800000">
            <a:off x="394762" y="2239665"/>
            <a:ext cx="636609" cy="497709"/>
          </a:xfrm>
          <a:prstGeom prst="rect">
            <a:avLst/>
          </a:prstGeom>
        </p:spPr>
      </p:pic>
      <p:pic>
        <p:nvPicPr>
          <p:cNvPr id="25" name="图片 24">
            <a:extLst>
              <a:ext uri="{FF2B5EF4-FFF2-40B4-BE49-F238E27FC236}">
                <a16:creationId xmlns:a16="http://schemas.microsoft.com/office/drawing/2014/main" id="{D3D79032-3DB4-1E8D-B7F1-4646DA8D5C74}"/>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26" name="直线连接符 20">
            <a:extLst>
              <a:ext uri="{FF2B5EF4-FFF2-40B4-BE49-F238E27FC236}">
                <a16:creationId xmlns:a16="http://schemas.microsoft.com/office/drawing/2014/main" id="{B76CE9D7-21E2-B837-7F15-EF63B103849B}"/>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7" name="直线连接符 21">
            <a:extLst>
              <a:ext uri="{FF2B5EF4-FFF2-40B4-BE49-F238E27FC236}">
                <a16:creationId xmlns:a16="http://schemas.microsoft.com/office/drawing/2014/main" id="{EF76FBEF-ABDF-92A4-BD45-B55863CF364A}"/>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8" name="直线连接符 22">
            <a:extLst>
              <a:ext uri="{FF2B5EF4-FFF2-40B4-BE49-F238E27FC236}">
                <a16:creationId xmlns:a16="http://schemas.microsoft.com/office/drawing/2014/main" id="{9FE0535F-DA64-75E0-ECE8-FB830B1B8C4C}"/>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29" name="直线连接符 23">
            <a:extLst>
              <a:ext uri="{FF2B5EF4-FFF2-40B4-BE49-F238E27FC236}">
                <a16:creationId xmlns:a16="http://schemas.microsoft.com/office/drawing/2014/main" id="{A37D968E-AD25-915A-9DA5-671B838D68BC}"/>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4029176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12F4116-B88E-38AE-20B4-3FD30C1129B7}"/>
              </a:ext>
            </a:extLst>
          </p:cNvPr>
          <p:cNvPicPr>
            <a:picLocks noChangeAspect="1"/>
          </p:cNvPicPr>
          <p:nvPr userDrawn="1"/>
        </p:nvPicPr>
        <p:blipFill rotWithShape="1">
          <a:blip r:embed="rId2">
            <a:alphaModFix amt="85000"/>
          </a:blip>
          <a:srcRect l="17233" t="21332" r="20655" b="21334"/>
          <a:stretch/>
        </p:blipFill>
        <p:spPr>
          <a:xfrm rot="10800000">
            <a:off x="394762" y="1990809"/>
            <a:ext cx="636609" cy="497709"/>
          </a:xfrm>
          <a:prstGeom prst="rect">
            <a:avLst/>
          </a:prstGeom>
        </p:spPr>
      </p:pic>
      <p:pic>
        <p:nvPicPr>
          <p:cNvPr id="11" name="图片 10">
            <a:extLst>
              <a:ext uri="{FF2B5EF4-FFF2-40B4-BE49-F238E27FC236}">
                <a16:creationId xmlns:a16="http://schemas.microsoft.com/office/drawing/2014/main" id="{921F86DA-729D-4B28-028B-53A8DF1490B6}"/>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12" name="直线连接符 20">
            <a:extLst>
              <a:ext uri="{FF2B5EF4-FFF2-40B4-BE49-F238E27FC236}">
                <a16:creationId xmlns:a16="http://schemas.microsoft.com/office/drawing/2014/main" id="{4F0EE773-1110-93F7-2330-65B47B9D768E}"/>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1" name="直线连接符 21">
            <a:extLst>
              <a:ext uri="{FF2B5EF4-FFF2-40B4-BE49-F238E27FC236}">
                <a16:creationId xmlns:a16="http://schemas.microsoft.com/office/drawing/2014/main" id="{75B7C13D-D49E-799A-9711-F5B611826B4C}"/>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2" name="直线连接符 22">
            <a:extLst>
              <a:ext uri="{FF2B5EF4-FFF2-40B4-BE49-F238E27FC236}">
                <a16:creationId xmlns:a16="http://schemas.microsoft.com/office/drawing/2014/main" id="{B0E84D56-2843-EA15-6A6B-1584AC237320}"/>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23" name="直线连接符 23">
            <a:extLst>
              <a:ext uri="{FF2B5EF4-FFF2-40B4-BE49-F238E27FC236}">
                <a16:creationId xmlns:a16="http://schemas.microsoft.com/office/drawing/2014/main" id="{BD400E1C-B95B-239F-E9AD-25B5108183FD}"/>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795037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1EA165A7-0F63-58AC-7A05-9CC4ECAF7F5C}"/>
              </a:ext>
            </a:extLst>
          </p:cNvPr>
          <p:cNvPicPr>
            <a:picLocks noChangeAspect="1"/>
          </p:cNvPicPr>
          <p:nvPr userDrawn="1"/>
        </p:nvPicPr>
        <p:blipFill rotWithShape="1">
          <a:blip r:embed="rId2">
            <a:alphaModFix amt="85000"/>
          </a:blip>
          <a:srcRect l="17233" t="21332" r="20655" b="21334"/>
          <a:stretch/>
        </p:blipFill>
        <p:spPr>
          <a:xfrm rot="10800000">
            <a:off x="394762" y="1679885"/>
            <a:ext cx="636609" cy="497709"/>
          </a:xfrm>
          <a:prstGeom prst="rect">
            <a:avLst/>
          </a:prstGeom>
        </p:spPr>
      </p:pic>
      <p:pic>
        <p:nvPicPr>
          <p:cNvPr id="15" name="图片 14">
            <a:extLst>
              <a:ext uri="{FF2B5EF4-FFF2-40B4-BE49-F238E27FC236}">
                <a16:creationId xmlns:a16="http://schemas.microsoft.com/office/drawing/2014/main" id="{3E0C47B2-EDA1-F1C6-58F8-EC8A74E94C4E}"/>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16" name="直线连接符 20">
            <a:extLst>
              <a:ext uri="{FF2B5EF4-FFF2-40B4-BE49-F238E27FC236}">
                <a16:creationId xmlns:a16="http://schemas.microsoft.com/office/drawing/2014/main" id="{FEFA5409-34AF-A4E2-0C27-AF78C866C571}"/>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0" name="直线连接符 21">
            <a:extLst>
              <a:ext uri="{FF2B5EF4-FFF2-40B4-BE49-F238E27FC236}">
                <a16:creationId xmlns:a16="http://schemas.microsoft.com/office/drawing/2014/main" id="{95F5E38D-C04D-3BB1-1BA7-FA1B2E030DEC}"/>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1" name="直线连接符 22">
            <a:extLst>
              <a:ext uri="{FF2B5EF4-FFF2-40B4-BE49-F238E27FC236}">
                <a16:creationId xmlns:a16="http://schemas.microsoft.com/office/drawing/2014/main" id="{6EF8EB85-C2A2-15EF-22A5-36EECB74D7AD}"/>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22" name="直线连接符 23">
            <a:extLst>
              <a:ext uri="{FF2B5EF4-FFF2-40B4-BE49-F238E27FC236}">
                <a16:creationId xmlns:a16="http://schemas.microsoft.com/office/drawing/2014/main" id="{4A76820C-E3A8-F2A7-B5A4-E78117B09F53}"/>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73847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611326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和竖排文字">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2EBD4A0-2C07-5800-82B7-96082785D581}"/>
              </a:ext>
            </a:extLst>
          </p:cNvPr>
          <p:cNvPicPr>
            <a:picLocks noChangeAspect="1"/>
          </p:cNvPicPr>
          <p:nvPr userDrawn="1"/>
        </p:nvPicPr>
        <p:blipFill rotWithShape="1">
          <a:blip r:embed="rId2">
            <a:alphaModFix amt="85000"/>
          </a:blip>
          <a:srcRect l="17233" t="21332" r="20655" b="21334"/>
          <a:stretch/>
        </p:blipFill>
        <p:spPr>
          <a:xfrm rot="10800000">
            <a:off x="394762" y="1353830"/>
            <a:ext cx="636609" cy="497709"/>
          </a:xfrm>
          <a:prstGeom prst="rect">
            <a:avLst/>
          </a:prstGeom>
        </p:spPr>
      </p:pic>
      <p:pic>
        <p:nvPicPr>
          <p:cNvPr id="3" name="图片 2">
            <a:extLst>
              <a:ext uri="{FF2B5EF4-FFF2-40B4-BE49-F238E27FC236}">
                <a16:creationId xmlns:a16="http://schemas.microsoft.com/office/drawing/2014/main" id="{ACEF55CA-562B-07B9-9225-22F88D6D098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4" name="直线连接符 20">
            <a:extLst>
              <a:ext uri="{FF2B5EF4-FFF2-40B4-BE49-F238E27FC236}">
                <a16:creationId xmlns:a16="http://schemas.microsoft.com/office/drawing/2014/main" id="{B3297588-AB56-2F99-1009-5FA0C33B47C1}"/>
              </a:ext>
            </a:extLst>
          </p:cNvPr>
          <p:cNvSpPr/>
          <p:nvPr userDrawn="1"/>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792319C3-A8D4-50B2-A48F-A4D25306A719}"/>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8DDCAD5E-9134-916B-8360-3A26FCB53CFA}"/>
              </a:ext>
            </a:extLst>
          </p:cNvPr>
          <p:cNvSpPr/>
          <p:nvPr userDrawn="1"/>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3C62C6B3-6257-808C-1E40-6DFC174B65AF}"/>
              </a:ext>
            </a:extLst>
          </p:cNvPr>
          <p:cNvSpPr/>
          <p:nvPr userDrawn="1"/>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593808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AB7A112-0CAD-6523-2B22-B644D03CDC19}"/>
              </a:ext>
            </a:extLst>
          </p:cNvPr>
          <p:cNvPicPr>
            <a:picLocks noChangeAspect="1"/>
          </p:cNvPicPr>
          <p:nvPr userDrawn="1"/>
        </p:nvPicPr>
        <p:blipFill>
          <a:blip r:embed="rId2">
            <a:alphaModFix amt="85000"/>
          </a:blip>
          <a:stretch>
            <a:fillRect/>
          </a:stretch>
        </p:blipFill>
        <p:spPr>
          <a:xfrm>
            <a:off x="3519319" y="1684664"/>
            <a:ext cx="2349661" cy="259218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077218"/>
          </a:xfrm>
          <a:prstGeom prst="rect">
            <a:avLst/>
          </a:prstGeom>
          <a:noFill/>
        </p:spPr>
        <p:txBody>
          <a:bodyPr wrap="none" rtlCol="0">
            <a:spAutoFit/>
          </a:bodyP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60557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直线连接符 20">
            <a:extLst>
              <a:ext uri="{FF2B5EF4-FFF2-40B4-BE49-F238E27FC236}">
                <a16:creationId xmlns:a16="http://schemas.microsoft.com/office/drawing/2014/main" id="{85440118-AE49-0D24-B088-8D31A4643A4A}"/>
              </a:ext>
            </a:extLst>
          </p:cNvPr>
          <p:cNvSpPr/>
          <p:nvPr userDrawn="1"/>
        </p:nvSpPr>
        <p:spPr>
          <a:xfrm flipH="1">
            <a:off x="454531" y="2195535"/>
            <a:ext cx="0" cy="4187634"/>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3" name="直线连接符 21">
            <a:extLst>
              <a:ext uri="{FF2B5EF4-FFF2-40B4-BE49-F238E27FC236}">
                <a16:creationId xmlns:a16="http://schemas.microsoft.com/office/drawing/2014/main" id="{EF321F55-D79B-E504-DE4C-5EBA40C9F0D0}"/>
              </a:ext>
            </a:extLst>
          </p:cNvPr>
          <p:cNvSpPr/>
          <p:nvPr userDrawn="1"/>
        </p:nvSpPr>
        <p:spPr>
          <a:xfrm flipH="1" flipV="1">
            <a:off x="454532" y="6383170"/>
            <a:ext cx="7789876" cy="1"/>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4" name="直线连接符 22">
            <a:extLst>
              <a:ext uri="{FF2B5EF4-FFF2-40B4-BE49-F238E27FC236}">
                <a16:creationId xmlns:a16="http://schemas.microsoft.com/office/drawing/2014/main" id="{D7AB3158-228D-4C6B-9FBF-2045F8E70A57}"/>
              </a:ext>
            </a:extLst>
          </p:cNvPr>
          <p:cNvSpPr/>
          <p:nvPr userDrawn="1"/>
        </p:nvSpPr>
        <p:spPr>
          <a:xfrm flipH="1" flipV="1">
            <a:off x="971601" y="2195534"/>
            <a:ext cx="7742668" cy="1"/>
          </a:xfrm>
          <a:prstGeom prst="line">
            <a:avLst/>
          </a:prstGeom>
          <a:ln w="12700">
            <a:solidFill>
              <a:srgbClr val="FDBB3B"/>
            </a:solidFill>
            <a:prstDash val="sysDash"/>
          </a:ln>
        </p:spPr>
        <p:txBody>
          <a:bodyPr lIns="45719" rIns="45719"/>
          <a:lstStyle/>
          <a:p>
            <a:endParaRPr/>
          </a:p>
        </p:txBody>
      </p:sp>
      <p:sp>
        <p:nvSpPr>
          <p:cNvPr id="5" name="直线连接符 23">
            <a:extLst>
              <a:ext uri="{FF2B5EF4-FFF2-40B4-BE49-F238E27FC236}">
                <a16:creationId xmlns:a16="http://schemas.microsoft.com/office/drawing/2014/main" id="{D2E4860A-4AA6-0BA8-5323-24750ADDA493}"/>
              </a:ext>
            </a:extLst>
          </p:cNvPr>
          <p:cNvSpPr/>
          <p:nvPr userDrawn="1"/>
        </p:nvSpPr>
        <p:spPr>
          <a:xfrm flipH="1">
            <a:off x="8714268" y="2195535"/>
            <a:ext cx="0" cy="4049346"/>
          </a:xfrm>
          <a:prstGeom prst="line">
            <a:avLst/>
          </a:prstGeom>
          <a:ln w="12700">
            <a:solidFill>
              <a:srgbClr val="FDBB3B"/>
            </a:solidFill>
            <a:prstDash val="sysDash"/>
          </a:ln>
        </p:spPr>
        <p:txBody>
          <a:bodyPr lIns="45719" rIns="45719"/>
          <a:lstStyle/>
          <a:p>
            <a:endParaRPr/>
          </a:p>
        </p:txBody>
      </p:sp>
      <p:pic>
        <p:nvPicPr>
          <p:cNvPr id="6" name="图片 5">
            <a:extLst>
              <a:ext uri="{FF2B5EF4-FFF2-40B4-BE49-F238E27FC236}">
                <a16:creationId xmlns:a16="http://schemas.microsoft.com/office/drawing/2014/main" id="{B872F4C3-A713-DCFA-479A-245961FBEE9E}"/>
              </a:ext>
            </a:extLst>
          </p:cNvPr>
          <p:cNvPicPr>
            <a:picLocks noChangeAspect="1"/>
          </p:cNvPicPr>
          <p:nvPr userDrawn="1"/>
        </p:nvPicPr>
        <p:blipFill>
          <a:blip r:embed="rId2"/>
          <a:stretch>
            <a:fillRect/>
          </a:stretch>
        </p:blipFill>
        <p:spPr>
          <a:xfrm rot="10800000">
            <a:off x="406998" y="2007386"/>
            <a:ext cx="579512" cy="432000"/>
          </a:xfrm>
          <a:prstGeom prst="rect">
            <a:avLst/>
          </a:prstGeom>
        </p:spPr>
      </p:pic>
      <p:pic>
        <p:nvPicPr>
          <p:cNvPr id="7" name="图片 6">
            <a:extLst>
              <a:ext uri="{FF2B5EF4-FFF2-40B4-BE49-F238E27FC236}">
                <a16:creationId xmlns:a16="http://schemas.microsoft.com/office/drawing/2014/main" id="{A863EE78-5401-C31C-07D9-64639B2C59D1}"/>
              </a:ext>
            </a:extLst>
          </p:cNvPr>
          <p:cNvPicPr>
            <a:picLocks noChangeAspect="1"/>
          </p:cNvPicPr>
          <p:nvPr userDrawn="1"/>
        </p:nvPicPr>
        <p:blipFill>
          <a:blip r:embed="rId2"/>
          <a:stretch>
            <a:fillRect/>
          </a:stretch>
        </p:blipFill>
        <p:spPr>
          <a:xfrm>
            <a:off x="8207294" y="6128807"/>
            <a:ext cx="579512" cy="432000"/>
          </a:xfrm>
          <a:prstGeom prst="rect">
            <a:avLst/>
          </a:prstGeom>
        </p:spPr>
      </p:pic>
    </p:spTree>
    <p:extLst>
      <p:ext uri="{BB962C8B-B14F-4D97-AF65-F5344CB8AC3E}">
        <p14:creationId xmlns:p14="http://schemas.microsoft.com/office/powerpoint/2010/main" val="342885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248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815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767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769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859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5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117849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习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681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习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89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072225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8D3BB9-F833-65BF-F621-3B2419C14B44}"/>
              </a:ext>
            </a:extLst>
          </p:cNvPr>
          <p:cNvPicPr>
            <a:picLocks noChangeAspect="1"/>
          </p:cNvPicPr>
          <p:nvPr userDrawn="1"/>
        </p:nvPicPr>
        <p:blipFill>
          <a:blip r:embed="rId2">
            <a:alphaModFix amt="85000"/>
          </a:blip>
          <a:stretch>
            <a:fillRect/>
          </a:stretch>
        </p:blipFill>
        <p:spPr>
          <a:xfrm>
            <a:off x="3187483" y="-1"/>
            <a:ext cx="2737509" cy="369675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130816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userDrawn="1"/>
        </p:nvPicPr>
        <p:blipFill rotWithShape="1">
          <a:blip r:embed="rId2">
            <a:alphaModFix amt="85000"/>
          </a:blip>
          <a:srcRect l="17233" t="21332" r="20655" b="21334"/>
          <a:stretch/>
        </p:blipFill>
        <p:spPr>
          <a:xfrm rot="10800000">
            <a:off x="394762" y="223966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4" name="直线连接符 20">
            <a:extLst>
              <a:ext uri="{FF2B5EF4-FFF2-40B4-BE49-F238E27FC236}">
                <a16:creationId xmlns:a16="http://schemas.microsoft.com/office/drawing/2014/main" id="{A1952104-1BA8-EF90-8C79-1BEBF47A8DB9}"/>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005868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userDrawn="1"/>
        </p:nvPicPr>
        <p:blipFill rotWithShape="1">
          <a:blip r:embed="rId2">
            <a:alphaModFix amt="85000"/>
          </a:blip>
          <a:srcRect l="17233" t="21332" r="20655" b="21334"/>
          <a:stretch/>
        </p:blipFill>
        <p:spPr>
          <a:xfrm rot="10800000">
            <a:off x="394762" y="1990809"/>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4" name="直线连接符 20">
            <a:extLst>
              <a:ext uri="{FF2B5EF4-FFF2-40B4-BE49-F238E27FC236}">
                <a16:creationId xmlns:a16="http://schemas.microsoft.com/office/drawing/2014/main" id="{A1952104-1BA8-EF90-8C79-1BEBF47A8DB9}"/>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998647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userDrawn="1"/>
        </p:nvPicPr>
        <p:blipFill rotWithShape="1">
          <a:blip r:embed="rId2">
            <a:alphaModFix amt="85000"/>
          </a:blip>
          <a:srcRect l="17233" t="21332" r="20655" b="21334"/>
          <a:stretch/>
        </p:blipFill>
        <p:spPr>
          <a:xfrm rot="10800000">
            <a:off x="394762" y="167988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4" name="直线连接符 20">
            <a:extLst>
              <a:ext uri="{FF2B5EF4-FFF2-40B4-BE49-F238E27FC236}">
                <a16:creationId xmlns:a16="http://schemas.microsoft.com/office/drawing/2014/main" id="{A1952104-1BA8-EF90-8C79-1BEBF47A8DB9}"/>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259417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10" name="图片 9">
            <a:extLst>
              <a:ext uri="{FF2B5EF4-FFF2-40B4-BE49-F238E27FC236}">
                <a16:creationId xmlns:a16="http://schemas.microsoft.com/office/drawing/2014/main" id="{45853ADF-7514-5973-3FEB-F5FE4375894E}"/>
              </a:ext>
            </a:extLst>
          </p:cNvPr>
          <p:cNvPicPr>
            <a:picLocks noChangeAspect="1"/>
          </p:cNvPicPr>
          <p:nvPr userDrawn="1"/>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3" name="图片 12">
            <a:extLst>
              <a:ext uri="{FF2B5EF4-FFF2-40B4-BE49-F238E27FC236}">
                <a16:creationId xmlns:a16="http://schemas.microsoft.com/office/drawing/2014/main" id="{D509C152-7283-AF35-5679-2C782B9E0C1E}"/>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14" name="直线连接符 20">
            <a:extLst>
              <a:ext uri="{FF2B5EF4-FFF2-40B4-BE49-F238E27FC236}">
                <a16:creationId xmlns:a16="http://schemas.microsoft.com/office/drawing/2014/main" id="{F9049A8B-E8C4-EE4F-2969-F6B421AEDEE9}"/>
              </a:ext>
            </a:extLst>
          </p:cNvPr>
          <p:cNvSpPr/>
          <p:nvPr userDrawn="1"/>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6DCD9B6-7D7A-4AFE-8E66-8E102A757065}"/>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23936DAF-A248-91A7-DCC4-7373643ACE0E}"/>
              </a:ext>
            </a:extLst>
          </p:cNvPr>
          <p:cNvSpPr/>
          <p:nvPr userDrawn="1"/>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30D01B-4971-BCF8-450F-100C89FB8E31}"/>
              </a:ext>
            </a:extLst>
          </p:cNvPr>
          <p:cNvSpPr/>
          <p:nvPr userDrawn="1"/>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684142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44C56A9D-7AB7-6AE8-2BF3-75D4A22F11FA}"/>
              </a:ext>
            </a:extLst>
          </p:cNvPr>
          <p:cNvPicPr>
            <a:picLocks noChangeAspect="1"/>
          </p:cNvPicPr>
          <p:nvPr userDrawn="1"/>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55290E1E-5FAC-3203-0317-B467A246776D}"/>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40A9D9B7-1E1C-1445-A77A-E4C5F327D2A6}"/>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437AC2E-85BD-3349-126A-49EF3009CB85}"/>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E78FFED8-BEE4-0D60-10A2-DF98D303827F}"/>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142510F8-031D-48BE-65D5-ED754E07790F}"/>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60215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
              <a:srgbClr val="FFF992"/>
            </a:gs>
            <a:gs pos="100000">
              <a:srgbClr val="FEFAB9"/>
            </a:gs>
          </a:gsLst>
          <a:lin ang="18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98708"/>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 id="2147483904" r:id="rId26"/>
    <p:sldLayoutId id="2147483905" r:id="rId27"/>
    <p:sldLayoutId id="2147483906" r:id="rId28"/>
    <p:sldLayoutId id="2147483907"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74.jpeg"/><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3EEC5658-7D59-9BB3-C9E6-B755BC87F779}"/>
              </a:ext>
            </a:extLst>
          </p:cNvPr>
          <p:cNvGrpSpPr/>
          <p:nvPr/>
        </p:nvGrpSpPr>
        <p:grpSpPr>
          <a:xfrm>
            <a:off x="146958" y="1807574"/>
            <a:ext cx="3674398" cy="3169388"/>
            <a:chOff x="146958" y="1807574"/>
            <a:chExt cx="3674398" cy="3169388"/>
          </a:xfrm>
        </p:grpSpPr>
        <p:pic>
          <p:nvPicPr>
            <p:cNvPr id="6" name="图片 5">
              <a:extLst>
                <a:ext uri="{FF2B5EF4-FFF2-40B4-BE49-F238E27FC236}">
                  <a16:creationId xmlns:a16="http://schemas.microsoft.com/office/drawing/2014/main" id="{E441A2B2-F392-23C2-B06C-64A254383D26}"/>
                </a:ext>
              </a:extLst>
            </p:cNvPr>
            <p:cNvPicPr>
              <a:picLocks noChangeAspect="1"/>
            </p:cNvPicPr>
            <p:nvPr/>
          </p:nvPicPr>
          <p:blipFill rotWithShape="1">
            <a:blip r:embed="rId3">
              <a:alphaModFix amt="85000"/>
            </a:blip>
            <a:srcRect l="17233" t="21332" r="20655" b="21334"/>
            <a:stretch/>
          </p:blipFill>
          <p:spPr>
            <a:xfrm>
              <a:off x="2903202" y="4259137"/>
              <a:ext cx="918154" cy="717825"/>
            </a:xfrm>
            <a:prstGeom prst="rect">
              <a:avLst/>
            </a:prstGeom>
          </p:spPr>
        </p:pic>
        <p:pic>
          <p:nvPicPr>
            <p:cNvPr id="7" name="图片 6">
              <a:extLst>
                <a:ext uri="{FF2B5EF4-FFF2-40B4-BE49-F238E27FC236}">
                  <a16:creationId xmlns:a16="http://schemas.microsoft.com/office/drawing/2014/main" id="{26F84650-E016-5E16-715A-588642EDA82F}"/>
                </a:ext>
              </a:extLst>
            </p:cNvPr>
            <p:cNvPicPr>
              <a:picLocks noChangeAspect="1"/>
            </p:cNvPicPr>
            <p:nvPr/>
          </p:nvPicPr>
          <p:blipFill rotWithShape="1">
            <a:blip r:embed="rId3">
              <a:alphaModFix amt="85000"/>
            </a:blip>
            <a:srcRect l="17233" t="21332" r="20655" b="21334"/>
            <a:stretch/>
          </p:blipFill>
          <p:spPr>
            <a:xfrm rot="10800000">
              <a:off x="146958" y="1807574"/>
              <a:ext cx="918154" cy="717825"/>
            </a:xfrm>
            <a:prstGeom prst="rect">
              <a:avLst/>
            </a:prstGeom>
          </p:spPr>
        </p:pic>
        <p:grpSp>
          <p:nvGrpSpPr>
            <p:cNvPr id="17" name="组合 16">
              <a:extLst>
                <a:ext uri="{FF2B5EF4-FFF2-40B4-BE49-F238E27FC236}">
                  <a16:creationId xmlns:a16="http://schemas.microsoft.com/office/drawing/2014/main" id="{9C31167D-98CF-B0D8-9501-2C0EB7BC6627}"/>
                </a:ext>
              </a:extLst>
            </p:cNvPr>
            <p:cNvGrpSpPr/>
            <p:nvPr/>
          </p:nvGrpSpPr>
          <p:grpSpPr>
            <a:xfrm>
              <a:off x="1024689" y="2080168"/>
              <a:ext cx="2684717" cy="2391643"/>
              <a:chOff x="6224954" y="1265960"/>
              <a:chExt cx="2684717" cy="2391643"/>
            </a:xfrm>
          </p:grpSpPr>
          <p:cxnSp>
            <p:nvCxnSpPr>
              <p:cNvPr id="21" name="直线连接符 20">
                <a:extLst>
                  <a:ext uri="{FF2B5EF4-FFF2-40B4-BE49-F238E27FC236}">
                    <a16:creationId xmlns:a16="http://schemas.microsoft.com/office/drawing/2014/main" id="{2A0C3F64-972A-EACD-36A4-1BC49CF6582D}"/>
                  </a:ext>
                </a:extLst>
              </p:cNvPr>
              <p:cNvCxnSpPr>
                <a:cxnSpLocks/>
              </p:cNvCxnSpPr>
              <p:nvPr/>
            </p:nvCxnSpPr>
            <p:spPr>
              <a:xfrm>
                <a:off x="6224954" y="1274351"/>
                <a:ext cx="2684717" cy="0"/>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线连接符 21">
                <a:extLst>
                  <a:ext uri="{FF2B5EF4-FFF2-40B4-BE49-F238E27FC236}">
                    <a16:creationId xmlns:a16="http://schemas.microsoft.com/office/drawing/2014/main" id="{DBE54BCD-815E-8FA7-A0E4-B2FDBAB2234A}"/>
                  </a:ext>
                </a:extLst>
              </p:cNvPr>
              <p:cNvCxnSpPr>
                <a:cxnSpLocks/>
              </p:cNvCxnSpPr>
              <p:nvPr/>
            </p:nvCxnSpPr>
            <p:spPr>
              <a:xfrm>
                <a:off x="8909671" y="1265960"/>
                <a:ext cx="0" cy="2391643"/>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组合 17">
              <a:extLst>
                <a:ext uri="{FF2B5EF4-FFF2-40B4-BE49-F238E27FC236}">
                  <a16:creationId xmlns:a16="http://schemas.microsoft.com/office/drawing/2014/main" id="{42149A8D-F8CF-F8EA-9A9D-66E8BC47F017}"/>
                </a:ext>
              </a:extLst>
            </p:cNvPr>
            <p:cNvGrpSpPr/>
            <p:nvPr/>
          </p:nvGrpSpPr>
          <p:grpSpPr>
            <a:xfrm rot="10800000">
              <a:off x="274214" y="2342012"/>
              <a:ext cx="2684717" cy="2422873"/>
              <a:chOff x="6224954" y="1265960"/>
              <a:chExt cx="2684717" cy="2422873"/>
            </a:xfrm>
          </p:grpSpPr>
          <p:cxnSp>
            <p:nvCxnSpPr>
              <p:cNvPr id="19" name="直线连接符 18">
                <a:extLst>
                  <a:ext uri="{FF2B5EF4-FFF2-40B4-BE49-F238E27FC236}">
                    <a16:creationId xmlns:a16="http://schemas.microsoft.com/office/drawing/2014/main" id="{A9A9E591-541B-83C3-541C-4A6975517A81}"/>
                  </a:ext>
                </a:extLst>
              </p:cNvPr>
              <p:cNvCxnSpPr>
                <a:cxnSpLocks/>
              </p:cNvCxnSpPr>
              <p:nvPr/>
            </p:nvCxnSpPr>
            <p:spPr>
              <a:xfrm>
                <a:off x="6224954" y="1274351"/>
                <a:ext cx="2684717" cy="0"/>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cxnSp>
            <p:nvCxnSpPr>
              <p:cNvPr id="20" name="直线连接符 19">
                <a:extLst>
                  <a:ext uri="{FF2B5EF4-FFF2-40B4-BE49-F238E27FC236}">
                    <a16:creationId xmlns:a16="http://schemas.microsoft.com/office/drawing/2014/main" id="{629F5F7D-F284-4CC6-87BB-E5D488954126}"/>
                  </a:ext>
                </a:extLst>
              </p:cNvPr>
              <p:cNvCxnSpPr>
                <a:cxnSpLocks/>
              </p:cNvCxnSpPr>
              <p:nvPr/>
            </p:nvCxnSpPr>
            <p:spPr>
              <a:xfrm rot="10800000" flipV="1">
                <a:off x="8909670" y="1265960"/>
                <a:ext cx="0" cy="2422873"/>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grpSp>
      </p:grpSp>
      <p:sp>
        <p:nvSpPr>
          <p:cNvPr id="23" name="标题 1">
            <a:extLst>
              <a:ext uri="{FF2B5EF4-FFF2-40B4-BE49-F238E27FC236}">
                <a16:creationId xmlns:a16="http://schemas.microsoft.com/office/drawing/2014/main" id="{6794D0D0-4169-47D0-F91E-E821A645F2ED}"/>
              </a:ext>
            </a:extLst>
          </p:cNvPr>
          <p:cNvSpPr txBox="1">
            <a:spLocks/>
          </p:cNvSpPr>
          <p:nvPr/>
        </p:nvSpPr>
        <p:spPr>
          <a:xfrm>
            <a:off x="288111" y="2366651"/>
            <a:ext cx="3421294" cy="148364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400" b="1" dirty="0">
                <a:latin typeface="Microsoft YaHei" panose="020B0503020204020204" pitchFamily="34" charset="-122"/>
                <a:ea typeface="Microsoft YaHei" panose="020B0503020204020204" pitchFamily="34" charset="-122"/>
              </a:rPr>
              <a:t>外星人真的存在吗？</a:t>
            </a:r>
            <a:endParaRPr lang="en-US" altLang="zh-CN" sz="4400" b="1" dirty="0">
              <a:latin typeface="Microsoft YaHei" panose="020B0503020204020204" pitchFamily="34" charset="-122"/>
              <a:ea typeface="Microsoft YaHei" panose="020B0503020204020204" pitchFamily="34" charset="-122"/>
            </a:endParaRPr>
          </a:p>
        </p:txBody>
      </p:sp>
      <p:sp>
        <p:nvSpPr>
          <p:cNvPr id="24" name="标题 1">
            <a:extLst>
              <a:ext uri="{FF2B5EF4-FFF2-40B4-BE49-F238E27FC236}">
                <a16:creationId xmlns:a16="http://schemas.microsoft.com/office/drawing/2014/main" id="{0BCF1B4F-9B77-FD28-79A0-D210C4D5DBB3}"/>
              </a:ext>
            </a:extLst>
          </p:cNvPr>
          <p:cNvSpPr txBox="1">
            <a:spLocks/>
          </p:cNvSpPr>
          <p:nvPr/>
        </p:nvSpPr>
        <p:spPr>
          <a:xfrm>
            <a:off x="267274" y="3774664"/>
            <a:ext cx="3428237" cy="98183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3280"/>
              </a:lnSpc>
            </a:pPr>
            <a:r>
              <a:rPr lang="zh-CN" altLang="en-US" sz="2400" b="1" dirty="0">
                <a:latin typeface="Microsoft YaHei" panose="020B0503020204020204" pitchFamily="34" charset="-122"/>
                <a:ea typeface="Microsoft YaHei" panose="020B0503020204020204" pitchFamily="34" charset="-122"/>
              </a:rPr>
              <a:t>诗篇</a:t>
            </a:r>
            <a:r>
              <a:rPr lang="en-US" altLang="zh-CN" sz="2400" b="1" dirty="0">
                <a:latin typeface="Microsoft YaHei" panose="020B0503020204020204" pitchFamily="34" charset="-122"/>
                <a:ea typeface="Microsoft YaHei" panose="020B0503020204020204" pitchFamily="34" charset="-122"/>
              </a:rPr>
              <a:t>115:15-16</a:t>
            </a:r>
          </a:p>
          <a:p>
            <a:pPr algn="ctr">
              <a:lnSpc>
                <a:spcPts val="328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25</a:t>
            </a:r>
            <a:r>
              <a:rPr lang="zh-CN" altLang="en-US" sz="2400" b="1" dirty="0">
                <a:latin typeface="Microsoft YaHei" panose="020B0503020204020204" pitchFamily="34" charset="-122"/>
                <a:ea typeface="Microsoft YaHei" panose="020B0503020204020204" pitchFamily="34" charset="-122"/>
              </a:rPr>
              <a:t>课</a:t>
            </a:r>
          </a:p>
        </p:txBody>
      </p:sp>
      <p:pic>
        <p:nvPicPr>
          <p:cNvPr id="26" name="图片 25">
            <a:extLst>
              <a:ext uri="{FF2B5EF4-FFF2-40B4-BE49-F238E27FC236}">
                <a16:creationId xmlns:a16="http://schemas.microsoft.com/office/drawing/2014/main" id="{C00BEFC5-AED6-CDF8-1093-DFA3C25ED2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62722" y="0"/>
            <a:ext cx="5074812"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6790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5927721" y="5712959"/>
            <a:ext cx="1529112" cy="482825"/>
          </a:xfrm>
          <a:prstGeom prst="rect">
            <a:avLst/>
          </a:prstGeom>
          <a:noFill/>
        </p:spPr>
        <p:txBody>
          <a:bodyPr wrap="square" lIns="51435" tIns="25718" rIns="51435" bIns="25718">
            <a:spAutoFit/>
          </a:bodyPr>
          <a:lstStyle/>
          <a:p>
            <a:pPr algn="ctr" defTabSz="1219170">
              <a:spcAft>
                <a:spcPts val="1200"/>
              </a:spcAft>
              <a:defRPr/>
            </a:pPr>
            <a:r>
              <a:rPr lang="en-US" altLang="zh-CN" sz="2800" dirty="0">
                <a:latin typeface="微软雅黑" panose="020B0503020204020204" pitchFamily="34" charset="-122"/>
                <a:ea typeface="微软雅黑" panose="020B0503020204020204" pitchFamily="34" charset="-122"/>
              </a:rPr>
              <a:t>1998</a:t>
            </a:r>
            <a:r>
              <a:rPr lang="zh-CN" altLang="en-US" sz="2800" dirty="0">
                <a:latin typeface="微软雅黑" panose="020B0503020204020204" pitchFamily="34" charset="-122"/>
                <a:ea typeface="微软雅黑" panose="020B0503020204020204" pitchFamily="34" charset="-122"/>
              </a:rPr>
              <a:t>年</a:t>
            </a: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latin typeface="+mj-ea"/>
              </a:rPr>
              <a:t>火星面孔</a:t>
            </a:r>
            <a:endParaRPr lang="zh-CN" alt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a:xfrm>
            <a:off x="4869867" y="1612944"/>
            <a:ext cx="3223854" cy="39610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3" descr="Mars face">
            <a:extLst>
              <a:ext uri="{FF2B5EF4-FFF2-40B4-BE49-F238E27FC236}">
                <a16:creationId xmlns:a16="http://schemas.microsoft.com/office/drawing/2014/main" id="{4B4FFB04-6F9F-421B-8893-A55C896EBB89}"/>
              </a:ext>
            </a:extLst>
          </p:cNvPr>
          <p:cNvPicPr>
            <a:picLocks noChangeAspect="1" noChangeArrowheads="1"/>
          </p:cNvPicPr>
          <p:nvPr/>
        </p:nvPicPr>
        <p:blipFill rotWithShape="1">
          <a:blip r:embed="rId4" cstate="print"/>
          <a:srcRect l="6861" r="-337"/>
          <a:stretch/>
        </p:blipFill>
        <p:spPr>
          <a:xfrm>
            <a:off x="839795" y="1612944"/>
            <a:ext cx="3434339" cy="39610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19"/>
          <p:cNvSpPr txBox="1"/>
          <p:nvPr/>
        </p:nvSpPr>
        <p:spPr bwMode="auto">
          <a:xfrm>
            <a:off x="2146482" y="5687587"/>
            <a:ext cx="1529112" cy="482825"/>
          </a:xfrm>
          <a:prstGeom prst="rect">
            <a:avLst/>
          </a:prstGeom>
          <a:noFill/>
        </p:spPr>
        <p:txBody>
          <a:bodyPr wrap="square" lIns="51435" tIns="25718" rIns="51435" bIns="25718">
            <a:spAutoFit/>
          </a:bodyPr>
          <a:lstStyle/>
          <a:p>
            <a:pPr algn="ctr" defTabSz="1219170">
              <a:spcAft>
                <a:spcPts val="1200"/>
              </a:spcAft>
              <a:defRPr/>
            </a:pPr>
            <a:r>
              <a:rPr lang="en-US" altLang="zh-CN" sz="2800" dirty="0">
                <a:latin typeface="微软雅黑" panose="020B0503020204020204" pitchFamily="34" charset="-122"/>
                <a:ea typeface="微软雅黑" panose="020B0503020204020204" pitchFamily="34" charset="-122"/>
              </a:rPr>
              <a:t>1976</a:t>
            </a:r>
            <a:r>
              <a:rPr lang="zh-CN" altLang="en-US" sz="2800" dirty="0">
                <a:latin typeface="微软雅黑" panose="020B0503020204020204" pitchFamily="34" charset="-122"/>
                <a:ea typeface="微软雅黑" panose="020B0503020204020204" pitchFamily="34" charset="-122"/>
              </a:rPr>
              <a:t>年</a:t>
            </a:r>
          </a:p>
        </p:txBody>
      </p:sp>
    </p:spTree>
    <p:extLst>
      <p:ext uri="{BB962C8B-B14F-4D97-AF65-F5344CB8AC3E}">
        <p14:creationId xmlns:p14="http://schemas.microsoft.com/office/powerpoint/2010/main" val="1074835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69EFB391-79F3-1774-6428-919DE099A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图片 5">
            <a:extLst>
              <a:ext uri="{FF2B5EF4-FFF2-40B4-BE49-F238E27FC236}">
                <a16:creationId xmlns:a16="http://schemas.microsoft.com/office/drawing/2014/main" id="{59DC07B0-C873-62E3-373F-148EE525F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767" y="1251088"/>
            <a:ext cx="4153978" cy="1563490"/>
          </a:xfrm>
          <a:prstGeom prst="rect">
            <a:avLst/>
          </a:prstGeom>
        </p:spPr>
      </p:pic>
      <p:pic>
        <p:nvPicPr>
          <p:cNvPr id="4" name="图片 3" descr="卡通人物&#10;&#10;描述已自动生成">
            <a:extLst>
              <a:ext uri="{FF2B5EF4-FFF2-40B4-BE49-F238E27FC236}">
                <a16:creationId xmlns:a16="http://schemas.microsoft.com/office/drawing/2014/main" id="{B59892DF-5A0D-4124-F671-1CCF8D9D3BD5}"/>
              </a:ext>
            </a:extLst>
          </p:cNvPr>
          <p:cNvPicPr>
            <a:picLocks noChangeAspect="1"/>
          </p:cNvPicPr>
          <p:nvPr/>
        </p:nvPicPr>
        <p:blipFill rotWithShape="1">
          <a:blip r:embed="rId5"/>
          <a:srcRect l="22992"/>
          <a:stretch/>
        </p:blipFill>
        <p:spPr>
          <a:xfrm>
            <a:off x="127322" y="4258840"/>
            <a:ext cx="2129739" cy="2765591"/>
          </a:xfrm>
          <a:prstGeom prst="rect">
            <a:avLst/>
          </a:prstGeom>
        </p:spPr>
      </p:pic>
      <p:sp>
        <p:nvSpPr>
          <p:cNvPr id="3" name="对话气泡: 圆角矩形 6">
            <a:extLst>
              <a:ext uri="{FF2B5EF4-FFF2-40B4-BE49-F238E27FC236}">
                <a16:creationId xmlns:a16="http://schemas.microsoft.com/office/drawing/2014/main" id="{8E208883-F179-3EDA-5548-072EF5513ED7}"/>
              </a:ext>
            </a:extLst>
          </p:cNvPr>
          <p:cNvSpPr/>
          <p:nvPr/>
        </p:nvSpPr>
        <p:spPr>
          <a:xfrm flipH="1">
            <a:off x="2257061" y="5222383"/>
            <a:ext cx="4006991" cy="1499838"/>
          </a:xfrm>
          <a:prstGeom prst="wedgeRoundRectCallout">
            <a:avLst>
              <a:gd name="adj1" fmla="val 65234"/>
              <a:gd name="adj2" fmla="val 3484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36804707-F25A-EC6A-2A95-13A90771CFE7}"/>
              </a:ext>
            </a:extLst>
          </p:cNvPr>
          <p:cNvSpPr>
            <a:spLocks noGrp="1"/>
          </p:cNvSpPr>
          <p:nvPr>
            <p:ph type="title"/>
          </p:nvPr>
        </p:nvSpPr>
        <p:spPr>
          <a:xfrm>
            <a:off x="2402439" y="5463539"/>
            <a:ext cx="4006993" cy="1406035"/>
          </a:xfrm>
          <a:prstGeom prst="rect">
            <a:avLst/>
          </a:prstGeom>
        </p:spPr>
        <p:txBody>
          <a:bodyPr/>
          <a:lstStyle/>
          <a:p>
            <a:pPr algn="l">
              <a:lnSpc>
                <a:spcPts val="3820"/>
              </a:lnSpc>
            </a:pPr>
            <a:r>
              <a:rPr lang="zh-CN" altLang="en-US" sz="2800" b="0" dirty="0">
                <a:latin typeface="Arial" panose="020B0604020202020204" pitchFamily="34" charset="0"/>
                <a:ea typeface="微软雅黑" panose="020B0503020204020204" pitchFamily="34" charset="-122"/>
                <a:cs typeface="Arial" panose="020B0604020202020204" pitchFamily="34" charset="0"/>
                <a:sym typeface="+mn-lt"/>
              </a:rPr>
              <a:t>外星人的飞船可以从遥远的空间飞来地球吗？</a:t>
            </a:r>
            <a:endParaRPr lang="zh-CN" altLang="en-US" sz="2800" b="0" dirty="0"/>
          </a:p>
        </p:txBody>
      </p:sp>
    </p:spTree>
    <p:extLst>
      <p:ext uri="{BB962C8B-B14F-4D97-AF65-F5344CB8AC3E}">
        <p14:creationId xmlns:p14="http://schemas.microsoft.com/office/powerpoint/2010/main" val="18510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639 0.08657 C -0.00278 0.20231 0.02101 0.31805 0.12674 0.35162 C 0.23229 0.38495 0.54618 0.33611 0.60764 0.2875 C 0.66892 0.23889 0.58194 0.1493 0.49497 0.05972 " pathEditMode="relative" ptsTypes="AAAA">
                                      <p:cBhvr>
                                        <p:cTn id="6" dur="2000" fill="hold"/>
                                        <p:tgtEl>
                                          <p:spTgt spid="6"/>
                                        </p:tgtEl>
                                        <p:attrNameLst>
                                          <p:attrName>ppt_x</p:attrName>
                                          <p:attrName>ppt_y</p:attrName>
                                        </p:attrNameLst>
                                      </p:cBhvr>
                                    </p:animMotion>
                                  </p:childTnLst>
                                </p:cTn>
                              </p:par>
                              <p:par>
                                <p:cTn id="7" presetID="6" presetClass="emph" presetSubtype="0" decel="50000" fill="hold" nodeType="withEffect">
                                  <p:stCondLst>
                                    <p:cond delay="1000"/>
                                  </p:stCondLst>
                                  <p:childTnLst>
                                    <p:animScale>
                                      <p:cBhvr>
                                        <p:cTn id="8" dur="2000" fill="hold"/>
                                        <p:tgtEl>
                                          <p:spTgt spid="6"/>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漫长的星际旅行</a:t>
            </a:r>
          </a:p>
        </p:txBody>
      </p:sp>
      <p:pic>
        <p:nvPicPr>
          <p:cNvPr id="7" name="Picture 2">
            <a:extLst>
              <a:ext uri="{FF2B5EF4-FFF2-40B4-BE49-F238E27FC236}">
                <a16:creationId xmlns:a16="http://schemas.microsoft.com/office/drawing/2014/main" id="{71F41918-7119-478E-8FCB-5D6E9ABFF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1412926"/>
            <a:ext cx="9144000" cy="51339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853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2B0BE4F-0E25-811D-6F9C-0C10110CE1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7999" y="1527858"/>
            <a:ext cx="8127999" cy="533014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比邻星与我们的距离</a:t>
            </a:r>
          </a:p>
        </p:txBody>
      </p:sp>
      <p:cxnSp>
        <p:nvCxnSpPr>
          <p:cNvPr id="12" name="直线连接符 11">
            <a:extLst>
              <a:ext uri="{FF2B5EF4-FFF2-40B4-BE49-F238E27FC236}">
                <a16:creationId xmlns:a16="http://schemas.microsoft.com/office/drawing/2014/main" id="{13AEEB9C-D723-51BD-41D5-F8A617F95628}"/>
              </a:ext>
            </a:extLst>
          </p:cNvPr>
          <p:cNvCxnSpPr>
            <a:cxnSpLocks/>
          </p:cNvCxnSpPr>
          <p:nvPr/>
        </p:nvCxnSpPr>
        <p:spPr>
          <a:xfrm flipV="1">
            <a:off x="4572000" y="4648200"/>
            <a:ext cx="1943100" cy="1866900"/>
          </a:xfrm>
          <a:prstGeom prst="line">
            <a:avLst/>
          </a:prstGeom>
          <a:ln w="38100">
            <a:solidFill>
              <a:srgbClr val="FFFF00"/>
            </a:solidFill>
            <a:prstDash val="sysDash"/>
          </a:ln>
        </p:spPr>
        <p:style>
          <a:lnRef idx="1">
            <a:schemeClr val="accent4"/>
          </a:lnRef>
          <a:fillRef idx="0">
            <a:schemeClr val="accent4"/>
          </a:fillRef>
          <a:effectRef idx="0">
            <a:schemeClr val="accent4"/>
          </a:effectRef>
          <a:fontRef idx="minor">
            <a:schemeClr val="tx1"/>
          </a:fontRef>
        </p:style>
      </p:cxnSp>
      <p:sp>
        <p:nvSpPr>
          <p:cNvPr id="15" name="文本框 14">
            <a:extLst>
              <a:ext uri="{FF2B5EF4-FFF2-40B4-BE49-F238E27FC236}">
                <a16:creationId xmlns:a16="http://schemas.microsoft.com/office/drawing/2014/main" id="{BCA9CD8B-C461-CA01-ABF2-92CC75074CF9}"/>
              </a:ext>
            </a:extLst>
          </p:cNvPr>
          <p:cNvSpPr txBox="1"/>
          <p:nvPr/>
        </p:nvSpPr>
        <p:spPr>
          <a:xfrm>
            <a:off x="5635100" y="5396984"/>
            <a:ext cx="1247457" cy="400110"/>
          </a:xfrm>
          <a:prstGeom prst="rect">
            <a:avLst/>
          </a:prstGeom>
          <a:noFill/>
        </p:spPr>
        <p:txBody>
          <a:bodyPr wrap="none" rtlCol="0">
            <a:spAutoFit/>
          </a:bodyPr>
          <a:lstStyle/>
          <a:p>
            <a:r>
              <a:rPr kumimoji="1" lang="en-US" altLang="zh-CN" sz="2000" b="1" dirty="0">
                <a:solidFill>
                  <a:srgbClr val="FFFF00"/>
                </a:solidFill>
                <a:latin typeface="Microsoft YaHei" panose="020B0503020204020204" pitchFamily="34" charset="-122"/>
                <a:ea typeface="Microsoft YaHei" panose="020B0503020204020204" pitchFamily="34" charset="-122"/>
              </a:rPr>
              <a:t>4.22</a:t>
            </a:r>
            <a:r>
              <a:rPr kumimoji="1" lang="zh-CN" altLang="en-US" sz="2000" b="1" dirty="0">
                <a:solidFill>
                  <a:srgbClr val="FFFF00"/>
                </a:solidFill>
                <a:latin typeface="Microsoft YaHei" panose="020B0503020204020204" pitchFamily="34" charset="-122"/>
                <a:ea typeface="Microsoft YaHei" panose="020B0503020204020204" pitchFamily="34" charset="-122"/>
              </a:rPr>
              <a:t>光年</a:t>
            </a:r>
          </a:p>
        </p:txBody>
      </p:sp>
    </p:spTree>
    <p:extLst>
      <p:ext uri="{BB962C8B-B14F-4D97-AF65-F5344CB8AC3E}">
        <p14:creationId xmlns:p14="http://schemas.microsoft.com/office/powerpoint/2010/main" val="388929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什么是光年？</a:t>
            </a:r>
          </a:p>
        </p:txBody>
      </p:sp>
      <p:sp>
        <p:nvSpPr>
          <p:cNvPr id="2" name="文本框 1">
            <a:extLst>
              <a:ext uri="{FF2B5EF4-FFF2-40B4-BE49-F238E27FC236}">
                <a16:creationId xmlns:a16="http://schemas.microsoft.com/office/drawing/2014/main" id="{2ADD3E45-E63B-6152-C7E1-951877EDC904}"/>
              </a:ext>
            </a:extLst>
          </p:cNvPr>
          <p:cNvSpPr txBox="1"/>
          <p:nvPr/>
        </p:nvSpPr>
        <p:spPr>
          <a:xfrm>
            <a:off x="725765" y="2095773"/>
            <a:ext cx="4198684" cy="1052981"/>
          </a:xfrm>
          <a:prstGeom prst="rect">
            <a:avLst/>
          </a:prstGeom>
          <a:noFill/>
        </p:spPr>
        <p:txBody>
          <a:bodyPr wrap="square" rtlCol="0">
            <a:spAutoFit/>
          </a:bodyPr>
          <a:lstStyle/>
          <a:p>
            <a:pPr defTabSz="1219170">
              <a:lnSpc>
                <a:spcPts val="3860"/>
              </a:lnSpc>
            </a:pPr>
            <a:r>
              <a:rPr lang="zh-CN" altLang="en-US" sz="2800" dirty="0">
                <a:latin typeface="微软雅黑" panose="020B0503020204020204" pitchFamily="34" charset="-122"/>
                <a:ea typeface="微软雅黑" panose="020B0503020204020204" pitchFamily="34" charset="-122"/>
              </a:rPr>
              <a:t>光年是一个非常大的长度单位</a:t>
            </a:r>
          </a:p>
        </p:txBody>
      </p:sp>
      <p:pic>
        <p:nvPicPr>
          <p:cNvPr id="4" name="图片 3" descr="黑暗中的灯光&#10;&#10;中度可信度描述已自动生成">
            <a:extLst>
              <a:ext uri="{FF2B5EF4-FFF2-40B4-BE49-F238E27FC236}">
                <a16:creationId xmlns:a16="http://schemas.microsoft.com/office/drawing/2014/main" id="{B6A77A6E-CC67-A6CA-35D3-ED41DF30AE10}"/>
              </a:ext>
            </a:extLst>
          </p:cNvPr>
          <p:cNvPicPr>
            <a:picLocks noChangeAspect="1"/>
          </p:cNvPicPr>
          <p:nvPr/>
        </p:nvPicPr>
        <p:blipFill>
          <a:blip r:embed="rId3"/>
          <a:stretch>
            <a:fillRect/>
          </a:stretch>
        </p:blipFill>
        <p:spPr>
          <a:xfrm rot="16200000">
            <a:off x="4493612" y="2143283"/>
            <a:ext cx="4538291" cy="340371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0ECC39B8-FE17-8DC7-0316-421D76958FAE}"/>
              </a:ext>
            </a:extLst>
          </p:cNvPr>
          <p:cNvSpPr txBox="1"/>
          <p:nvPr/>
        </p:nvSpPr>
        <p:spPr>
          <a:xfrm>
            <a:off x="679383" y="3343407"/>
            <a:ext cx="4075041" cy="1052981"/>
          </a:xfrm>
          <a:prstGeom prst="rect">
            <a:avLst/>
          </a:prstGeom>
          <a:noFill/>
        </p:spPr>
        <p:txBody>
          <a:bodyPr wrap="square">
            <a:spAutoFit/>
          </a:bodyPr>
          <a:lstStyle/>
          <a:p>
            <a:pPr>
              <a:lnSpc>
                <a:spcPts val="3860"/>
              </a:lnSpc>
            </a:pPr>
            <a:r>
              <a:rPr lang="zh-CN" altLang="zh-CN" sz="2800" dirty="0">
                <a:latin typeface="微软雅黑" panose="020B0503020204020204" pitchFamily="34" charset="-122"/>
                <a:ea typeface="微软雅黑" panose="020B0503020204020204" pitchFamily="34" charset="-122"/>
              </a:rPr>
              <a:t>光在真空中的速度为每秒钟约</a:t>
            </a:r>
            <a:r>
              <a:rPr lang="en-US" altLang="zh-CN" sz="2800" dirty="0">
                <a:latin typeface="微软雅黑" panose="020B0503020204020204" pitchFamily="34" charset="-122"/>
                <a:ea typeface="微软雅黑" panose="020B0503020204020204" pitchFamily="34" charset="-122"/>
              </a:rPr>
              <a:t>30</a:t>
            </a:r>
            <a:r>
              <a:rPr lang="zh-CN" altLang="zh-CN" sz="2800" dirty="0">
                <a:latin typeface="微软雅黑" panose="020B0503020204020204" pitchFamily="34" charset="-122"/>
                <a:ea typeface="微软雅黑" panose="020B0503020204020204" pitchFamily="34" charset="-122"/>
              </a:rPr>
              <a:t>万公里</a:t>
            </a:r>
            <a:endParaRPr lang="en-US" altLang="zh-CN" sz="2800"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C7EFA190-3DB8-0A59-FE07-F899561DA6D9}"/>
              </a:ext>
            </a:extLst>
          </p:cNvPr>
          <p:cNvSpPr txBox="1"/>
          <p:nvPr/>
        </p:nvSpPr>
        <p:spPr>
          <a:xfrm>
            <a:off x="679383" y="4583772"/>
            <a:ext cx="4075041" cy="1553117"/>
          </a:xfrm>
          <a:prstGeom prst="rect">
            <a:avLst/>
          </a:prstGeom>
          <a:noFill/>
        </p:spPr>
        <p:txBody>
          <a:bodyPr wrap="square">
            <a:spAutoFit/>
          </a:bodyPr>
          <a:lstStyle/>
          <a:p>
            <a:pPr>
              <a:lnSpc>
                <a:spcPts val="3860"/>
              </a:lnSpc>
            </a:pPr>
            <a:r>
              <a:rPr lang="en-US" altLang="zh-CN" sz="2800" dirty="0">
                <a:latin typeface="微软雅黑" panose="020B0503020204020204" pitchFamily="34" charset="-122"/>
                <a:ea typeface="微软雅黑" panose="020B0503020204020204" pitchFamily="34" charset="-122"/>
              </a:rPr>
              <a:t>1</a:t>
            </a:r>
            <a:r>
              <a:rPr lang="zh-CN" altLang="zh-CN" sz="2800" dirty="0">
                <a:latin typeface="微软雅黑" panose="020B0503020204020204" pitchFamily="34" charset="-122"/>
                <a:ea typeface="微软雅黑" panose="020B0503020204020204" pitchFamily="34" charset="-122"/>
              </a:rPr>
              <a:t>光年</a:t>
            </a:r>
            <a:r>
              <a:rPr lang="zh-CN" altLang="en-US" sz="2800" dirty="0">
                <a:latin typeface="微软雅黑" panose="020B0503020204020204" pitchFamily="34" charset="-122"/>
                <a:ea typeface="微软雅黑" panose="020B0503020204020204" pitchFamily="34" charset="-122"/>
              </a:rPr>
              <a:t>：</a:t>
            </a:r>
            <a:r>
              <a:rPr lang="zh-CN" altLang="zh-CN" sz="2800" dirty="0">
                <a:latin typeface="微软雅黑" panose="020B0503020204020204" pitchFamily="34" charset="-122"/>
                <a:ea typeface="微软雅黑" panose="020B0503020204020204" pitchFamily="34" charset="-122"/>
              </a:rPr>
              <a:t>指光在真空中直线前进整整</a:t>
            </a:r>
            <a:r>
              <a:rPr lang="en-US" altLang="zh-CN" sz="2800" dirty="0">
                <a:latin typeface="微软雅黑" panose="020B0503020204020204" pitchFamily="34" charset="-122"/>
                <a:ea typeface="微软雅黑" panose="020B0503020204020204" pitchFamily="34" charset="-122"/>
              </a:rPr>
              <a:t>1</a:t>
            </a:r>
            <a:r>
              <a:rPr lang="zh-CN" altLang="zh-CN" sz="2800" dirty="0">
                <a:latin typeface="微软雅黑" panose="020B0503020204020204" pitchFamily="34" charset="-122"/>
                <a:ea typeface="微软雅黑" panose="020B0503020204020204" pitchFamily="34" charset="-122"/>
              </a:rPr>
              <a:t>年的距离，大约</a:t>
            </a:r>
            <a:r>
              <a:rPr lang="en-US" altLang="zh-CN" sz="2800" dirty="0">
                <a:latin typeface="微软雅黑" panose="020B0503020204020204" pitchFamily="34" charset="-122"/>
                <a:ea typeface="微软雅黑" panose="020B0503020204020204" pitchFamily="34" charset="-122"/>
              </a:rPr>
              <a:t>10</a:t>
            </a:r>
            <a:r>
              <a:rPr lang="zh-CN" altLang="zh-CN" sz="2800" dirty="0">
                <a:latin typeface="微软雅黑" panose="020B0503020204020204" pitchFamily="34" charset="-122"/>
                <a:ea typeface="微软雅黑" panose="020B0503020204020204" pitchFamily="34" charset="-122"/>
              </a:rPr>
              <a:t>万亿公里</a:t>
            </a:r>
            <a:endParaRPr lang="zh-CN" alt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41421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需要</a:t>
            </a:r>
            <a:r>
              <a:rPr lang="en-US" altLang="zh-CN" dirty="0"/>
              <a:t>12.65</a:t>
            </a:r>
            <a:r>
              <a:rPr lang="zh-CN" altLang="en-US" dirty="0"/>
              <a:t>亿年才能从地球走到比邻星</a:t>
            </a:r>
          </a:p>
        </p:txBody>
      </p:sp>
      <p:pic>
        <p:nvPicPr>
          <p:cNvPr id="5" name="图片 4">
            <a:extLst>
              <a:ext uri="{FF2B5EF4-FFF2-40B4-BE49-F238E27FC236}">
                <a16:creationId xmlns:a16="http://schemas.microsoft.com/office/drawing/2014/main" id="{409E49CC-BD8D-4D6E-3E26-28DDAB0476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23567" y="1300747"/>
            <a:ext cx="3850630" cy="21282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L16_25-14s">
            <a:hlinkClick r:id="" action="ppaction://media"/>
            <a:extLst>
              <a:ext uri="{FF2B5EF4-FFF2-40B4-BE49-F238E27FC236}">
                <a16:creationId xmlns:a16="http://schemas.microsoft.com/office/drawing/2014/main" id="{E20644EC-0C86-8782-8A3B-78E60DD6BC0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27488" y="3089189"/>
            <a:ext cx="6260757" cy="3521676"/>
          </a:xfrm>
          <a:prstGeom prst="rect">
            <a:avLst/>
          </a:prstGeom>
        </p:spPr>
      </p:pic>
    </p:spTree>
    <p:extLst>
      <p:ext uri="{BB962C8B-B14F-4D97-AF65-F5344CB8AC3E}">
        <p14:creationId xmlns:p14="http://schemas.microsoft.com/office/powerpoint/2010/main" val="89077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a:xfrm>
            <a:off x="0" y="3863319"/>
            <a:ext cx="3653533" cy="2826342"/>
          </a:xfrm>
        </p:spPr>
        <p:txBody>
          <a:bodyPr/>
          <a:lstStyle/>
          <a:p>
            <a:pPr>
              <a:lnSpc>
                <a:spcPts val="4620"/>
              </a:lnSpc>
            </a:pPr>
            <a:r>
              <a:rPr lang="zh-CN" altLang="en-US" dirty="0"/>
              <a:t>坐车需要</a:t>
            </a:r>
            <a:br>
              <a:rPr lang="en-US" altLang="zh-CN" dirty="0"/>
            </a:br>
            <a:r>
              <a:rPr lang="en-US" altLang="zh-CN" dirty="0"/>
              <a:t>4554</a:t>
            </a:r>
            <a:r>
              <a:rPr lang="zh-CN" altLang="en-US" dirty="0"/>
              <a:t>万年</a:t>
            </a:r>
            <a:br>
              <a:rPr lang="en-US" altLang="zh-CN" dirty="0"/>
            </a:br>
            <a:r>
              <a:rPr lang="zh-CN" altLang="en-US" dirty="0"/>
              <a:t>才能到比邻星</a:t>
            </a:r>
          </a:p>
        </p:txBody>
      </p:sp>
      <p:pic>
        <p:nvPicPr>
          <p:cNvPr id="5" name="图片 4">
            <a:extLst>
              <a:ext uri="{FF2B5EF4-FFF2-40B4-BE49-F238E27FC236}">
                <a16:creationId xmlns:a16="http://schemas.microsoft.com/office/drawing/2014/main" id="{C7A54BD3-58DA-971F-3780-0A49A3861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533" y="0"/>
            <a:ext cx="5490467"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2" descr="https://up.enterdesk.com/edpic_source/36/45/2c/36452c6a8200cbcc7521ada54c8f4685.jpg">
            <a:extLst>
              <a:ext uri="{FF2B5EF4-FFF2-40B4-BE49-F238E27FC236}">
                <a16:creationId xmlns:a16="http://schemas.microsoft.com/office/drawing/2014/main" id="{98619BAA-BC33-EE6D-AA8A-CB5C5D17D13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88935" y="434319"/>
            <a:ext cx="4926315" cy="299468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9400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F26C71C-5E4E-F755-B323-A75C4E143E49}"/>
              </a:ext>
            </a:extLst>
          </p:cNvPr>
          <p:cNvPicPr>
            <a:picLocks noChangeAspect="1"/>
          </p:cNvPicPr>
          <p:nvPr/>
        </p:nvPicPr>
        <p:blipFill rotWithShape="1">
          <a:blip r:embed="rId3"/>
          <a:srcRect t="246" r="7300" b="-1"/>
          <a:stretch/>
        </p:blipFill>
        <p:spPr>
          <a:xfrm>
            <a:off x="1" y="1329026"/>
            <a:ext cx="9144000" cy="55289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飞机需要</a:t>
            </a:r>
            <a:r>
              <a:rPr lang="en-US" altLang="zh-CN" dirty="0"/>
              <a:t>506</a:t>
            </a:r>
            <a:r>
              <a:rPr lang="zh-CN" altLang="en-US" dirty="0"/>
              <a:t>万年才能到达比邻星</a:t>
            </a:r>
          </a:p>
        </p:txBody>
      </p:sp>
      <p:pic>
        <p:nvPicPr>
          <p:cNvPr id="6" name="图片 5">
            <a:extLst>
              <a:ext uri="{FF2B5EF4-FFF2-40B4-BE49-F238E27FC236}">
                <a16:creationId xmlns:a16="http://schemas.microsoft.com/office/drawing/2014/main" id="{F0426A95-8C0C-9CC8-96CE-48A6E17E656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7633" y="3668670"/>
            <a:ext cx="6350000" cy="2819400"/>
          </a:xfrm>
          <a:prstGeom prst="rect">
            <a:avLst/>
          </a:prstGeom>
        </p:spPr>
      </p:pic>
    </p:spTree>
    <p:extLst>
      <p:ext uri="{BB962C8B-B14F-4D97-AF65-F5344CB8AC3E}">
        <p14:creationId xmlns:p14="http://schemas.microsoft.com/office/powerpoint/2010/main" val="1630010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a:xfrm>
            <a:off x="0" y="290910"/>
            <a:ext cx="9144000" cy="825938"/>
          </a:xfrm>
        </p:spPr>
        <p:txBody>
          <a:bodyPr/>
          <a:lstStyle/>
          <a:p>
            <a:r>
              <a:rPr lang="zh-CN" altLang="en-US" dirty="0"/>
              <a:t>以火箭的速度也需要</a:t>
            </a:r>
            <a:r>
              <a:rPr lang="en-US" altLang="zh-CN" dirty="0"/>
              <a:t>74462</a:t>
            </a:r>
            <a:r>
              <a:rPr lang="zh-CN" altLang="en-US" dirty="0"/>
              <a:t>年</a:t>
            </a:r>
          </a:p>
        </p:txBody>
      </p:sp>
      <p:pic>
        <p:nvPicPr>
          <p:cNvPr id="1026" name="Picture 2">
            <a:extLst>
              <a:ext uri="{FF2B5EF4-FFF2-40B4-BE49-F238E27FC236}">
                <a16:creationId xmlns:a16="http://schemas.microsoft.com/office/drawing/2014/main" id="{288B6CE9-1CD6-B1B4-29B9-7CD006DB17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32487" y="1116848"/>
            <a:ext cx="3991233" cy="56032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a:extLst>
              <a:ext uri="{FF2B5EF4-FFF2-40B4-BE49-F238E27FC236}">
                <a16:creationId xmlns:a16="http://schemas.microsoft.com/office/drawing/2014/main" id="{557F72B4-310F-2DCD-5F1D-7149C4CBC762}"/>
              </a:ext>
            </a:extLst>
          </p:cNvPr>
          <p:cNvPicPr>
            <a:picLocks noChangeAspect="1"/>
          </p:cNvPicPr>
          <p:nvPr/>
        </p:nvPicPr>
        <p:blipFill rotWithShape="1">
          <a:blip r:embed="rId4"/>
          <a:srcRect l="10099" t="4409" r="38406" b="12975"/>
          <a:stretch/>
        </p:blipFill>
        <p:spPr>
          <a:xfrm>
            <a:off x="4627605" y="1116848"/>
            <a:ext cx="4226011" cy="560326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5631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a:xfrm>
            <a:off x="0" y="372788"/>
            <a:ext cx="9144000" cy="1325563"/>
          </a:xfrm>
        </p:spPr>
        <p:txBody>
          <a:bodyPr/>
          <a:lstStyle/>
          <a:p>
            <a:r>
              <a:rPr lang="zh-CN" altLang="en-US" dirty="0"/>
              <a:t>漫长的星际旅行</a:t>
            </a:r>
          </a:p>
        </p:txBody>
      </p:sp>
      <p:graphicFrame>
        <p:nvGraphicFramePr>
          <p:cNvPr id="2" name="表格 4">
            <a:extLst>
              <a:ext uri="{FF2B5EF4-FFF2-40B4-BE49-F238E27FC236}">
                <a16:creationId xmlns:a16="http://schemas.microsoft.com/office/drawing/2014/main" id="{6A171A80-9DA4-6300-BAE0-9D0DACE34910}"/>
              </a:ext>
            </a:extLst>
          </p:cNvPr>
          <p:cNvGraphicFramePr>
            <a:graphicFrameLocks noGrp="1"/>
          </p:cNvGraphicFramePr>
          <p:nvPr>
            <p:extLst>
              <p:ext uri="{D42A27DB-BD31-4B8C-83A1-F6EECF244321}">
                <p14:modId xmlns:p14="http://schemas.microsoft.com/office/powerpoint/2010/main" val="27897683"/>
              </p:ext>
            </p:extLst>
          </p:nvPr>
        </p:nvGraphicFramePr>
        <p:xfrm>
          <a:off x="0" y="1874520"/>
          <a:ext cx="9144000" cy="4149090"/>
        </p:xfrm>
        <a:graphic>
          <a:graphicData uri="http://schemas.openxmlformats.org/drawingml/2006/table">
            <a:tbl>
              <a:tblPr firstRow="1" bandRow="1">
                <a:tableStyleId>{00A15C55-8517-42AA-B614-E9B94910E393}</a:tableStyleId>
              </a:tblPr>
              <a:tblGrid>
                <a:gridCol w="3048000">
                  <a:extLst>
                    <a:ext uri="{9D8B030D-6E8A-4147-A177-3AD203B41FA5}">
                      <a16:colId xmlns:a16="http://schemas.microsoft.com/office/drawing/2014/main" val="4081171414"/>
                    </a:ext>
                  </a:extLst>
                </a:gridCol>
                <a:gridCol w="3048000">
                  <a:extLst>
                    <a:ext uri="{9D8B030D-6E8A-4147-A177-3AD203B41FA5}">
                      <a16:colId xmlns:a16="http://schemas.microsoft.com/office/drawing/2014/main" val="616965938"/>
                    </a:ext>
                  </a:extLst>
                </a:gridCol>
                <a:gridCol w="3048000">
                  <a:extLst>
                    <a:ext uri="{9D8B030D-6E8A-4147-A177-3AD203B41FA5}">
                      <a16:colId xmlns:a16="http://schemas.microsoft.com/office/drawing/2014/main" val="1207004056"/>
                    </a:ext>
                  </a:extLst>
                </a:gridCol>
              </a:tblGrid>
              <a:tr h="829818">
                <a:tc>
                  <a:txBody>
                    <a:bodyPr/>
                    <a:lstStyle/>
                    <a:p>
                      <a:pPr algn="ctr"/>
                      <a:r>
                        <a:rPr lang="zh-CN" altLang="en-US" sz="2800" dirty="0">
                          <a:solidFill>
                            <a:schemeClr val="tx1"/>
                          </a:solidFill>
                          <a:latin typeface="Microsoft YaHei" panose="020B0503020204020204" pitchFamily="34" charset="-122"/>
                          <a:ea typeface="Microsoft YaHei" panose="020B0503020204020204" pitchFamily="34" charset="-122"/>
                        </a:rPr>
                        <a:t>交通工具</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800" dirty="0">
                          <a:solidFill>
                            <a:schemeClr val="tx1"/>
                          </a:solidFill>
                          <a:latin typeface="Microsoft YaHei" panose="020B0503020204020204" pitchFamily="34" charset="-122"/>
                          <a:ea typeface="Microsoft YaHei" panose="020B0503020204020204" pitchFamily="34" charset="-122"/>
                        </a:rPr>
                        <a:t>速度</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800" dirty="0">
                          <a:solidFill>
                            <a:schemeClr val="tx1"/>
                          </a:solidFill>
                          <a:latin typeface="Microsoft YaHei" panose="020B0503020204020204" pitchFamily="34" charset="-122"/>
                          <a:ea typeface="Microsoft YaHei" panose="020B0503020204020204" pitchFamily="34" charset="-122"/>
                        </a:rPr>
                        <a:t>耗费时间</a:t>
                      </a:r>
                    </a:p>
                  </a:txBody>
                  <a:tcPr anchor="ctr"/>
                </a:tc>
                <a:extLst>
                  <a:ext uri="{0D108BD9-81ED-4DB2-BD59-A6C34878D82A}">
                    <a16:rowId xmlns:a16="http://schemas.microsoft.com/office/drawing/2014/main" val="3208651219"/>
                  </a:ext>
                </a:extLst>
              </a:tr>
              <a:tr h="829818">
                <a:tc>
                  <a:txBody>
                    <a:bodyPr/>
                    <a:lstStyle/>
                    <a:p>
                      <a:pPr algn="ctr"/>
                      <a:r>
                        <a:rPr lang="zh-CN" altLang="en-US" sz="2800" dirty="0">
                          <a:latin typeface="Microsoft YaHei" panose="020B0503020204020204" pitchFamily="34" charset="-122"/>
                          <a:ea typeface="Microsoft YaHei" panose="020B0503020204020204" pitchFamily="34" charset="-122"/>
                        </a:rPr>
                        <a:t>步行</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米</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秒</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800" dirty="0">
                          <a:latin typeface="Microsoft YaHei" panose="020B0503020204020204" pitchFamily="34" charset="-122"/>
                          <a:ea typeface="Microsoft YaHei" panose="020B0503020204020204" pitchFamily="34" charset="-122"/>
                        </a:rPr>
                        <a:t>12.65</a:t>
                      </a:r>
                      <a:r>
                        <a:rPr lang="zh-CN" altLang="en-US" sz="2800" b="1" dirty="0">
                          <a:solidFill>
                            <a:srgbClr val="FF0000"/>
                          </a:solidFill>
                          <a:latin typeface="Microsoft YaHei" panose="020B0503020204020204" pitchFamily="34" charset="-122"/>
                          <a:ea typeface="Microsoft YaHei" panose="020B0503020204020204" pitchFamily="34" charset="-122"/>
                        </a:rPr>
                        <a:t>亿</a:t>
                      </a:r>
                      <a:r>
                        <a:rPr lang="zh-CN" altLang="en-US" sz="2800" dirty="0">
                          <a:latin typeface="Microsoft YaHei" panose="020B0503020204020204" pitchFamily="34" charset="-122"/>
                          <a:ea typeface="Microsoft YaHei" panose="020B0503020204020204" pitchFamily="34" charset="-122"/>
                        </a:rPr>
                        <a:t>年</a:t>
                      </a:r>
                    </a:p>
                  </a:txBody>
                  <a:tcPr anchor="ctr"/>
                </a:tc>
                <a:extLst>
                  <a:ext uri="{0D108BD9-81ED-4DB2-BD59-A6C34878D82A}">
                    <a16:rowId xmlns:a16="http://schemas.microsoft.com/office/drawing/2014/main" val="646814914"/>
                  </a:ext>
                </a:extLst>
              </a:tr>
              <a:tr h="82981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800" dirty="0">
                          <a:latin typeface="Microsoft YaHei" panose="020B0503020204020204" pitchFamily="34" charset="-122"/>
                          <a:ea typeface="Microsoft YaHei" panose="020B0503020204020204" pitchFamily="34" charset="-122"/>
                        </a:rPr>
                        <a:t>汽车</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800" dirty="0">
                          <a:latin typeface="Microsoft YaHei" panose="020B0503020204020204" pitchFamily="34" charset="-122"/>
                          <a:ea typeface="Microsoft YaHei" panose="020B0503020204020204" pitchFamily="34" charset="-122"/>
                        </a:rPr>
                        <a:t>100</a:t>
                      </a:r>
                      <a:r>
                        <a:rPr lang="zh-CN" altLang="en-US" sz="2800" dirty="0">
                          <a:latin typeface="Microsoft YaHei" panose="020B0503020204020204" pitchFamily="34" charset="-122"/>
                          <a:ea typeface="Microsoft YaHei" panose="020B0503020204020204" pitchFamily="34" charset="-122"/>
                        </a:rPr>
                        <a:t>千米</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小时</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800" dirty="0">
                          <a:latin typeface="Microsoft YaHei" panose="020B0503020204020204" pitchFamily="34" charset="-122"/>
                          <a:ea typeface="Microsoft YaHei" panose="020B0503020204020204" pitchFamily="34" charset="-122"/>
                        </a:rPr>
                        <a:t>4,554</a:t>
                      </a:r>
                      <a:r>
                        <a:rPr lang="zh-CN" altLang="en-US" sz="2800" b="1" dirty="0">
                          <a:solidFill>
                            <a:srgbClr val="FF0000"/>
                          </a:solidFill>
                          <a:latin typeface="Microsoft YaHei" panose="020B0503020204020204" pitchFamily="34" charset="-122"/>
                          <a:ea typeface="Microsoft YaHei" panose="020B0503020204020204" pitchFamily="34" charset="-122"/>
                        </a:rPr>
                        <a:t>万</a:t>
                      </a:r>
                      <a:r>
                        <a:rPr lang="zh-CN" altLang="en-US" sz="2800" dirty="0">
                          <a:latin typeface="Microsoft YaHei" panose="020B0503020204020204" pitchFamily="34" charset="-122"/>
                          <a:ea typeface="Microsoft YaHei" panose="020B0503020204020204" pitchFamily="34" charset="-122"/>
                        </a:rPr>
                        <a:t>年</a:t>
                      </a:r>
                    </a:p>
                  </a:txBody>
                  <a:tcPr anchor="ctr"/>
                </a:tc>
                <a:extLst>
                  <a:ext uri="{0D108BD9-81ED-4DB2-BD59-A6C34878D82A}">
                    <a16:rowId xmlns:a16="http://schemas.microsoft.com/office/drawing/2014/main" val="2664216267"/>
                  </a:ext>
                </a:extLst>
              </a:tr>
              <a:tr h="82981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800" dirty="0">
                          <a:latin typeface="Microsoft YaHei" panose="020B0503020204020204" pitchFamily="34" charset="-122"/>
                          <a:ea typeface="Microsoft YaHei" panose="020B0503020204020204" pitchFamily="34" charset="-122"/>
                        </a:rPr>
                        <a:t>飞机</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800" dirty="0">
                          <a:latin typeface="Microsoft YaHei" panose="020B0503020204020204" pitchFamily="34" charset="-122"/>
                          <a:ea typeface="Microsoft YaHei" panose="020B0503020204020204" pitchFamily="34" charset="-122"/>
                        </a:rPr>
                        <a:t>900</a:t>
                      </a:r>
                      <a:r>
                        <a:rPr lang="zh-CN" altLang="en-US" sz="2800" dirty="0">
                          <a:latin typeface="Microsoft YaHei" panose="020B0503020204020204" pitchFamily="34" charset="-122"/>
                          <a:ea typeface="Microsoft YaHei" panose="020B0503020204020204" pitchFamily="34" charset="-122"/>
                        </a:rPr>
                        <a:t>千米</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小时</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800" dirty="0">
                          <a:latin typeface="Microsoft YaHei" panose="020B0503020204020204" pitchFamily="34" charset="-122"/>
                          <a:ea typeface="Microsoft YaHei" panose="020B0503020204020204" pitchFamily="34" charset="-122"/>
                        </a:rPr>
                        <a:t>506</a:t>
                      </a:r>
                      <a:r>
                        <a:rPr lang="zh-CN" altLang="en-US" sz="2800" b="1" dirty="0">
                          <a:solidFill>
                            <a:srgbClr val="FF0000"/>
                          </a:solidFill>
                          <a:latin typeface="Microsoft YaHei" panose="020B0503020204020204" pitchFamily="34" charset="-122"/>
                          <a:ea typeface="Microsoft YaHei" panose="020B0503020204020204" pitchFamily="34" charset="-122"/>
                        </a:rPr>
                        <a:t>万</a:t>
                      </a:r>
                      <a:r>
                        <a:rPr lang="zh-CN" altLang="en-US" sz="2800" dirty="0">
                          <a:latin typeface="Microsoft YaHei" panose="020B0503020204020204" pitchFamily="34" charset="-122"/>
                          <a:ea typeface="Microsoft YaHei" panose="020B0503020204020204" pitchFamily="34" charset="-122"/>
                        </a:rPr>
                        <a:t>年</a:t>
                      </a:r>
                    </a:p>
                  </a:txBody>
                  <a:tcPr anchor="ctr"/>
                </a:tc>
                <a:extLst>
                  <a:ext uri="{0D108BD9-81ED-4DB2-BD59-A6C34878D82A}">
                    <a16:rowId xmlns:a16="http://schemas.microsoft.com/office/drawing/2014/main" val="3085399209"/>
                  </a:ext>
                </a:extLst>
              </a:tr>
              <a:tr h="829818">
                <a:tc>
                  <a:txBody>
                    <a:bodyPr/>
                    <a:lstStyle/>
                    <a:p>
                      <a:pPr algn="ctr"/>
                      <a:r>
                        <a:rPr lang="zh-CN" altLang="en-US" sz="2800" dirty="0">
                          <a:latin typeface="Microsoft YaHei" panose="020B0503020204020204" pitchFamily="34" charset="-122"/>
                          <a:ea typeface="Microsoft YaHei" panose="020B0503020204020204" pitchFamily="34" charset="-122"/>
                        </a:rPr>
                        <a:t>火箭</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航天器</a:t>
                      </a:r>
                    </a:p>
                  </a:txBody>
                  <a:tcPr anchor="ctr"/>
                </a:tc>
                <a:tc>
                  <a:txBody>
                    <a:bodyPr/>
                    <a:lstStyle/>
                    <a:p>
                      <a:pPr algn="ctr"/>
                      <a:r>
                        <a:rPr lang="en-US" altLang="zh-CN" sz="2800" b="0" kern="1200" dirty="0">
                          <a:solidFill>
                            <a:schemeClr val="tx1"/>
                          </a:solidFill>
                          <a:effectLst/>
                          <a:latin typeface="Microsoft YaHei" panose="020B0503020204020204" pitchFamily="34" charset="-122"/>
                          <a:ea typeface="Microsoft YaHei" panose="020B0503020204020204" pitchFamily="34" charset="-122"/>
                        </a:rPr>
                        <a:t>61200</a:t>
                      </a:r>
                      <a:r>
                        <a:rPr lang="zh-CN" altLang="en-US" sz="2800" b="0" kern="1200" dirty="0">
                          <a:solidFill>
                            <a:schemeClr val="tx1"/>
                          </a:solidFill>
                          <a:effectLst/>
                          <a:latin typeface="Microsoft YaHei" panose="020B0503020204020204" pitchFamily="34" charset="-122"/>
                          <a:ea typeface="Microsoft YaHei" panose="020B0503020204020204" pitchFamily="34" charset="-122"/>
                        </a:rPr>
                        <a:t>千米</a:t>
                      </a:r>
                      <a:r>
                        <a:rPr lang="en-US" altLang="zh-CN" sz="2800" b="0" kern="1200" dirty="0">
                          <a:solidFill>
                            <a:schemeClr val="tx1"/>
                          </a:solidFill>
                          <a:effectLst/>
                          <a:latin typeface="Microsoft YaHei" panose="020B0503020204020204" pitchFamily="34" charset="-122"/>
                          <a:ea typeface="Microsoft YaHei" panose="020B0503020204020204" pitchFamily="34" charset="-122"/>
                        </a:rPr>
                        <a:t>/</a:t>
                      </a:r>
                      <a:r>
                        <a:rPr lang="zh-CN" altLang="en-US" sz="2800" b="0" kern="1200" dirty="0">
                          <a:solidFill>
                            <a:schemeClr val="tx1"/>
                          </a:solidFill>
                          <a:effectLst/>
                          <a:latin typeface="Microsoft YaHei" panose="020B0503020204020204" pitchFamily="34" charset="-122"/>
                          <a:ea typeface="Microsoft YaHei" panose="020B0503020204020204" pitchFamily="34" charset="-122"/>
                        </a:rPr>
                        <a:t>小时</a:t>
                      </a:r>
                      <a:endParaRPr lang="zh-CN" altLang="en-US" sz="2800" dirty="0">
                        <a:latin typeface="Microsoft YaHei" panose="020B0503020204020204" pitchFamily="34" charset="-122"/>
                        <a:ea typeface="Microsoft YaHei" panose="020B0503020204020204" pitchFamily="34" charset="-122"/>
                      </a:endParaRPr>
                    </a:p>
                  </a:txBody>
                  <a:tcPr anchor="ctr"/>
                </a:tc>
                <a:tc>
                  <a:txBody>
                    <a:bodyPr/>
                    <a:lstStyle/>
                    <a:p>
                      <a:pPr algn="ctr"/>
                      <a:r>
                        <a:rPr lang="en-US" altLang="zh-CN" sz="2800" b="0" kern="1200" dirty="0">
                          <a:solidFill>
                            <a:schemeClr val="tx1"/>
                          </a:solidFill>
                          <a:effectLst/>
                          <a:latin typeface="Microsoft YaHei" panose="020B0503020204020204" pitchFamily="34" charset="-122"/>
                          <a:ea typeface="Microsoft YaHei" panose="020B0503020204020204" pitchFamily="34" charset="-122"/>
                        </a:rPr>
                        <a:t>74,462</a:t>
                      </a:r>
                      <a:r>
                        <a:rPr lang="zh-CN" altLang="en-US" sz="2800" b="0" kern="1200" dirty="0">
                          <a:solidFill>
                            <a:schemeClr val="tx1"/>
                          </a:solidFill>
                          <a:effectLst/>
                          <a:latin typeface="Microsoft YaHei" panose="020B0503020204020204" pitchFamily="34" charset="-122"/>
                          <a:ea typeface="Microsoft YaHei" panose="020B0503020204020204" pitchFamily="34" charset="-122"/>
                        </a:rPr>
                        <a:t>年</a:t>
                      </a:r>
                      <a:endParaRPr lang="zh-CN" altLang="en-US" sz="2800" dirty="0">
                        <a:latin typeface="Microsoft YaHei" panose="020B0503020204020204" pitchFamily="34" charset="-122"/>
                        <a:ea typeface="Microsoft YaHei" panose="020B0503020204020204" pitchFamily="34" charset="-122"/>
                      </a:endParaRPr>
                    </a:p>
                  </a:txBody>
                  <a:tcPr anchor="ctr"/>
                </a:tc>
                <a:extLst>
                  <a:ext uri="{0D108BD9-81ED-4DB2-BD59-A6C34878D82A}">
                    <a16:rowId xmlns:a16="http://schemas.microsoft.com/office/drawing/2014/main" val="1221319870"/>
                  </a:ext>
                </a:extLst>
              </a:tr>
            </a:tbl>
          </a:graphicData>
        </a:graphic>
      </p:graphicFrame>
    </p:spTree>
    <p:extLst>
      <p:ext uri="{BB962C8B-B14F-4D97-AF65-F5344CB8AC3E}">
        <p14:creationId xmlns:p14="http://schemas.microsoft.com/office/powerpoint/2010/main" val="3365651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有外星人吗？</a:t>
            </a:r>
          </a:p>
        </p:txBody>
      </p:sp>
      <p:pic>
        <p:nvPicPr>
          <p:cNvPr id="5" name="图片 4">
            <a:extLst>
              <a:ext uri="{FF2B5EF4-FFF2-40B4-BE49-F238E27FC236}">
                <a16:creationId xmlns:a16="http://schemas.microsoft.com/office/drawing/2014/main" id="{25B5F905-6284-4A67-89AA-B328A11E6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90" y="1425544"/>
            <a:ext cx="4377560" cy="25827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47490EE5-B7D2-4E0F-9174-BE5A0ED4B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787" y="1425544"/>
            <a:ext cx="4377560" cy="25827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B9B161F0-6084-4377-A45F-35EABA6F37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8" y="4104290"/>
            <a:ext cx="4377560" cy="25827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3381A747-3267-4F2B-9262-26A22B6A1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787" y="4104290"/>
            <a:ext cx="4377560" cy="25827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矩形: 圆角 2">
            <a:extLst>
              <a:ext uri="{FF2B5EF4-FFF2-40B4-BE49-F238E27FC236}">
                <a16:creationId xmlns:a16="http://schemas.microsoft.com/office/drawing/2014/main" id="{FBA5BE3D-F834-4683-8B32-B15B5464BA8D}"/>
              </a:ext>
            </a:extLst>
          </p:cNvPr>
          <p:cNvSpPr/>
          <p:nvPr/>
        </p:nvSpPr>
        <p:spPr>
          <a:xfrm>
            <a:off x="0" y="3662490"/>
            <a:ext cx="9144000" cy="883599"/>
          </a:xfrm>
          <a:prstGeom prst="roundRect">
            <a:avLst/>
          </a:prstGeom>
          <a:solidFill>
            <a:srgbClr val="F9BC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3600" b="1" dirty="0">
                <a:solidFill>
                  <a:schemeClr val="tx1"/>
                </a:solidFill>
                <a:latin typeface="Microsoft YaHei" panose="020B0503020204020204" pitchFamily="34" charset="-122"/>
                <a:ea typeface="Microsoft YaHei" panose="020B0503020204020204" pitchFamily="34" charset="-122"/>
                <a:cs typeface="+mj-cs"/>
              </a:rPr>
              <a:t>这个</a:t>
            </a:r>
            <a:r>
              <a:rPr lang="zh-CN" altLang="zh-CN" sz="3600" b="1" dirty="0">
                <a:solidFill>
                  <a:schemeClr val="tx1"/>
                </a:solidFill>
                <a:latin typeface="Microsoft YaHei" panose="020B0503020204020204" pitchFamily="34" charset="-122"/>
                <a:ea typeface="Microsoft YaHei" panose="020B0503020204020204" pitchFamily="34" charset="-122"/>
                <a:cs typeface="+mj-cs"/>
              </a:rPr>
              <a:t>世界有没有外星人</a:t>
            </a:r>
            <a:r>
              <a:rPr lang="en-US" altLang="zh-CN" sz="3600" b="1" dirty="0">
                <a:solidFill>
                  <a:schemeClr val="tx1"/>
                </a:solidFill>
                <a:latin typeface="Microsoft YaHei" panose="020B0503020204020204" pitchFamily="34" charset="-122"/>
                <a:ea typeface="Microsoft YaHei" panose="020B0503020204020204" pitchFamily="34" charset="-122"/>
                <a:cs typeface="+mj-cs"/>
              </a:rPr>
              <a:t>?</a:t>
            </a:r>
            <a:endParaRPr lang="zh-CN" altLang="en-US" sz="3600" dirty="0">
              <a:solidFill>
                <a:schemeClr val="tx1"/>
              </a:solidFill>
            </a:endParaRPr>
          </a:p>
        </p:txBody>
      </p:sp>
    </p:spTree>
    <p:extLst>
      <p:ext uri="{BB962C8B-B14F-4D97-AF65-F5344CB8AC3E}">
        <p14:creationId xmlns:p14="http://schemas.microsoft.com/office/powerpoint/2010/main" val="394715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06EBF8A-3991-839A-F86E-FC9E08A22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058"/>
            <a:ext cx="9144000" cy="5143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漫长的星际旅行</a:t>
            </a:r>
          </a:p>
        </p:txBody>
      </p:sp>
      <p:pic>
        <p:nvPicPr>
          <p:cNvPr id="8" name="图片 7">
            <a:extLst>
              <a:ext uri="{FF2B5EF4-FFF2-40B4-BE49-F238E27FC236}">
                <a16:creationId xmlns:a16="http://schemas.microsoft.com/office/drawing/2014/main" id="{7FDF7B1E-DFB1-B21F-D148-E7F2B3BF481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6655119" y="831882"/>
            <a:ext cx="1899974" cy="2880360"/>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417130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驾车的风险</a:t>
            </a:r>
          </a:p>
        </p:txBody>
      </p:sp>
      <p:pic>
        <p:nvPicPr>
          <p:cNvPr id="5" name="图片 4">
            <a:extLst>
              <a:ext uri="{FF2B5EF4-FFF2-40B4-BE49-F238E27FC236}">
                <a16:creationId xmlns:a16="http://schemas.microsoft.com/office/drawing/2014/main" id="{36E444EB-7E2E-B41D-E3CB-893FD19723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360169"/>
            <a:ext cx="9144000" cy="54978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4623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碰撞的风险</a:t>
            </a:r>
          </a:p>
        </p:txBody>
      </p:sp>
      <p:pic>
        <p:nvPicPr>
          <p:cNvPr id="6" name="图片 5">
            <a:extLst>
              <a:ext uri="{FF2B5EF4-FFF2-40B4-BE49-F238E27FC236}">
                <a16:creationId xmlns:a16="http://schemas.microsoft.com/office/drawing/2014/main" id="{8D3616AC-E138-C2E7-1C12-A05770589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178" y="1410299"/>
            <a:ext cx="7307643" cy="547704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5EA49088-7A1B-D677-F968-CDD8C33E739C}"/>
              </a:ext>
            </a:extLst>
          </p:cNvPr>
          <p:cNvSpPr txBox="1"/>
          <p:nvPr/>
        </p:nvSpPr>
        <p:spPr>
          <a:xfrm>
            <a:off x="1172027" y="1518021"/>
            <a:ext cx="3162467" cy="523220"/>
          </a:xfrm>
          <a:prstGeom prst="rect">
            <a:avLst/>
          </a:prstGeom>
          <a:noFill/>
        </p:spPr>
        <p:txBody>
          <a:bodyPr wrap="square">
            <a:spAutoFit/>
          </a:bodyPr>
          <a:lstStyle/>
          <a:p>
            <a:r>
              <a:rPr lang="zh-CN" altLang="en-US" sz="2800" b="1" spc="300" dirty="0">
                <a:solidFill>
                  <a:schemeClr val="bg1"/>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躲避障碍物</a:t>
            </a:r>
          </a:p>
        </p:txBody>
      </p:sp>
    </p:spTree>
    <p:extLst>
      <p:ext uri="{BB962C8B-B14F-4D97-AF65-F5344CB8AC3E}">
        <p14:creationId xmlns:p14="http://schemas.microsoft.com/office/powerpoint/2010/main" val="1427662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飞船碰撞</a:t>
            </a:r>
          </a:p>
        </p:txBody>
      </p:sp>
      <p:pic>
        <p:nvPicPr>
          <p:cNvPr id="8" name="图片 7">
            <a:extLst>
              <a:ext uri="{FF2B5EF4-FFF2-40B4-BE49-F238E27FC236}">
                <a16:creationId xmlns:a16="http://schemas.microsoft.com/office/drawing/2014/main" id="{4660249B-0CE7-7B2B-2B30-2DBA60CF5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4677"/>
            <a:ext cx="9144000" cy="5137608"/>
          </a:xfrm>
          <a:prstGeom prst="rect">
            <a:avLst/>
          </a:prstGeom>
        </p:spPr>
      </p:pic>
    </p:spTree>
    <p:extLst>
      <p:ext uri="{BB962C8B-B14F-4D97-AF65-F5344CB8AC3E}">
        <p14:creationId xmlns:p14="http://schemas.microsoft.com/office/powerpoint/2010/main" val="1304430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宇宙空间并不是真空</a:t>
            </a:r>
            <a:r>
              <a:rPr lang="en-US" altLang="zh-CN" dirty="0"/>
              <a:t>(</a:t>
            </a:r>
            <a:r>
              <a:rPr lang="zh-CN" altLang="en-US" dirty="0"/>
              <a:t>小行星带</a:t>
            </a:r>
            <a:r>
              <a:rPr lang="en-US" altLang="zh-CN" dirty="0"/>
              <a:t>)</a:t>
            </a:r>
            <a:endParaRPr lang="zh-CN" altLang="en-US" dirty="0"/>
          </a:p>
        </p:txBody>
      </p:sp>
      <p:pic>
        <p:nvPicPr>
          <p:cNvPr id="7" name="图片 6">
            <a:extLst>
              <a:ext uri="{FF2B5EF4-FFF2-40B4-BE49-F238E27FC236}">
                <a16:creationId xmlns:a16="http://schemas.microsoft.com/office/drawing/2014/main" id="{F22F3396-47D4-4F93-9E81-E757C9BDE7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293504"/>
            <a:ext cx="9143999" cy="55644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5662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宇宙空间并不是真空</a:t>
            </a:r>
            <a:r>
              <a:rPr lang="en-US" altLang="zh-CN" dirty="0"/>
              <a:t>(</a:t>
            </a:r>
            <a:r>
              <a:rPr lang="zh-CN" altLang="en-US" dirty="0"/>
              <a:t>小行星带</a:t>
            </a:r>
            <a:r>
              <a:rPr lang="en-US" altLang="zh-CN" dirty="0"/>
              <a:t>)</a:t>
            </a:r>
            <a:endParaRPr lang="zh-CN" altLang="en-US" dirty="0"/>
          </a:p>
        </p:txBody>
      </p:sp>
      <p:sp>
        <p:nvSpPr>
          <p:cNvPr id="5" name="文本占位符 22">
            <a:extLst>
              <a:ext uri="{FF2B5EF4-FFF2-40B4-BE49-F238E27FC236}">
                <a16:creationId xmlns:a16="http://schemas.microsoft.com/office/drawing/2014/main" id="{A3A566FA-2218-48EE-AEA0-4D6BAF19F055}"/>
              </a:ext>
            </a:extLst>
          </p:cNvPr>
          <p:cNvSpPr txBox="1">
            <a:spLocks/>
          </p:cNvSpPr>
          <p:nvPr/>
        </p:nvSpPr>
        <p:spPr>
          <a:xfrm>
            <a:off x="454532" y="5706800"/>
            <a:ext cx="8299157" cy="679703"/>
          </a:xfrm>
          <a:prstGeom prst="rect">
            <a:avLst/>
          </a:prstGeom>
        </p:spPr>
        <p:txBody>
          <a:bodyPr vert="horz" lIns="91440" tIns="45720" rIns="91440" bIns="45720" rtlCol="0">
            <a:noAutofit/>
          </a:bodyPr>
          <a:lstStyle/>
          <a:p>
            <a:pPr algn="ctr" defTabSz="1219170">
              <a:spcBef>
                <a:spcPct val="0"/>
              </a:spcBef>
              <a:spcAft>
                <a:spcPts val="600"/>
              </a:spcAft>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小行星带存在大量碎石</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pic>
        <p:nvPicPr>
          <p:cNvPr id="7" name="Picture 2">
            <a:extLst>
              <a:ext uri="{FF2B5EF4-FFF2-40B4-BE49-F238E27FC236}">
                <a16:creationId xmlns:a16="http://schemas.microsoft.com/office/drawing/2014/main" id="{89854FC7-28BD-4AC8-A622-6D17B58B3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83696" y="1422098"/>
            <a:ext cx="7260710" cy="41638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3005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普通小行星</a:t>
            </a:r>
            <a:r>
              <a:rPr lang="en-US" altLang="zh-CN" dirty="0"/>
              <a:t>VS</a:t>
            </a:r>
            <a:r>
              <a:rPr lang="zh-CN" altLang="en-US" dirty="0"/>
              <a:t>中国城市</a:t>
            </a:r>
          </a:p>
        </p:txBody>
      </p:sp>
      <p:pic>
        <p:nvPicPr>
          <p:cNvPr id="4" name="图片 3">
            <a:extLst>
              <a:ext uri="{FF2B5EF4-FFF2-40B4-BE49-F238E27FC236}">
                <a16:creationId xmlns:a16="http://schemas.microsoft.com/office/drawing/2014/main" id="{6A92B966-93E5-9D3E-0654-995422B8C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086" y="1303020"/>
            <a:ext cx="7409827" cy="55549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6200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1091292" y="5674573"/>
            <a:ext cx="6806711" cy="482825"/>
          </a:xfrm>
          <a:prstGeom prst="rect">
            <a:avLst/>
          </a:prstGeom>
          <a:noFill/>
        </p:spPr>
        <p:txBody>
          <a:bodyPr wrap="square" lIns="51435" tIns="25718" rIns="51435" bIns="25718">
            <a:spAutoFit/>
          </a:bodyPr>
          <a:lstStyle/>
          <a:p>
            <a:pPr algn="ctr" defTabSz="1219170">
              <a:spcBef>
                <a:spcPct val="0"/>
              </a:spcBef>
              <a:spcAft>
                <a:spcPts val="600"/>
              </a:spcAft>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超新星爆发会把大量物质高速抛入太空</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宇宙空间并不是真空</a:t>
            </a:r>
            <a:r>
              <a:rPr lang="en-US" altLang="zh-CN" dirty="0"/>
              <a:t>(</a:t>
            </a:r>
            <a:r>
              <a:rPr lang="zh-CN" altLang="en-US" dirty="0"/>
              <a:t>超新星爆发</a:t>
            </a:r>
            <a:r>
              <a:rPr lang="en-US" altLang="zh-CN" dirty="0"/>
              <a:t>)</a:t>
            </a:r>
            <a:endParaRPr lang="zh-CN" altLang="en-US" dirty="0"/>
          </a:p>
        </p:txBody>
      </p:sp>
      <p:pic>
        <p:nvPicPr>
          <p:cNvPr id="2" name="图片 1">
            <a:extLst>
              <a:ext uri="{FF2B5EF4-FFF2-40B4-BE49-F238E27FC236}">
                <a16:creationId xmlns:a16="http://schemas.microsoft.com/office/drawing/2014/main" id="{0C6E5F99-4CFE-35B1-1A7E-89676F64B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573" y="1656745"/>
            <a:ext cx="7332854" cy="3815800"/>
          </a:xfrm>
          <a:prstGeom prst="rect">
            <a:avLst/>
          </a:prstGeom>
          <a:ln w="28575">
            <a:solidFill>
              <a:schemeClr val="bg1"/>
            </a:solidFill>
          </a:ln>
        </p:spPr>
      </p:pic>
    </p:spTree>
    <p:extLst>
      <p:ext uri="{BB962C8B-B14F-4D97-AF65-F5344CB8AC3E}">
        <p14:creationId xmlns:p14="http://schemas.microsoft.com/office/powerpoint/2010/main" val="672827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569024" y="2245574"/>
            <a:ext cx="3160014" cy="3206776"/>
          </a:xfrm>
          <a:prstGeom prst="rect">
            <a:avLst/>
          </a:prstGeom>
          <a:noFill/>
        </p:spPr>
        <p:txBody>
          <a:bodyPr wrap="square" lIns="51435" tIns="25718" rIns="51435" bIns="25718">
            <a:spAutoFit/>
          </a:bodyPr>
          <a:lstStyle/>
          <a:p>
            <a:pPr defTabSz="1219170">
              <a:lnSpc>
                <a:spcPct val="150000"/>
              </a:lnSpc>
              <a:spcBef>
                <a:spcPct val="0"/>
              </a:spcBef>
              <a:spcAft>
                <a:spcPts val="600"/>
              </a:spcAft>
              <a:buSzPct val="100000"/>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1983</a:t>
            </a:r>
            <a:r>
              <a:rPr lang="zh-CN" altLang="en-US" sz="2800" dirty="0">
                <a:latin typeface="Arial" panose="020B0604020202020204" pitchFamily="34" charset="0"/>
                <a:ea typeface="微软雅黑" panose="020B0503020204020204" pitchFamily="34" charset="-122"/>
                <a:cs typeface="Arial" panose="020B0604020202020204" pitchFamily="34" charset="0"/>
              </a:rPr>
              <a:t>年，一块直径只有</a:t>
            </a:r>
            <a:r>
              <a:rPr lang="en-US" altLang="zh-CN" sz="2800" dirty="0">
                <a:latin typeface="Arial" panose="020B0604020202020204" pitchFamily="34" charset="0"/>
                <a:ea typeface="微软雅黑" panose="020B0503020204020204" pitchFamily="34" charset="-122"/>
                <a:cs typeface="Arial" panose="020B0604020202020204" pitchFamily="34" charset="0"/>
              </a:rPr>
              <a:t>0.7</a:t>
            </a:r>
            <a:r>
              <a:rPr lang="zh-CN" altLang="en-US" sz="2800" dirty="0">
                <a:latin typeface="Arial" panose="020B0604020202020204" pitchFamily="34" charset="0"/>
                <a:ea typeface="微软雅黑" panose="020B0503020204020204" pitchFamily="34" charset="-122"/>
                <a:cs typeface="Arial" panose="020B0604020202020204" pitchFamily="34" charset="0"/>
              </a:rPr>
              <a:t>毫米的飞行碎片打在挑战者号航天飞机的窗户上，维修费用达</a:t>
            </a:r>
            <a:r>
              <a:rPr lang="en-US" altLang="zh-CN" sz="2800" dirty="0">
                <a:latin typeface="Arial" panose="020B0604020202020204" pitchFamily="34" charset="0"/>
                <a:ea typeface="微软雅黑" panose="020B0503020204020204" pitchFamily="34" charset="-122"/>
                <a:cs typeface="Arial" panose="020B0604020202020204" pitchFamily="34" charset="0"/>
              </a:rPr>
              <a:t>5</a:t>
            </a:r>
            <a:r>
              <a:rPr lang="zh-CN" altLang="en-US" sz="2800" dirty="0">
                <a:latin typeface="Arial" panose="020B0604020202020204" pitchFamily="34" charset="0"/>
                <a:ea typeface="微软雅黑" panose="020B0503020204020204" pitchFamily="34" charset="-122"/>
                <a:cs typeface="Arial" panose="020B0604020202020204" pitchFamily="34" charset="0"/>
              </a:rPr>
              <a:t>万美元</a:t>
            </a: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高速飞行的小微粒造成损坏</a:t>
            </a:r>
          </a:p>
        </p:txBody>
      </p:sp>
      <p:pic>
        <p:nvPicPr>
          <p:cNvPr id="4" name="图片 3">
            <a:extLst>
              <a:ext uri="{FF2B5EF4-FFF2-40B4-BE49-F238E27FC236}">
                <a16:creationId xmlns:a16="http://schemas.microsoft.com/office/drawing/2014/main" id="{F8034F2F-5FD1-11F3-ECC1-26339DBFCA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29062" y="2131274"/>
            <a:ext cx="4645914" cy="34829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1764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飞行器被摧毁！</a:t>
            </a:r>
          </a:p>
        </p:txBody>
      </p:sp>
      <p:grpSp>
        <p:nvGrpSpPr>
          <p:cNvPr id="17" name="组合 16">
            <a:extLst>
              <a:ext uri="{FF2B5EF4-FFF2-40B4-BE49-F238E27FC236}">
                <a16:creationId xmlns:a16="http://schemas.microsoft.com/office/drawing/2014/main" id="{2F3F6140-305D-6023-795B-49CCD656CA29}"/>
              </a:ext>
            </a:extLst>
          </p:cNvPr>
          <p:cNvGrpSpPr/>
          <p:nvPr/>
        </p:nvGrpSpPr>
        <p:grpSpPr>
          <a:xfrm>
            <a:off x="3056631" y="2422771"/>
            <a:ext cx="3583873" cy="3349833"/>
            <a:chOff x="3056631" y="1642454"/>
            <a:chExt cx="3583873" cy="3349833"/>
          </a:xfrm>
        </p:grpSpPr>
        <p:sp>
          <p:nvSpPr>
            <p:cNvPr id="18" name="箭头: 五边形 4">
              <a:extLst>
                <a:ext uri="{FF2B5EF4-FFF2-40B4-BE49-F238E27FC236}">
                  <a16:creationId xmlns:a16="http://schemas.microsoft.com/office/drawing/2014/main" id="{E1AAE860-5EF2-33B8-3CF3-73115A882581}"/>
                </a:ext>
              </a:extLst>
            </p:cNvPr>
            <p:cNvSpPr/>
            <p:nvPr/>
          </p:nvSpPr>
          <p:spPr>
            <a:xfrm>
              <a:off x="3056631" y="1642454"/>
              <a:ext cx="3583873" cy="3349833"/>
            </a:xfrm>
            <a:prstGeom prst="homePlat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p>
          </p:txBody>
        </p:sp>
        <p:pic>
          <p:nvPicPr>
            <p:cNvPr id="19" name="Picture 2">
              <a:extLst>
                <a:ext uri="{FF2B5EF4-FFF2-40B4-BE49-F238E27FC236}">
                  <a16:creationId xmlns:a16="http://schemas.microsoft.com/office/drawing/2014/main" id="{5D0C4EE1-4F5B-9AC0-D0BF-254E4E5611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243841" y="200221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E3A36BBC-4AE6-7D11-CF26-76BA45F8EC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905178" y="200221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CDA04236-1080-7025-8D6B-BEB920A0CE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572000" y="200221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17857B24-B6D6-550B-395A-CC535A37D0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243841" y="2897932"/>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A3E14371-E981-54F6-6933-E30F2BC7D8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905178" y="2897932"/>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38A74434-3471-1F64-0686-5171075C6E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572000" y="2897932"/>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67865778-654D-2CD1-80C4-F3C31D52F9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243841" y="379364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29275094-34D9-1A07-AAC3-AB89303E4B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905178" y="379364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F0F031F0-BA55-1225-DF07-2B18229F21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572000" y="379364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47659B7A-4EA0-3D0A-BE7B-CD1571A0A1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238822" y="2902742"/>
              <a:ext cx="570319" cy="780072"/>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a:extLst>
              <a:ext uri="{FF2B5EF4-FFF2-40B4-BE49-F238E27FC236}">
                <a16:creationId xmlns:a16="http://schemas.microsoft.com/office/drawing/2014/main" id="{BD8B199C-76F0-4859-2C52-A35F0EA92C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62916" y="2422772"/>
            <a:ext cx="2446128" cy="334983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2">
            <a:extLst>
              <a:ext uri="{FF2B5EF4-FFF2-40B4-BE49-F238E27FC236}">
                <a16:creationId xmlns:a16="http://schemas.microsoft.com/office/drawing/2014/main" id="{F1FCF47F-236B-A03A-C0AD-7FA5198F36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087369" y="2422771"/>
            <a:ext cx="2446127" cy="334983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图片 31" descr="模糊的光影&#10;&#10;低可信度描述已自动生成">
            <a:extLst>
              <a:ext uri="{FF2B5EF4-FFF2-40B4-BE49-F238E27FC236}">
                <a16:creationId xmlns:a16="http://schemas.microsoft.com/office/drawing/2014/main" id="{2256EA8F-01F1-CF4D-DE20-544A220D7C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3291" y="2783564"/>
            <a:ext cx="2741533" cy="2412815"/>
          </a:xfrm>
          <a:prstGeom prst="rect">
            <a:avLst/>
          </a:prstGeom>
        </p:spPr>
      </p:pic>
    </p:spTree>
    <p:extLst>
      <p:ext uri="{BB962C8B-B14F-4D97-AF65-F5344CB8AC3E}">
        <p14:creationId xmlns:p14="http://schemas.microsoft.com/office/powerpoint/2010/main" val="406295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外星人的观念来自进化论</a:t>
            </a:r>
          </a:p>
        </p:txBody>
      </p:sp>
      <p:pic>
        <p:nvPicPr>
          <p:cNvPr id="4" name="图片 3">
            <a:extLst>
              <a:ext uri="{FF2B5EF4-FFF2-40B4-BE49-F238E27FC236}">
                <a16:creationId xmlns:a16="http://schemas.microsoft.com/office/drawing/2014/main" id="{4C159AC6-28A0-B76A-E41E-D376F6DD9E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5835" y="1761449"/>
            <a:ext cx="8172329" cy="46424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54FC6808-0749-4969-33A8-39B40D6915BA}"/>
              </a:ext>
            </a:extLst>
          </p:cNvPr>
          <p:cNvPicPr>
            <a:picLocks noChangeAspect="1"/>
          </p:cNvPicPr>
          <p:nvPr/>
        </p:nvPicPr>
        <p:blipFill>
          <a:blip r:embed="rId4"/>
          <a:stretch>
            <a:fillRect/>
          </a:stretch>
        </p:blipFill>
        <p:spPr>
          <a:xfrm>
            <a:off x="2877742" y="2287835"/>
            <a:ext cx="3607892" cy="3607892"/>
          </a:xfrm>
          <a:prstGeom prst="rect">
            <a:avLst/>
          </a:prstGeom>
        </p:spPr>
      </p:pic>
    </p:spTree>
    <p:extLst>
      <p:ext uri="{BB962C8B-B14F-4D97-AF65-F5344CB8AC3E}">
        <p14:creationId xmlns:p14="http://schemas.microsoft.com/office/powerpoint/2010/main" val="150098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B0D95E-E703-3BAE-A71C-363519C7EDB8}"/>
              </a:ext>
            </a:extLst>
          </p:cNvPr>
          <p:cNvSpPr txBox="1"/>
          <p:nvPr/>
        </p:nvSpPr>
        <p:spPr>
          <a:xfrm>
            <a:off x="743080" y="2214827"/>
            <a:ext cx="4572498" cy="3297185"/>
          </a:xfrm>
          <a:prstGeom prst="rect">
            <a:avLst/>
          </a:prstGeom>
          <a:noFill/>
        </p:spPr>
        <p:txBody>
          <a:bodyPr wrap="square">
            <a:spAutoFit/>
          </a:bodyPr>
          <a:lstStyle/>
          <a:p>
            <a:pPr>
              <a:lnSpc>
                <a:spcPts val="3860"/>
              </a:lnSpc>
              <a:spcBef>
                <a:spcPts val="1200"/>
              </a:spcBef>
            </a:pPr>
            <a:r>
              <a:rPr lang="zh-CN" altLang="zh-CN" sz="2400" dirty="0">
                <a:effectLst/>
                <a:latin typeface="Microsoft YaHei" panose="020B0503020204020204" pitchFamily="34" charset="-122"/>
                <a:ea typeface="Microsoft YaHei" panose="020B0503020204020204" pitchFamily="34" charset="-122"/>
              </a:rPr>
              <a:t>小测题</a:t>
            </a:r>
            <a:r>
              <a:rPr lang="en-US" altLang="zh-CN" sz="2400" dirty="0">
                <a:latin typeface="Microsoft YaHei" panose="020B0503020204020204" pitchFamily="34" charset="-122"/>
                <a:ea typeface="Microsoft YaHei" panose="020B0503020204020204" pitchFamily="34" charset="-122"/>
              </a:rPr>
              <a:t>1</a:t>
            </a:r>
            <a:r>
              <a:rPr lang="zh-CN" altLang="zh-CN" sz="2400" dirty="0">
                <a:effectLst/>
                <a:latin typeface="Microsoft YaHei" panose="020B0503020204020204" pitchFamily="34" charset="-122"/>
                <a:ea typeface="Microsoft YaHei" panose="020B0503020204020204" pitchFamily="34" charset="-122"/>
              </a:rPr>
              <a:t>：</a:t>
            </a:r>
            <a:endParaRPr lang="en-US" altLang="zh-CN" sz="2400" dirty="0">
              <a:effectLst/>
              <a:latin typeface="Microsoft YaHei" panose="020B0503020204020204" pitchFamily="34" charset="-122"/>
              <a:ea typeface="Microsoft YaHei" panose="020B0503020204020204" pitchFamily="34" charset="-122"/>
            </a:endParaRPr>
          </a:p>
          <a:p>
            <a:pPr>
              <a:lnSpc>
                <a:spcPct val="150000"/>
              </a:lnSpc>
            </a:pPr>
            <a:r>
              <a:rPr lang="en-US" altLang="zh-CN" sz="2400" dirty="0">
                <a:latin typeface="Microsoft YaHei" panose="020B0503020204020204" pitchFamily="34" charset="-122"/>
                <a:ea typeface="Microsoft YaHei" panose="020B0503020204020204" pitchFamily="34" charset="-122"/>
              </a:rPr>
              <a:t>3. </a:t>
            </a:r>
            <a:r>
              <a:rPr lang="zh-CN" altLang="en-US" sz="2400" dirty="0">
                <a:latin typeface="Microsoft YaHei" panose="020B0503020204020204" pitchFamily="34" charset="-122"/>
                <a:ea typeface="Microsoft YaHei" panose="020B0503020204020204" pitchFamily="34" charset="-122"/>
              </a:rPr>
              <a:t>空间旅行会遇到哪些问题？（            ）</a:t>
            </a:r>
            <a:endParaRPr lang="en-US" altLang="zh-CN" sz="2400" dirty="0">
              <a:latin typeface="Microsoft YaHei" panose="020B0503020204020204" pitchFamily="34" charset="-122"/>
              <a:ea typeface="Microsoft YaHei" panose="020B0503020204020204" pitchFamily="34" charset="-122"/>
            </a:endParaRPr>
          </a:p>
          <a:p>
            <a:pPr>
              <a:lnSpc>
                <a:spcPct val="150000"/>
              </a:lnSpc>
            </a:pPr>
            <a:r>
              <a:rPr lang="en-US" altLang="zh-CN" sz="2400" dirty="0">
                <a:latin typeface="Microsoft YaHei" panose="020B0503020204020204" pitchFamily="34" charset="-122"/>
                <a:ea typeface="Microsoft YaHei" panose="020B0503020204020204" pitchFamily="34" charset="-122"/>
              </a:rPr>
              <a:t>A. </a:t>
            </a:r>
            <a:r>
              <a:rPr lang="zh-CN" altLang="en-US" sz="2400" dirty="0">
                <a:latin typeface="Microsoft YaHei" panose="020B0503020204020204" pitchFamily="34" charset="-122"/>
                <a:ea typeface="Microsoft YaHei" panose="020B0503020204020204" pitchFamily="34" charset="-122"/>
              </a:rPr>
              <a:t>距离太遥远  </a:t>
            </a:r>
            <a:endParaRPr lang="en-US" altLang="zh-CN" sz="2400" dirty="0">
              <a:latin typeface="Microsoft YaHei" panose="020B0503020204020204" pitchFamily="34" charset="-122"/>
              <a:ea typeface="Microsoft YaHei" panose="020B0503020204020204" pitchFamily="34" charset="-122"/>
            </a:endParaRPr>
          </a:p>
          <a:p>
            <a:pPr>
              <a:lnSpc>
                <a:spcPct val="150000"/>
              </a:lnSpc>
            </a:pPr>
            <a:r>
              <a:rPr lang="en-US" altLang="zh-CN" sz="2400" dirty="0">
                <a:latin typeface="Microsoft YaHei" panose="020B0503020204020204" pitchFamily="34" charset="-122"/>
                <a:ea typeface="Microsoft YaHei" panose="020B0503020204020204" pitchFamily="34" charset="-122"/>
              </a:rPr>
              <a:t>B. </a:t>
            </a:r>
            <a:r>
              <a:rPr lang="zh-CN" altLang="en-US" sz="2400" dirty="0">
                <a:latin typeface="Microsoft YaHei" panose="020B0503020204020204" pitchFamily="34" charset="-122"/>
                <a:ea typeface="Microsoft YaHei" panose="020B0503020204020204" pitchFamily="34" charset="-122"/>
              </a:rPr>
              <a:t>生命体的寿命问题</a:t>
            </a:r>
            <a:endParaRPr lang="en-US" altLang="zh-CN" sz="2400" dirty="0">
              <a:latin typeface="Microsoft YaHei" panose="020B0503020204020204" pitchFamily="34" charset="-122"/>
              <a:ea typeface="Microsoft YaHei" panose="020B0503020204020204" pitchFamily="34" charset="-122"/>
            </a:endParaRPr>
          </a:p>
          <a:p>
            <a:pPr>
              <a:lnSpc>
                <a:spcPct val="150000"/>
              </a:lnSpc>
            </a:pPr>
            <a:r>
              <a:rPr lang="en-US" altLang="zh-CN" sz="2400" dirty="0">
                <a:latin typeface="Microsoft YaHei" panose="020B0503020204020204" pitchFamily="34" charset="-122"/>
                <a:ea typeface="Microsoft YaHei" panose="020B0503020204020204" pitchFamily="34" charset="-122"/>
              </a:rPr>
              <a:t>C. </a:t>
            </a:r>
            <a:r>
              <a:rPr lang="zh-CN" altLang="en-US" sz="2400" dirty="0">
                <a:latin typeface="Microsoft YaHei" panose="020B0503020204020204" pitchFamily="34" charset="-122"/>
                <a:ea typeface="Microsoft YaHei" panose="020B0503020204020204" pitchFamily="34" charset="-122"/>
              </a:rPr>
              <a:t>物质碰撞的风险  </a:t>
            </a:r>
            <a:r>
              <a:rPr lang="en-US" altLang="zh-CN" sz="2400" dirty="0">
                <a:latin typeface="Microsoft YaHei" panose="020B0503020204020204" pitchFamily="34" charset="-122"/>
                <a:ea typeface="Microsoft YaHei" panose="020B0503020204020204" pitchFamily="34" charset="-122"/>
              </a:rPr>
              <a:t> </a:t>
            </a:r>
          </a:p>
        </p:txBody>
      </p:sp>
      <p:sp>
        <p:nvSpPr>
          <p:cNvPr id="7" name="文本框 6">
            <a:extLst>
              <a:ext uri="{FF2B5EF4-FFF2-40B4-BE49-F238E27FC236}">
                <a16:creationId xmlns:a16="http://schemas.microsoft.com/office/drawing/2014/main" id="{1BBA495B-25CD-51AF-AF72-090575F8536E}"/>
              </a:ext>
            </a:extLst>
          </p:cNvPr>
          <p:cNvSpPr txBox="1"/>
          <p:nvPr/>
        </p:nvSpPr>
        <p:spPr>
          <a:xfrm>
            <a:off x="1157410" y="3399812"/>
            <a:ext cx="1225899" cy="515526"/>
          </a:xfrm>
          <a:prstGeom prst="rect">
            <a:avLst/>
          </a:prstGeom>
          <a:noFill/>
        </p:spPr>
        <p:txBody>
          <a:bodyPr wrap="square" rtlCol="0">
            <a:spAutoFit/>
          </a:bodyPr>
          <a:lstStyle/>
          <a:p>
            <a:pPr>
              <a:lnSpc>
                <a:spcPts val="3280"/>
              </a:lnSpc>
            </a:pPr>
            <a:r>
              <a:rPr kumimoji="1" lang="en-US" altLang="zh-CN" sz="3200" b="1" dirty="0">
                <a:latin typeface="Microsoft YaHei" panose="020B0503020204020204" pitchFamily="34" charset="-122"/>
                <a:ea typeface="Microsoft YaHei" panose="020B0503020204020204" pitchFamily="34" charset="-122"/>
              </a:rPr>
              <a:t>ABC</a:t>
            </a:r>
            <a:endParaRPr kumimoji="1" lang="zh-CN" altLang="en-US" sz="3200" b="1"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243912FB-BB43-1AB0-9B63-A63FAD4B1958}"/>
              </a:ext>
            </a:extLst>
          </p:cNvPr>
          <p:cNvSpPr>
            <a:spLocks noGrp="1"/>
          </p:cNvSpPr>
          <p:nvPr>
            <p:ph type="title"/>
          </p:nvPr>
        </p:nvSpPr>
        <p:spPr>
          <a:xfrm>
            <a:off x="0" y="221440"/>
            <a:ext cx="9144000" cy="1325563"/>
          </a:xfrm>
          <a:prstGeom prst="rect">
            <a:avLst/>
          </a:prstGeom>
        </p:spPr>
        <p:txBody>
          <a:bodyPr/>
          <a:lstStyle/>
          <a:p>
            <a:r>
              <a:rPr lang="zh-CN" altLang="en-US" dirty="0"/>
              <a:t>小测题</a:t>
            </a:r>
            <a:r>
              <a:rPr lang="en-US" altLang="zh-CN" dirty="0"/>
              <a:t>2</a:t>
            </a:r>
            <a:endParaRPr lang="zh-CN" altLang="en-US" dirty="0"/>
          </a:p>
        </p:txBody>
      </p:sp>
      <p:pic>
        <p:nvPicPr>
          <p:cNvPr id="6" name="图片 5">
            <a:extLst>
              <a:ext uri="{FF2B5EF4-FFF2-40B4-BE49-F238E27FC236}">
                <a16:creationId xmlns:a16="http://schemas.microsoft.com/office/drawing/2014/main" id="{ACC8CE55-333D-F4EE-C964-A5FBDFCEC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832" y="2690637"/>
            <a:ext cx="4171950" cy="234556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060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pPr>
              <a:tabLst>
                <a:tab pos="1620520" algn="l"/>
              </a:tabLst>
            </a:pPr>
            <a:r>
              <a:rPr lang="zh-CN" altLang="zh-CN" dirty="0">
                <a:latin typeface="Times New Roman" panose="02020603050405020304" pitchFamily="18" charset="0"/>
              </a:rPr>
              <a:t>圣经有没有支持外星人的说法</a:t>
            </a:r>
            <a:endParaRPr lang="zh-CN" altLang="zh-CN" dirty="0">
              <a:latin typeface="Times New Roman" panose="02020603050405020304" pitchFamily="18" charset="0"/>
              <a:ea typeface="等线" panose="02010600030101010101" pitchFamily="2" charset="-122"/>
            </a:endParaRPr>
          </a:p>
        </p:txBody>
      </p:sp>
      <p:sp>
        <p:nvSpPr>
          <p:cNvPr id="6" name="文本占位符 22">
            <a:extLst>
              <a:ext uri="{FF2B5EF4-FFF2-40B4-BE49-F238E27FC236}">
                <a16:creationId xmlns:a16="http://schemas.microsoft.com/office/drawing/2014/main" id="{BAF4E7C2-0F0E-4470-8895-F327E985D7E1}"/>
              </a:ext>
            </a:extLst>
          </p:cNvPr>
          <p:cNvSpPr txBox="1">
            <a:spLocks/>
          </p:cNvSpPr>
          <p:nvPr/>
        </p:nvSpPr>
        <p:spPr>
          <a:xfrm>
            <a:off x="1110354" y="4841632"/>
            <a:ext cx="7130969" cy="1817932"/>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1219170">
              <a:lnSpc>
                <a:spcPts val="3840"/>
              </a:lnSpc>
              <a:spcBef>
                <a:spcPct val="0"/>
              </a:spcBef>
              <a:spcAft>
                <a:spcPts val="1200"/>
              </a:spcAft>
              <a:buSzPct val="100000"/>
              <a:defRPr/>
            </a:pP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圣经是神的话语，而且圣经明确告诉人类，地球乃至整个宇宙都是神为人类的生存和生活而设计的。</a:t>
            </a:r>
          </a:p>
        </p:txBody>
      </p:sp>
      <p:pic>
        <p:nvPicPr>
          <p:cNvPr id="4" name="图片 3">
            <a:extLst>
              <a:ext uri="{FF2B5EF4-FFF2-40B4-BE49-F238E27FC236}">
                <a16:creationId xmlns:a16="http://schemas.microsoft.com/office/drawing/2014/main" id="{EEAD3CFC-4039-E2D5-2B61-8BE673A46980}"/>
              </a:ext>
            </a:extLst>
          </p:cNvPr>
          <p:cNvPicPr>
            <a:picLocks noChangeAspect="1"/>
          </p:cNvPicPr>
          <p:nvPr/>
        </p:nvPicPr>
        <p:blipFill>
          <a:blip r:embed="rId3"/>
          <a:stretch>
            <a:fillRect/>
          </a:stretch>
        </p:blipFill>
        <p:spPr>
          <a:xfrm>
            <a:off x="1815407" y="1401397"/>
            <a:ext cx="5513186" cy="329955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1435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经文一</a:t>
            </a:r>
          </a:p>
        </p:txBody>
      </p:sp>
      <p:sp>
        <p:nvSpPr>
          <p:cNvPr id="5" name="文本占位符 22">
            <a:extLst>
              <a:ext uri="{FF2B5EF4-FFF2-40B4-BE49-F238E27FC236}">
                <a16:creationId xmlns:a16="http://schemas.microsoft.com/office/drawing/2014/main" id="{88226966-84F9-49C3-B48D-40F3B8C5361F}"/>
              </a:ext>
            </a:extLst>
          </p:cNvPr>
          <p:cNvSpPr txBox="1">
            <a:spLocks/>
          </p:cNvSpPr>
          <p:nvPr/>
        </p:nvSpPr>
        <p:spPr>
          <a:xfrm>
            <a:off x="1041940" y="4349262"/>
            <a:ext cx="7299016" cy="2054670"/>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lnSpc>
                <a:spcPts val="3840"/>
              </a:lnSpc>
              <a:spcBef>
                <a:spcPct val="0"/>
              </a:spcBef>
              <a:spcAft>
                <a:spcPts val="1200"/>
              </a:spcAft>
              <a:buClrTx/>
              <a:buSzPct val="100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创世记</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1:26</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 神说，我们要照着我们的形像，按着我们的样式造人，使他们管理海里的鱼，空中的鸟，地上的牲畜，和全地，并地上所爬的一切昆虫。 </a:t>
            </a:r>
          </a:p>
        </p:txBody>
      </p:sp>
      <p:pic>
        <p:nvPicPr>
          <p:cNvPr id="6" name="图片 5">
            <a:extLst>
              <a:ext uri="{FF2B5EF4-FFF2-40B4-BE49-F238E27FC236}">
                <a16:creationId xmlns:a16="http://schemas.microsoft.com/office/drawing/2014/main" id="{B65BF200-077F-7C33-DAE4-060597544E12}"/>
              </a:ext>
            </a:extLst>
          </p:cNvPr>
          <p:cNvPicPr>
            <a:picLocks noChangeAspect="1"/>
          </p:cNvPicPr>
          <p:nvPr/>
        </p:nvPicPr>
        <p:blipFill>
          <a:blip r:embed="rId3"/>
          <a:stretch>
            <a:fillRect/>
          </a:stretch>
        </p:blipFill>
        <p:spPr>
          <a:xfrm>
            <a:off x="1764323" y="1235808"/>
            <a:ext cx="5615354" cy="29387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7309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经文一解读</a:t>
            </a:r>
          </a:p>
        </p:txBody>
      </p:sp>
      <p:sp>
        <p:nvSpPr>
          <p:cNvPr id="4" name="文本占位符 22">
            <a:extLst>
              <a:ext uri="{FF2B5EF4-FFF2-40B4-BE49-F238E27FC236}">
                <a16:creationId xmlns:a16="http://schemas.microsoft.com/office/drawing/2014/main" id="{D27B6DEF-E5F8-48E7-99EE-3D0DBACF5FF2}"/>
              </a:ext>
            </a:extLst>
          </p:cNvPr>
          <p:cNvSpPr txBox="1">
            <a:spLocks/>
          </p:cNvSpPr>
          <p:nvPr/>
        </p:nvSpPr>
        <p:spPr>
          <a:xfrm>
            <a:off x="817395" y="5477847"/>
            <a:ext cx="7509208" cy="69483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defTabSz="1219170">
              <a:lnSpc>
                <a:spcPts val="3860"/>
              </a:lnSpc>
              <a:spcBef>
                <a:spcPct val="0"/>
              </a:spcBef>
              <a:spcAft>
                <a:spcPts val="1200"/>
              </a:spcAft>
              <a:buClrTx/>
              <a:buSzPct val="100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人类是唯一按照神的形像而造的受造物。</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7" name="图片 6">
            <a:extLst>
              <a:ext uri="{FF2B5EF4-FFF2-40B4-BE49-F238E27FC236}">
                <a16:creationId xmlns:a16="http://schemas.microsoft.com/office/drawing/2014/main" id="{4FD62B39-F16B-60A5-9BC7-D1475E40CCA2}"/>
              </a:ext>
            </a:extLst>
          </p:cNvPr>
          <p:cNvPicPr>
            <a:picLocks noChangeAspect="1"/>
          </p:cNvPicPr>
          <p:nvPr/>
        </p:nvPicPr>
        <p:blipFill>
          <a:blip r:embed="rId3"/>
          <a:stretch>
            <a:fillRect/>
          </a:stretch>
        </p:blipFill>
        <p:spPr>
          <a:xfrm>
            <a:off x="1008203" y="1322174"/>
            <a:ext cx="7127594" cy="40033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9477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经文二</a:t>
            </a:r>
          </a:p>
        </p:txBody>
      </p:sp>
      <p:sp>
        <p:nvSpPr>
          <p:cNvPr id="4" name="文本占位符 22">
            <a:extLst>
              <a:ext uri="{FF2B5EF4-FFF2-40B4-BE49-F238E27FC236}">
                <a16:creationId xmlns:a16="http://schemas.microsoft.com/office/drawing/2014/main" id="{BB6F055D-C0F3-44D2-AEC5-F0046CF535AF}"/>
              </a:ext>
            </a:extLst>
          </p:cNvPr>
          <p:cNvSpPr txBox="1">
            <a:spLocks/>
          </p:cNvSpPr>
          <p:nvPr/>
        </p:nvSpPr>
        <p:spPr>
          <a:xfrm>
            <a:off x="973483" y="1779631"/>
            <a:ext cx="7373348" cy="1325563"/>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lnSpc>
                <a:spcPts val="3860"/>
              </a:lnSpc>
              <a:spcBef>
                <a:spcPct val="0"/>
              </a:spcBef>
              <a:spcAft>
                <a:spcPts val="1200"/>
              </a:spcAft>
              <a:buClrTx/>
              <a:buSzPct val="100000"/>
              <a:defRPr/>
            </a:pPr>
            <a:r>
              <a:rPr lang="zh-CN" altLang="en-US" sz="2800" b="1" dirty="0">
                <a:latin typeface="Microsoft YaHei" panose="020B0503020204020204" pitchFamily="34" charset="-122"/>
                <a:ea typeface="Microsoft YaHei" panose="020B0503020204020204" pitchFamily="34" charset="-122"/>
                <a:cs typeface="Arial" panose="020B0604020202020204" pitchFamily="34" charset="0"/>
              </a:rPr>
              <a:t>创世记</a:t>
            </a:r>
            <a:r>
              <a:rPr lang="en-US" altLang="zh-CN" sz="2800" b="1" dirty="0">
                <a:latin typeface="Microsoft YaHei" panose="020B0503020204020204" pitchFamily="34" charset="-122"/>
                <a:ea typeface="Microsoft YaHei" panose="020B0503020204020204" pitchFamily="34" charset="-122"/>
                <a:cs typeface="Arial" panose="020B0604020202020204" pitchFamily="34" charset="0"/>
              </a:rPr>
              <a:t>1:29</a:t>
            </a:r>
            <a:r>
              <a:rPr lang="zh-CN" altLang="en-US" sz="2800" b="1" dirty="0">
                <a:latin typeface="Microsoft YaHei" panose="020B0503020204020204" pitchFamily="34" charset="-122"/>
                <a:ea typeface="Microsoft YaHei" panose="020B0503020204020204" pitchFamily="34" charset="-122"/>
                <a:cs typeface="Arial" panose="020B0604020202020204" pitchFamily="34" charset="0"/>
              </a:rPr>
              <a:t>神就赐福给他们，又对他们说，要生养众多，遍满地面，治理这地。也要管理：</a:t>
            </a:r>
            <a:endParaRPr lang="en-US" altLang="zh-CN" sz="2800" b="1"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 name="文本占位符 22">
            <a:extLst>
              <a:ext uri="{FF2B5EF4-FFF2-40B4-BE49-F238E27FC236}">
                <a16:creationId xmlns:a16="http://schemas.microsoft.com/office/drawing/2014/main" id="{044FDA75-1858-B76D-7311-3CFAF18A47DF}"/>
              </a:ext>
            </a:extLst>
          </p:cNvPr>
          <p:cNvSpPr txBox="1">
            <a:spLocks/>
          </p:cNvSpPr>
          <p:nvPr/>
        </p:nvSpPr>
        <p:spPr>
          <a:xfrm>
            <a:off x="399054" y="3105194"/>
            <a:ext cx="2906855" cy="647613"/>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algn="just" defTabSz="1219170">
              <a:lnSpc>
                <a:spcPts val="3860"/>
              </a:lnSpc>
              <a:spcBef>
                <a:spcPct val="0"/>
              </a:spcBef>
              <a:spcAft>
                <a:spcPts val="1200"/>
              </a:spcAft>
              <a:buClrTx/>
              <a:buSzPct val="100000"/>
              <a:buFont typeface="Arial" panose="020B0604020202020204" pitchFamily="34" charset="0"/>
              <a:buChar char="•"/>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海里的鱼</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7" name="文本占位符 22">
            <a:extLst>
              <a:ext uri="{FF2B5EF4-FFF2-40B4-BE49-F238E27FC236}">
                <a16:creationId xmlns:a16="http://schemas.microsoft.com/office/drawing/2014/main" id="{0D28BC4F-781F-DD41-1C3C-38E2C566AB99}"/>
              </a:ext>
            </a:extLst>
          </p:cNvPr>
          <p:cNvSpPr txBox="1">
            <a:spLocks/>
          </p:cNvSpPr>
          <p:nvPr/>
        </p:nvSpPr>
        <p:spPr>
          <a:xfrm>
            <a:off x="2673567" y="3105194"/>
            <a:ext cx="2250362" cy="647613"/>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algn="just" defTabSz="1219170">
              <a:lnSpc>
                <a:spcPts val="3860"/>
              </a:lnSpc>
              <a:spcBef>
                <a:spcPct val="0"/>
              </a:spcBef>
              <a:spcAft>
                <a:spcPts val="1200"/>
              </a:spcAft>
              <a:buClrTx/>
              <a:buSzPct val="100000"/>
              <a:buFont typeface="Arial" panose="020B0604020202020204" pitchFamily="34" charset="0"/>
              <a:buChar char="•"/>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空中的鸟</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8" name="文本占位符 22">
            <a:extLst>
              <a:ext uri="{FF2B5EF4-FFF2-40B4-BE49-F238E27FC236}">
                <a16:creationId xmlns:a16="http://schemas.microsoft.com/office/drawing/2014/main" id="{B0D5BA0D-FD1D-A455-4C52-2A660C1AA057}"/>
              </a:ext>
            </a:extLst>
          </p:cNvPr>
          <p:cNvSpPr txBox="1">
            <a:spLocks/>
          </p:cNvSpPr>
          <p:nvPr/>
        </p:nvSpPr>
        <p:spPr>
          <a:xfrm>
            <a:off x="4947845" y="3105194"/>
            <a:ext cx="3926524" cy="647613"/>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algn="just" defTabSz="1219170">
              <a:lnSpc>
                <a:spcPts val="3860"/>
              </a:lnSpc>
              <a:spcBef>
                <a:spcPct val="0"/>
              </a:spcBef>
              <a:spcAft>
                <a:spcPts val="1200"/>
              </a:spcAft>
              <a:buClrTx/>
              <a:buSzPct val="100000"/>
              <a:buFont typeface="Arial" panose="020B0604020202020204" pitchFamily="34" charset="0"/>
              <a:buChar char="•"/>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地上各样行动的活物</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3" name="图片 12">
            <a:extLst>
              <a:ext uri="{FF2B5EF4-FFF2-40B4-BE49-F238E27FC236}">
                <a16:creationId xmlns:a16="http://schemas.microsoft.com/office/drawing/2014/main" id="{5B7DAD67-75D1-A4AF-2714-175A7BE075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332" y="3752807"/>
            <a:ext cx="2110098" cy="26488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a:extLst>
              <a:ext uri="{FF2B5EF4-FFF2-40B4-BE49-F238E27FC236}">
                <a16:creationId xmlns:a16="http://schemas.microsoft.com/office/drawing/2014/main" id="{6B19B2AC-1B1F-7DFA-2FDF-1F451DC28D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5433" y="3752807"/>
            <a:ext cx="2240482" cy="26488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图片 16">
            <a:extLst>
              <a:ext uri="{FF2B5EF4-FFF2-40B4-BE49-F238E27FC236}">
                <a16:creationId xmlns:a16="http://schemas.microsoft.com/office/drawing/2014/main" id="{B84C701B-D004-1415-D9B9-1EB7F31E7D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122918" y="3752807"/>
            <a:ext cx="3622028" cy="263715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574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经文三</a:t>
            </a:r>
          </a:p>
        </p:txBody>
      </p:sp>
      <p:sp>
        <p:nvSpPr>
          <p:cNvPr id="4" name="文本占位符 22">
            <a:extLst>
              <a:ext uri="{FF2B5EF4-FFF2-40B4-BE49-F238E27FC236}">
                <a16:creationId xmlns:a16="http://schemas.microsoft.com/office/drawing/2014/main" id="{BB6F055D-C0F3-44D2-AEC5-F0046CF535AF}"/>
              </a:ext>
            </a:extLst>
          </p:cNvPr>
          <p:cNvSpPr txBox="1">
            <a:spLocks/>
          </p:cNvSpPr>
          <p:nvPr/>
        </p:nvSpPr>
        <p:spPr>
          <a:xfrm>
            <a:off x="880403" y="1718905"/>
            <a:ext cx="7373348" cy="647614"/>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lnSpc>
                <a:spcPts val="3860"/>
              </a:lnSpc>
              <a:spcBef>
                <a:spcPct val="0"/>
              </a:spcBef>
              <a:spcAft>
                <a:spcPts val="1200"/>
              </a:spcAft>
              <a:buClrTx/>
              <a:buSzPct val="100000"/>
              <a:defRPr/>
            </a:pPr>
            <a:r>
              <a:rPr lang="zh-CN" altLang="en-US" sz="2800" b="1" dirty="0">
                <a:latin typeface="Microsoft YaHei" panose="020B0503020204020204" pitchFamily="34" charset="-122"/>
                <a:ea typeface="Microsoft YaHei" panose="020B0503020204020204" pitchFamily="34" charset="-122"/>
                <a:cs typeface="Arial" panose="020B0604020202020204" pitchFamily="34" charset="0"/>
              </a:rPr>
              <a:t>诗篇</a:t>
            </a:r>
            <a:r>
              <a:rPr lang="en-US" altLang="zh-CN" sz="2800" b="1" dirty="0">
                <a:latin typeface="Microsoft YaHei" panose="020B0503020204020204" pitchFamily="34" charset="-122"/>
                <a:ea typeface="Microsoft YaHei" panose="020B0503020204020204" pitchFamily="34" charset="-122"/>
                <a:cs typeface="Arial" panose="020B0604020202020204" pitchFamily="34" charset="0"/>
              </a:rPr>
              <a:t>8:6</a:t>
            </a:r>
            <a:r>
              <a:rPr lang="zh-CN" altLang="en-US" sz="2800" b="1" dirty="0">
                <a:latin typeface="Microsoft YaHei" panose="020B0503020204020204" pitchFamily="34" charset="-122"/>
                <a:ea typeface="Microsoft YaHei" panose="020B0503020204020204" pitchFamily="34" charset="-122"/>
                <a:cs typeface="Arial" panose="020B0604020202020204" pitchFamily="34" charset="0"/>
              </a:rPr>
              <a:t> 你派他管理你手所造的，使万物：</a:t>
            </a:r>
            <a:endParaRPr lang="en-US" altLang="zh-CN" sz="2800" b="1"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 name="文本占位符 22">
            <a:extLst>
              <a:ext uri="{FF2B5EF4-FFF2-40B4-BE49-F238E27FC236}">
                <a16:creationId xmlns:a16="http://schemas.microsoft.com/office/drawing/2014/main" id="{044FDA75-1858-B76D-7311-3CFAF18A47DF}"/>
              </a:ext>
            </a:extLst>
          </p:cNvPr>
          <p:cNvSpPr txBox="1">
            <a:spLocks/>
          </p:cNvSpPr>
          <p:nvPr/>
        </p:nvSpPr>
        <p:spPr>
          <a:xfrm>
            <a:off x="201863" y="2409630"/>
            <a:ext cx="1804413" cy="1195754"/>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133200" algn="ctr" defTabSz="1219170">
              <a:spcBef>
                <a:spcPct val="0"/>
              </a:spcBef>
              <a:spcAft>
                <a:spcPts val="1200"/>
              </a:spcAft>
              <a:buClrTx/>
              <a:buSzPct val="80000"/>
              <a:buFont typeface="Arial" panose="020B0604020202020204" pitchFamily="34" charset="0"/>
              <a:buChar char="•"/>
              <a:defRPr/>
            </a:pPr>
            <a:r>
              <a:rPr lang="zh-CN" altLang="en-US" sz="2400" dirty="0">
                <a:latin typeface="Microsoft YaHei" panose="020B0503020204020204" pitchFamily="34" charset="-122"/>
                <a:ea typeface="Microsoft YaHei" panose="020B0503020204020204" pitchFamily="34" charset="-122"/>
                <a:cs typeface="Arial" panose="020B0604020202020204" pitchFamily="34" charset="0"/>
              </a:rPr>
              <a:t>就是一切的牛羊</a:t>
            </a:r>
            <a:endParaRPr lang="en-US" altLang="zh-CN" sz="24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7" name="文本占位符 22">
            <a:extLst>
              <a:ext uri="{FF2B5EF4-FFF2-40B4-BE49-F238E27FC236}">
                <a16:creationId xmlns:a16="http://schemas.microsoft.com/office/drawing/2014/main" id="{0D28BC4F-781F-DD41-1C3C-38E2C566AB99}"/>
              </a:ext>
            </a:extLst>
          </p:cNvPr>
          <p:cNvSpPr txBox="1">
            <a:spLocks/>
          </p:cNvSpPr>
          <p:nvPr/>
        </p:nvSpPr>
        <p:spPr>
          <a:xfrm>
            <a:off x="1899119" y="2665915"/>
            <a:ext cx="3430525" cy="647613"/>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133200" algn="ctr" defTabSz="1219170">
              <a:lnSpc>
                <a:spcPts val="3860"/>
              </a:lnSpc>
              <a:spcBef>
                <a:spcPct val="0"/>
              </a:spcBef>
              <a:spcAft>
                <a:spcPts val="1200"/>
              </a:spcAft>
              <a:buClrTx/>
              <a:buSzPct val="80000"/>
              <a:buFont typeface="Arial" panose="020B0604020202020204" pitchFamily="34" charset="0"/>
              <a:buChar char="•"/>
              <a:defRPr/>
            </a:pPr>
            <a:r>
              <a:rPr lang="zh-CN" altLang="en-US" sz="2400" dirty="0">
                <a:latin typeface="Microsoft YaHei" panose="020B0503020204020204" pitchFamily="34" charset="-122"/>
                <a:ea typeface="Microsoft YaHei" panose="020B0503020204020204" pitchFamily="34" charset="-122"/>
                <a:cs typeface="Arial" panose="020B0604020202020204" pitchFamily="34" charset="0"/>
              </a:rPr>
              <a:t>田野的兽</a:t>
            </a:r>
            <a:endParaRPr lang="en-US" altLang="zh-CN" sz="24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8" name="文本占位符 22">
            <a:extLst>
              <a:ext uri="{FF2B5EF4-FFF2-40B4-BE49-F238E27FC236}">
                <a16:creationId xmlns:a16="http://schemas.microsoft.com/office/drawing/2014/main" id="{B0D5BA0D-FD1D-A455-4C52-2A660C1AA057}"/>
              </a:ext>
            </a:extLst>
          </p:cNvPr>
          <p:cNvSpPr txBox="1">
            <a:spLocks/>
          </p:cNvSpPr>
          <p:nvPr/>
        </p:nvSpPr>
        <p:spPr>
          <a:xfrm>
            <a:off x="5203074" y="2665915"/>
            <a:ext cx="1890094" cy="647613"/>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133200" algn="ctr" defTabSz="1219170">
              <a:lnSpc>
                <a:spcPts val="3860"/>
              </a:lnSpc>
              <a:spcBef>
                <a:spcPct val="0"/>
              </a:spcBef>
              <a:spcAft>
                <a:spcPts val="1200"/>
              </a:spcAft>
              <a:buClrTx/>
              <a:buSzPct val="80000"/>
              <a:buFont typeface="Arial" panose="020B0604020202020204" pitchFamily="34" charset="0"/>
              <a:buChar char="•"/>
              <a:defRPr/>
            </a:pPr>
            <a:r>
              <a:rPr lang="zh-CN" altLang="en-US" sz="2400" dirty="0">
                <a:latin typeface="Microsoft YaHei" panose="020B0503020204020204" pitchFamily="34" charset="-122"/>
                <a:ea typeface="Microsoft YaHei" panose="020B0503020204020204" pitchFamily="34" charset="-122"/>
                <a:cs typeface="Arial" panose="020B0604020202020204" pitchFamily="34" charset="0"/>
              </a:rPr>
              <a:t>空中的鸟</a:t>
            </a:r>
            <a:endParaRPr lang="en-US" altLang="zh-CN" sz="24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 name="文本占位符 22">
            <a:extLst>
              <a:ext uri="{FF2B5EF4-FFF2-40B4-BE49-F238E27FC236}">
                <a16:creationId xmlns:a16="http://schemas.microsoft.com/office/drawing/2014/main" id="{4239733D-5E5E-F48A-AC7B-98C8FEDFD059}"/>
              </a:ext>
            </a:extLst>
          </p:cNvPr>
          <p:cNvSpPr txBox="1">
            <a:spLocks/>
          </p:cNvSpPr>
          <p:nvPr/>
        </p:nvSpPr>
        <p:spPr>
          <a:xfrm>
            <a:off x="0" y="5511210"/>
            <a:ext cx="9140590" cy="574671"/>
          </a:xfrm>
          <a:prstGeom prst="rect">
            <a:avLst/>
          </a:prstGeom>
          <a:solidFill>
            <a:srgbClr val="F9BC18"/>
          </a:solidFill>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defTabSz="1219170">
              <a:spcBef>
                <a:spcPct val="0"/>
              </a:spcBef>
              <a:spcAft>
                <a:spcPts val="1200"/>
              </a:spcAft>
              <a:buClrTx/>
              <a:buSzPct val="100000"/>
              <a:defRPr/>
            </a:pPr>
            <a:r>
              <a:rPr lang="zh-CN" altLang="en-US" sz="2800" b="1" dirty="0">
                <a:latin typeface="Arial" panose="020B0604020202020204" pitchFamily="34" charset="0"/>
                <a:ea typeface="微软雅黑" panose="020B0503020204020204" pitchFamily="34" charset="-122"/>
                <a:cs typeface="Arial" panose="020B0604020202020204" pitchFamily="34" charset="0"/>
              </a:rPr>
              <a:t>都服在他的脚下。</a:t>
            </a:r>
          </a:p>
        </p:txBody>
      </p:sp>
      <p:sp>
        <p:nvSpPr>
          <p:cNvPr id="6" name="文本占位符 22">
            <a:extLst>
              <a:ext uri="{FF2B5EF4-FFF2-40B4-BE49-F238E27FC236}">
                <a16:creationId xmlns:a16="http://schemas.microsoft.com/office/drawing/2014/main" id="{5678BF3C-4193-C30D-6C95-550A381D0BE8}"/>
              </a:ext>
            </a:extLst>
          </p:cNvPr>
          <p:cNvSpPr txBox="1">
            <a:spLocks/>
          </p:cNvSpPr>
          <p:nvPr/>
        </p:nvSpPr>
        <p:spPr>
          <a:xfrm>
            <a:off x="7165050" y="2665915"/>
            <a:ext cx="1773678" cy="647613"/>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133200" algn="ctr" defTabSz="1219170">
              <a:lnSpc>
                <a:spcPts val="3860"/>
              </a:lnSpc>
              <a:spcBef>
                <a:spcPct val="0"/>
              </a:spcBef>
              <a:spcAft>
                <a:spcPts val="1200"/>
              </a:spcAft>
              <a:buClrTx/>
              <a:buSzPct val="80000"/>
              <a:buFont typeface="Arial" panose="020B0604020202020204" pitchFamily="34" charset="0"/>
              <a:buChar char="•"/>
              <a:defRPr/>
            </a:pPr>
            <a:r>
              <a:rPr lang="zh-CN" altLang="en-US" sz="2400" dirty="0">
                <a:latin typeface="Microsoft YaHei" panose="020B0503020204020204" pitchFamily="34" charset="-122"/>
                <a:ea typeface="Microsoft YaHei" panose="020B0503020204020204" pitchFamily="34" charset="-122"/>
                <a:cs typeface="Arial" panose="020B0604020202020204" pitchFamily="34" charset="0"/>
              </a:rPr>
              <a:t>海里的鱼</a:t>
            </a:r>
            <a:endParaRPr lang="en-US" altLang="zh-CN" sz="240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9" name="图片 8">
            <a:extLst>
              <a:ext uri="{FF2B5EF4-FFF2-40B4-BE49-F238E27FC236}">
                <a16:creationId xmlns:a16="http://schemas.microsoft.com/office/drawing/2014/main" id="{B6A594E5-D77E-B789-56ED-62A0C4963B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8460" y="3266179"/>
            <a:ext cx="1773678" cy="22265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C3C44838-2763-64E4-F412-945DA19FA3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6484" y="3266179"/>
            <a:ext cx="1883274" cy="22265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15">
            <a:extLst>
              <a:ext uri="{FF2B5EF4-FFF2-40B4-BE49-F238E27FC236}">
                <a16:creationId xmlns:a16="http://schemas.microsoft.com/office/drawing/2014/main" id="{FD0D023B-E725-F0C0-D5E4-2417C5E6D7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1863" y="3275239"/>
            <a:ext cx="1820417" cy="22128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a:extLst>
              <a:ext uri="{FF2B5EF4-FFF2-40B4-BE49-F238E27FC236}">
                <a16:creationId xmlns:a16="http://schemas.microsoft.com/office/drawing/2014/main" id="{D2A4139E-F6B7-4F9B-74C0-F92D324111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4162" y="3292684"/>
            <a:ext cx="3040440" cy="219537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695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经文解读</a:t>
            </a:r>
          </a:p>
        </p:txBody>
      </p:sp>
      <p:sp>
        <p:nvSpPr>
          <p:cNvPr id="5" name="文本占位符 22">
            <a:extLst>
              <a:ext uri="{FF2B5EF4-FFF2-40B4-BE49-F238E27FC236}">
                <a16:creationId xmlns:a16="http://schemas.microsoft.com/office/drawing/2014/main" id="{330FC3E7-1675-4AB4-BE29-264B864B9458}"/>
              </a:ext>
            </a:extLst>
          </p:cNvPr>
          <p:cNvSpPr txBox="1">
            <a:spLocks/>
          </p:cNvSpPr>
          <p:nvPr/>
        </p:nvSpPr>
        <p:spPr>
          <a:xfrm>
            <a:off x="928430" y="4736232"/>
            <a:ext cx="7444396" cy="190747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defTabSz="1219170">
              <a:spcBef>
                <a:spcPct val="0"/>
              </a:spcBef>
              <a:spcAft>
                <a:spcPts val="6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神吩咐人管理全地和地球各样生物。</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6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神并没有说过在别的星球创造生命，让他们去管理其他包括地球在内的文明。</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pic>
        <p:nvPicPr>
          <p:cNvPr id="6" name="图片 5" descr="图片包含 草, 站, 长颈鹿, 田地&#10;&#10;描述已自动生成">
            <a:extLst>
              <a:ext uri="{FF2B5EF4-FFF2-40B4-BE49-F238E27FC236}">
                <a16:creationId xmlns:a16="http://schemas.microsoft.com/office/drawing/2014/main" id="{43571698-3D73-4FCD-B043-1A753D69B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459" y="1655605"/>
            <a:ext cx="7027172" cy="29982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5925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经文解读</a:t>
            </a:r>
          </a:p>
        </p:txBody>
      </p:sp>
      <p:sp>
        <p:nvSpPr>
          <p:cNvPr id="7" name="文本占位符 22">
            <a:extLst>
              <a:ext uri="{FF2B5EF4-FFF2-40B4-BE49-F238E27FC236}">
                <a16:creationId xmlns:a16="http://schemas.microsoft.com/office/drawing/2014/main" id="{D162EE67-C551-4870-AAC7-BDC7F38E2B1D}"/>
              </a:ext>
            </a:extLst>
          </p:cNvPr>
          <p:cNvSpPr txBox="1">
            <a:spLocks/>
          </p:cNvSpPr>
          <p:nvPr/>
        </p:nvSpPr>
        <p:spPr>
          <a:xfrm>
            <a:off x="775368" y="4185138"/>
            <a:ext cx="7759031" cy="2497016"/>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defTabSz="1219170">
              <a:lnSpc>
                <a:spcPts val="3860"/>
              </a:lnSpc>
              <a:spcBef>
                <a:spcPct val="0"/>
              </a:spcBef>
              <a:spcAft>
                <a:spcPts val="6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假如真的有外星人从别的星球到达地球，而且文明等级比我们高很多，那将会是外星人来管理人类。</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lnSpc>
                <a:spcPts val="3860"/>
              </a:lnSpc>
              <a:spcBef>
                <a:spcPct val="0"/>
              </a:spcBef>
              <a:spcAft>
                <a:spcPts val="6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这点跟圣经中神所说的不一致。</a:t>
            </a:r>
          </a:p>
        </p:txBody>
      </p:sp>
      <p:pic>
        <p:nvPicPr>
          <p:cNvPr id="4" name="图片 3">
            <a:extLst>
              <a:ext uri="{FF2B5EF4-FFF2-40B4-BE49-F238E27FC236}">
                <a16:creationId xmlns:a16="http://schemas.microsoft.com/office/drawing/2014/main" id="{25905B59-22DA-6F40-7950-157880F92552}"/>
              </a:ext>
            </a:extLst>
          </p:cNvPr>
          <p:cNvPicPr>
            <a:picLocks noChangeAspect="1"/>
          </p:cNvPicPr>
          <p:nvPr/>
        </p:nvPicPr>
        <p:blipFill rotWithShape="1">
          <a:blip r:embed="rId3"/>
          <a:srcRect t="6121"/>
          <a:stretch/>
        </p:blipFill>
        <p:spPr>
          <a:xfrm>
            <a:off x="2423418" y="1331422"/>
            <a:ext cx="4297164" cy="26828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5697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加入外星人会使经文前后矛盾</a:t>
            </a:r>
          </a:p>
        </p:txBody>
      </p:sp>
      <p:sp>
        <p:nvSpPr>
          <p:cNvPr id="5" name="文本占位符 22">
            <a:extLst>
              <a:ext uri="{FF2B5EF4-FFF2-40B4-BE49-F238E27FC236}">
                <a16:creationId xmlns:a16="http://schemas.microsoft.com/office/drawing/2014/main" id="{615203DE-5B2A-4737-9F45-4163533A2285}"/>
              </a:ext>
            </a:extLst>
          </p:cNvPr>
          <p:cNvSpPr txBox="1">
            <a:spLocks/>
          </p:cNvSpPr>
          <p:nvPr/>
        </p:nvSpPr>
        <p:spPr>
          <a:xfrm>
            <a:off x="959141" y="4443046"/>
            <a:ext cx="7293906" cy="1800750"/>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lnSpc>
                <a:spcPts val="3840"/>
              </a:lnSpc>
              <a:spcBef>
                <a:spcPct val="0"/>
              </a:spcBef>
              <a:spcAft>
                <a:spcPts val="1200"/>
              </a:spcAft>
              <a:buClrTx/>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罗马书</a:t>
            </a:r>
            <a:r>
              <a:rPr lang="en-US" altLang="zh-CN" sz="2800" dirty="0">
                <a:latin typeface="Arial" panose="020B0604020202020204" pitchFamily="34" charset="0"/>
                <a:ea typeface="微软雅黑" panose="020B0503020204020204" pitchFamily="34" charset="-122"/>
                <a:cs typeface="Arial" panose="020B0604020202020204" pitchFamily="34" charset="0"/>
              </a:rPr>
              <a:t>8:21-22</a:t>
            </a:r>
            <a:r>
              <a:rPr lang="zh-CN" altLang="en-US" sz="2800" dirty="0">
                <a:latin typeface="Arial" panose="020B0604020202020204" pitchFamily="34" charset="0"/>
                <a:ea typeface="微软雅黑" panose="020B0503020204020204" pitchFamily="34" charset="-122"/>
                <a:cs typeface="Arial" panose="020B0604020202020204" pitchFamily="34" charset="0"/>
              </a:rPr>
              <a:t> 但受造之物仍然指望脱离败坏的辖制，得享神儿女自由的荣耀。我们知道</a:t>
            </a:r>
            <a:r>
              <a:rPr lang="zh-CN" altLang="en-US"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一切受造之物</a:t>
            </a:r>
            <a:r>
              <a:rPr lang="zh-CN" altLang="en-US" sz="2800" dirty="0">
                <a:latin typeface="Arial" panose="020B0604020202020204" pitchFamily="34" charset="0"/>
                <a:ea typeface="微软雅黑" panose="020B0503020204020204" pitchFamily="34" charset="-122"/>
                <a:cs typeface="Arial" panose="020B0604020202020204" pitchFamily="34" charset="0"/>
              </a:rPr>
              <a:t>，一同叹息劳苦，直到如今。 </a:t>
            </a:r>
          </a:p>
        </p:txBody>
      </p:sp>
      <p:pic>
        <p:nvPicPr>
          <p:cNvPr id="4" name="图片 3">
            <a:extLst>
              <a:ext uri="{FF2B5EF4-FFF2-40B4-BE49-F238E27FC236}">
                <a16:creationId xmlns:a16="http://schemas.microsoft.com/office/drawing/2014/main" id="{8B2824C3-A128-BEA7-10CC-A5048A08B5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6948" y="1425850"/>
            <a:ext cx="4230104" cy="28173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5061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经文四：罗马书解读</a:t>
            </a:r>
          </a:p>
        </p:txBody>
      </p:sp>
      <p:sp>
        <p:nvSpPr>
          <p:cNvPr id="5" name="文本占位符 22">
            <a:extLst>
              <a:ext uri="{FF2B5EF4-FFF2-40B4-BE49-F238E27FC236}">
                <a16:creationId xmlns:a16="http://schemas.microsoft.com/office/drawing/2014/main" id="{4C1A7EE7-8CAF-4805-B1BA-43EA5AF74946}"/>
              </a:ext>
            </a:extLst>
          </p:cNvPr>
          <p:cNvSpPr txBox="1">
            <a:spLocks/>
          </p:cNvSpPr>
          <p:nvPr/>
        </p:nvSpPr>
        <p:spPr>
          <a:xfrm>
            <a:off x="579426" y="2091290"/>
            <a:ext cx="4231447" cy="455569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defTabSz="1219170">
              <a:lnSpc>
                <a:spcPts val="3860"/>
              </a:lnSpc>
              <a:spcBef>
                <a:spcPct val="0"/>
              </a:spcBef>
              <a:spcAft>
                <a:spcPts val="12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如果真的有外星人，经文里面“一切受造之物”也包括所谓的外星人</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lnSpc>
                <a:spcPts val="3860"/>
              </a:lnSpc>
              <a:spcBef>
                <a:spcPct val="0"/>
              </a:spcBef>
              <a:spcAft>
                <a:spcPts val="12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假如神也在别的星球创造了生命，按照经文的说法，这些外星生命也在一起“一同叹息劳苦，直到如今”。</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pic>
        <p:nvPicPr>
          <p:cNvPr id="6" name="图片 5">
            <a:extLst>
              <a:ext uri="{FF2B5EF4-FFF2-40B4-BE49-F238E27FC236}">
                <a16:creationId xmlns:a16="http://schemas.microsoft.com/office/drawing/2014/main" id="{88C6F156-8A95-43C4-804E-8906B63D17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37810" y="2009228"/>
            <a:ext cx="3064038" cy="41434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2338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1209133" y="5754046"/>
            <a:ext cx="6806711" cy="512514"/>
          </a:xfrm>
          <a:prstGeom prst="rect">
            <a:avLst/>
          </a:prstGeom>
          <a:noFill/>
        </p:spPr>
        <p:txBody>
          <a:bodyPr wrap="square" lIns="51435" tIns="25718" rIns="51435" bIns="25718">
            <a:spAutoFit/>
          </a:bodyPr>
          <a:lstStyle/>
          <a:p>
            <a:pPr algn="ctr">
              <a:lnSpc>
                <a:spcPts val="3860"/>
              </a:lnSpc>
            </a:pPr>
            <a:r>
              <a:rPr lang="zh-CN" altLang="en-US" sz="2800" dirty="0">
                <a:latin typeface="微软雅黑" panose="020B0503020204020204" pitchFamily="34" charset="-122"/>
                <a:ea typeface="微软雅黑" panose="020B0503020204020204" pitchFamily="34" charset="-122"/>
              </a:rPr>
              <a:t>外星人的说法来自进化论</a:t>
            </a: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宇宙是由上帝创造的</a:t>
            </a:r>
          </a:p>
        </p:txBody>
      </p:sp>
      <p:pic>
        <p:nvPicPr>
          <p:cNvPr id="6" name="图片 5">
            <a:extLst>
              <a:ext uri="{FF2B5EF4-FFF2-40B4-BE49-F238E27FC236}">
                <a16:creationId xmlns:a16="http://schemas.microsoft.com/office/drawing/2014/main" id="{BA6F2ABB-3C05-4BC4-A383-A80D638A82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3280" y="1532176"/>
            <a:ext cx="7657439" cy="40010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9947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sz="3600" dirty="0">
                <a:solidFill>
                  <a:schemeClr val="tx1"/>
                </a:solidFill>
                <a:latin typeface="Arial" panose="020B0604020202020204" pitchFamily="34" charset="0"/>
                <a:ea typeface="微软雅黑" panose="020B0503020204020204" pitchFamily="34" charset="-122"/>
                <a:cs typeface="Arial" panose="020B0604020202020204" pitchFamily="34" charset="0"/>
              </a:rPr>
              <a:t>“一同叹息劳苦，直到如今”</a:t>
            </a:r>
            <a:br>
              <a:rPr lang="en-US" altLang="zh-CN" sz="3600" dirty="0">
                <a:solidFill>
                  <a:schemeClr val="tx1"/>
                </a:solidFill>
                <a:latin typeface="Arial" panose="020B0604020202020204" pitchFamily="34" charset="0"/>
                <a:ea typeface="微软雅黑" panose="020B0503020204020204" pitchFamily="34" charset="-122"/>
                <a:cs typeface="Arial" panose="020B0604020202020204" pitchFamily="34" charset="0"/>
              </a:rPr>
            </a:br>
            <a:r>
              <a:rPr lang="zh-CN" altLang="en-US" sz="3600" dirty="0">
                <a:solidFill>
                  <a:schemeClr val="tx1"/>
                </a:solidFill>
                <a:latin typeface="Arial" panose="020B0604020202020204" pitchFamily="34" charset="0"/>
                <a:ea typeface="微软雅黑" panose="020B0503020204020204" pitchFamily="34" charset="-122"/>
                <a:cs typeface="Arial" panose="020B0604020202020204" pitchFamily="34" charset="0"/>
              </a:rPr>
              <a:t>是因为人犯罪的结果</a:t>
            </a:r>
            <a:endParaRPr lang="zh-CN" altLang="en-US" dirty="0"/>
          </a:p>
        </p:txBody>
      </p:sp>
      <p:sp>
        <p:nvSpPr>
          <p:cNvPr id="4" name="文本占位符 22">
            <a:extLst>
              <a:ext uri="{FF2B5EF4-FFF2-40B4-BE49-F238E27FC236}">
                <a16:creationId xmlns:a16="http://schemas.microsoft.com/office/drawing/2014/main" id="{D169C21B-63AE-4B71-BBA1-62160A6EF01B}"/>
              </a:ext>
            </a:extLst>
          </p:cNvPr>
          <p:cNvSpPr txBox="1">
            <a:spLocks/>
          </p:cNvSpPr>
          <p:nvPr/>
        </p:nvSpPr>
        <p:spPr>
          <a:xfrm>
            <a:off x="681584" y="2778201"/>
            <a:ext cx="4511739" cy="3235737"/>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1219170">
              <a:lnSpc>
                <a:spcPts val="3860"/>
              </a:lnSpc>
              <a:spcBef>
                <a:spcPct val="0"/>
              </a:spcBef>
              <a:spcAft>
                <a:spcPts val="1200"/>
              </a:spcAft>
              <a:buSzPct val="100000"/>
              <a:defRPr/>
            </a:pPr>
            <a:r>
              <a:rPr lang="zh-CN" altLang="en-US" sz="28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创世记</a:t>
            </a:r>
            <a:r>
              <a:rPr lang="en-US" altLang="zh-CN" sz="28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3:17 </a:t>
            </a:r>
            <a:r>
              <a:rPr lang="zh-CN" altLang="en-US" sz="28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又对亚当说，你既听从妻子的话，吃了我所吩咐你不可吃的那树上的果子，地必为你的缘故受咒诅。你必终身劳苦，才能从地里得吃的。</a:t>
            </a:r>
            <a:endParaRPr lang="en-US" altLang="zh-CN" sz="28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6" name="图片 5">
            <a:extLst>
              <a:ext uri="{FF2B5EF4-FFF2-40B4-BE49-F238E27FC236}">
                <a16:creationId xmlns:a16="http://schemas.microsoft.com/office/drawing/2014/main" id="{616D4853-BCF8-718B-452D-606B58DFD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881" y="1779631"/>
            <a:ext cx="3475826" cy="429650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3154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841B111-CF17-D149-4B27-EF452E88D8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13053" y="2704424"/>
            <a:ext cx="5674977" cy="212711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a:xfrm>
            <a:off x="0" y="392681"/>
            <a:ext cx="9144000" cy="858072"/>
          </a:xfrm>
        </p:spPr>
        <p:txBody>
          <a:bodyPr/>
          <a:lstStyle/>
          <a:p>
            <a:r>
              <a:rPr lang="zh-CN" altLang="en-US" dirty="0"/>
              <a:t>经文四：罗马书解读</a:t>
            </a:r>
          </a:p>
        </p:txBody>
      </p:sp>
      <p:sp>
        <p:nvSpPr>
          <p:cNvPr id="4" name="文本占位符 22">
            <a:extLst>
              <a:ext uri="{FF2B5EF4-FFF2-40B4-BE49-F238E27FC236}">
                <a16:creationId xmlns:a16="http://schemas.microsoft.com/office/drawing/2014/main" id="{D169C21B-63AE-4B71-BBA1-62160A6EF01B}"/>
              </a:ext>
            </a:extLst>
          </p:cNvPr>
          <p:cNvSpPr txBox="1">
            <a:spLocks/>
          </p:cNvSpPr>
          <p:nvPr/>
        </p:nvSpPr>
        <p:spPr>
          <a:xfrm>
            <a:off x="775369" y="4837216"/>
            <a:ext cx="7594907" cy="1907471"/>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1219170">
              <a:lnSpc>
                <a:spcPts val="3860"/>
              </a:lnSpc>
              <a:spcBef>
                <a:spcPct val="0"/>
              </a:spcBef>
              <a:spcAft>
                <a:spcPts val="1200"/>
              </a:spcAft>
              <a:buSzPct val="100000"/>
              <a:defRPr/>
            </a:pP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这些外星人可能从来没有听过宇宙中存在地球，那地球人的犯罪又如何影响到这些外星人也一起“叹息劳苦”呢？外星人不是亚当的后代。</a:t>
            </a:r>
            <a:endPar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 name="图片 9">
            <a:extLst>
              <a:ext uri="{FF2B5EF4-FFF2-40B4-BE49-F238E27FC236}">
                <a16:creationId xmlns:a16="http://schemas.microsoft.com/office/drawing/2014/main" id="{16C70760-D65B-B3FD-0AD9-0D1D2B90AC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8532" y="1936891"/>
            <a:ext cx="1157253" cy="880519"/>
          </a:xfrm>
          <a:prstGeom prst="rect">
            <a:avLst/>
          </a:prstGeom>
        </p:spPr>
      </p:pic>
      <p:pic>
        <p:nvPicPr>
          <p:cNvPr id="12" name="图片 11">
            <a:extLst>
              <a:ext uri="{FF2B5EF4-FFF2-40B4-BE49-F238E27FC236}">
                <a16:creationId xmlns:a16="http://schemas.microsoft.com/office/drawing/2014/main" id="{A083E2E6-243A-67F9-D820-B73710762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0461" y="984465"/>
            <a:ext cx="419100" cy="1143000"/>
          </a:xfrm>
          <a:prstGeom prst="rect">
            <a:avLst/>
          </a:prstGeom>
          <a:effectLst>
            <a:outerShdw blurRad="50800" dist="38100" dir="2700000" algn="tl" rotWithShape="0">
              <a:prstClr val="black">
                <a:alpha val="40000"/>
              </a:prstClr>
            </a:outerShdw>
          </a:effectLst>
        </p:spPr>
      </p:pic>
      <p:pic>
        <p:nvPicPr>
          <p:cNvPr id="16" name="图片 15">
            <a:extLst>
              <a:ext uri="{FF2B5EF4-FFF2-40B4-BE49-F238E27FC236}">
                <a16:creationId xmlns:a16="http://schemas.microsoft.com/office/drawing/2014/main" id="{A7166CBF-B527-C5D9-3BAE-F5C6745B60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7376" y="1871989"/>
            <a:ext cx="1288288" cy="947986"/>
          </a:xfrm>
          <a:prstGeom prst="rect">
            <a:avLst/>
          </a:prstGeom>
          <a:effectLst>
            <a:outerShdw blurRad="50800" dist="38100" dir="2700000" algn="tl" rotWithShape="0">
              <a:prstClr val="black">
                <a:alpha val="40000"/>
              </a:prstClr>
            </a:outerShdw>
          </a:effectLst>
        </p:spPr>
      </p:pic>
      <p:sp>
        <p:nvSpPr>
          <p:cNvPr id="17" name="椭圆 16">
            <a:extLst>
              <a:ext uri="{FF2B5EF4-FFF2-40B4-BE49-F238E27FC236}">
                <a16:creationId xmlns:a16="http://schemas.microsoft.com/office/drawing/2014/main" id="{5B65E688-FE49-A97C-732B-7CF6E59CA523}"/>
              </a:ext>
            </a:extLst>
          </p:cNvPr>
          <p:cNvSpPr/>
          <p:nvPr/>
        </p:nvSpPr>
        <p:spPr>
          <a:xfrm>
            <a:off x="6331352" y="3136739"/>
            <a:ext cx="241132" cy="24113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下箭头 18">
            <a:extLst>
              <a:ext uri="{FF2B5EF4-FFF2-40B4-BE49-F238E27FC236}">
                <a16:creationId xmlns:a16="http://schemas.microsoft.com/office/drawing/2014/main" id="{33971A9D-DEC1-9E1F-778F-20EE3F104D7D}"/>
              </a:ext>
            </a:extLst>
          </p:cNvPr>
          <p:cNvSpPr/>
          <p:nvPr/>
        </p:nvSpPr>
        <p:spPr>
          <a:xfrm rot="10800000">
            <a:off x="6352210" y="2708153"/>
            <a:ext cx="199416" cy="437988"/>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a:extLst>
              <a:ext uri="{FF2B5EF4-FFF2-40B4-BE49-F238E27FC236}">
                <a16:creationId xmlns:a16="http://schemas.microsoft.com/office/drawing/2014/main" id="{2B3BA477-D0AE-2227-DC3A-C974DEA2CB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7376" y="779639"/>
            <a:ext cx="1476898" cy="1476898"/>
          </a:xfrm>
          <a:prstGeom prst="rect">
            <a:avLst/>
          </a:prstGeom>
          <a:effectLst>
            <a:outerShdw blurRad="50800" dist="38100" dir="8100000" algn="tr" rotWithShape="0">
              <a:prstClr val="black">
                <a:alpha val="40000"/>
              </a:prstClr>
            </a:outerShdw>
          </a:effectLst>
        </p:spPr>
      </p:pic>
      <p:sp>
        <p:nvSpPr>
          <p:cNvPr id="20" name="椭圆 19">
            <a:extLst>
              <a:ext uri="{FF2B5EF4-FFF2-40B4-BE49-F238E27FC236}">
                <a16:creationId xmlns:a16="http://schemas.microsoft.com/office/drawing/2014/main" id="{F38E1BB9-C2F6-F214-62A8-C7DA66C11741}"/>
              </a:ext>
            </a:extLst>
          </p:cNvPr>
          <p:cNvSpPr/>
          <p:nvPr/>
        </p:nvSpPr>
        <p:spPr>
          <a:xfrm>
            <a:off x="2106593" y="4259483"/>
            <a:ext cx="241132" cy="24113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下箭头 20">
            <a:extLst>
              <a:ext uri="{FF2B5EF4-FFF2-40B4-BE49-F238E27FC236}">
                <a16:creationId xmlns:a16="http://schemas.microsoft.com/office/drawing/2014/main" id="{E1FE4173-3CC7-D41E-5834-8DFEF9F3F701}"/>
              </a:ext>
            </a:extLst>
          </p:cNvPr>
          <p:cNvSpPr/>
          <p:nvPr/>
        </p:nvSpPr>
        <p:spPr>
          <a:xfrm rot="10800000">
            <a:off x="2115876" y="2708153"/>
            <a:ext cx="199416" cy="1560732"/>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244922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外星人的说法与神的公义不相符</a:t>
            </a:r>
          </a:p>
        </p:txBody>
      </p:sp>
      <p:sp>
        <p:nvSpPr>
          <p:cNvPr id="4" name="文本占位符 22">
            <a:extLst>
              <a:ext uri="{FF2B5EF4-FFF2-40B4-BE49-F238E27FC236}">
                <a16:creationId xmlns:a16="http://schemas.microsoft.com/office/drawing/2014/main" id="{D169C21B-63AE-4B71-BBA1-62160A6EF01B}"/>
              </a:ext>
            </a:extLst>
          </p:cNvPr>
          <p:cNvSpPr txBox="1">
            <a:spLocks/>
          </p:cNvSpPr>
          <p:nvPr/>
        </p:nvSpPr>
        <p:spPr>
          <a:xfrm>
            <a:off x="774544" y="5078370"/>
            <a:ext cx="7594907" cy="1570084"/>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1219170">
              <a:lnSpc>
                <a:spcPts val="3860"/>
              </a:lnSpc>
              <a:spcBef>
                <a:spcPct val="0"/>
              </a:spcBef>
              <a:spcAft>
                <a:spcPts val="1200"/>
              </a:spcAft>
              <a:buSzPct val="100000"/>
              <a:defRPr/>
            </a:pPr>
            <a:r>
              <a:rPr lang="zh-CN" altLang="en-US" sz="28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倘若外星人没有犯罪，却突然跟人类一起受痛苦，这明显违背了神的公义的属性。</a:t>
            </a:r>
            <a:endParaRPr lang="en-US" altLang="zh-CN" sz="28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6" name="图片 5">
            <a:extLst>
              <a:ext uri="{FF2B5EF4-FFF2-40B4-BE49-F238E27FC236}">
                <a16:creationId xmlns:a16="http://schemas.microsoft.com/office/drawing/2014/main" id="{E34AE745-B1BE-FC7A-BBEE-C9D72C1BE8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24706" y="1506204"/>
            <a:ext cx="6494585" cy="33605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1912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小结</a:t>
            </a:r>
          </a:p>
        </p:txBody>
      </p:sp>
      <p:sp>
        <p:nvSpPr>
          <p:cNvPr id="5" name="文本占位符 22">
            <a:extLst>
              <a:ext uri="{FF2B5EF4-FFF2-40B4-BE49-F238E27FC236}">
                <a16:creationId xmlns:a16="http://schemas.microsoft.com/office/drawing/2014/main" id="{3E6C6422-4068-4845-81C5-25BC233AC716}"/>
              </a:ext>
            </a:extLst>
          </p:cNvPr>
          <p:cNvSpPr txBox="1">
            <a:spLocks/>
          </p:cNvSpPr>
          <p:nvPr/>
        </p:nvSpPr>
        <p:spPr>
          <a:xfrm>
            <a:off x="1011447" y="4994670"/>
            <a:ext cx="7121103" cy="1769545"/>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1219170">
              <a:lnSpc>
                <a:spcPts val="4140"/>
              </a:lnSpc>
              <a:spcBef>
                <a:spcPct val="0"/>
              </a:spcBef>
              <a:spcAft>
                <a:spcPts val="1200"/>
              </a:spcAft>
              <a:buSzPct val="100000"/>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纵观整本圣经以及神的救赎计划，没有任何证据支持外星生命的存在！</a:t>
            </a:r>
          </a:p>
        </p:txBody>
      </p:sp>
      <p:pic>
        <p:nvPicPr>
          <p:cNvPr id="12" name="图片 11">
            <a:extLst>
              <a:ext uri="{FF2B5EF4-FFF2-40B4-BE49-F238E27FC236}">
                <a16:creationId xmlns:a16="http://schemas.microsoft.com/office/drawing/2014/main" id="{DC8055D4-DECF-B9D3-7551-AA6B46695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8" y="1500554"/>
            <a:ext cx="7772400" cy="3238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0E15F610-A70A-A76C-E321-68DAA91A3C58}"/>
              </a:ext>
            </a:extLst>
          </p:cNvPr>
          <p:cNvPicPr>
            <a:picLocks noChangeAspect="1"/>
          </p:cNvPicPr>
          <p:nvPr/>
        </p:nvPicPr>
        <p:blipFill>
          <a:blip r:embed="rId4"/>
          <a:stretch>
            <a:fillRect/>
          </a:stretch>
        </p:blipFill>
        <p:spPr>
          <a:xfrm>
            <a:off x="3845169" y="2182496"/>
            <a:ext cx="1805353" cy="1805353"/>
          </a:xfrm>
          <a:prstGeom prst="rect">
            <a:avLst/>
          </a:prstGeom>
        </p:spPr>
      </p:pic>
    </p:spTree>
    <p:extLst>
      <p:ext uri="{BB962C8B-B14F-4D97-AF65-F5344CB8AC3E}">
        <p14:creationId xmlns:p14="http://schemas.microsoft.com/office/powerpoint/2010/main" val="74346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8B0D95E-E703-3BAE-A71C-363519C7EDB8}"/>
              </a:ext>
            </a:extLst>
          </p:cNvPr>
          <p:cNvSpPr txBox="1"/>
          <p:nvPr/>
        </p:nvSpPr>
        <p:spPr>
          <a:xfrm>
            <a:off x="1107979" y="1993880"/>
            <a:ext cx="6697806" cy="1308884"/>
          </a:xfrm>
          <a:prstGeom prst="rect">
            <a:avLst/>
          </a:prstGeom>
          <a:noFill/>
        </p:spPr>
        <p:txBody>
          <a:bodyPr wrap="square">
            <a:spAutoFit/>
          </a:bodyPr>
          <a:lstStyle/>
          <a:p>
            <a:pPr>
              <a:lnSpc>
                <a:spcPct val="150000"/>
              </a:lnSpc>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圣经里面有外星人的记载吗？（         ）</a:t>
            </a:r>
            <a:endParaRPr lang="en-US" altLang="zh-CN" sz="280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	A. </a:t>
            </a:r>
            <a:r>
              <a:rPr lang="zh-CN" altLang="en-US" sz="2800" dirty="0">
                <a:latin typeface="Microsoft YaHei" panose="020B0503020204020204" pitchFamily="34" charset="-122"/>
                <a:ea typeface="Microsoft YaHei" panose="020B0503020204020204" pitchFamily="34" charset="-122"/>
              </a:rPr>
              <a:t>有 </a:t>
            </a:r>
            <a:r>
              <a:rPr lang="en-US" altLang="zh-CN" sz="2800" dirty="0">
                <a:latin typeface="Microsoft YaHei" panose="020B0503020204020204" pitchFamily="34" charset="-122"/>
                <a:ea typeface="Microsoft YaHei" panose="020B0503020204020204" pitchFamily="34" charset="-122"/>
              </a:rPr>
              <a:t>		B.</a:t>
            </a:r>
            <a:r>
              <a:rPr lang="zh-CN" altLang="en-US" sz="2800" dirty="0">
                <a:latin typeface="Microsoft YaHei" panose="020B0503020204020204" pitchFamily="34" charset="-122"/>
                <a:ea typeface="Microsoft YaHei" panose="020B0503020204020204" pitchFamily="34" charset="-122"/>
              </a:rPr>
              <a:t> 没有</a:t>
            </a:r>
            <a:endParaRPr lang="en-US" altLang="zh-CN" sz="2800" dirty="0">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1BBA495B-25CD-51AF-AF72-090575F8536E}"/>
              </a:ext>
            </a:extLst>
          </p:cNvPr>
          <p:cNvSpPr txBox="1"/>
          <p:nvPr/>
        </p:nvSpPr>
        <p:spPr>
          <a:xfrm>
            <a:off x="6822271" y="2170851"/>
            <a:ext cx="562639" cy="515526"/>
          </a:xfrm>
          <a:prstGeom prst="rect">
            <a:avLst/>
          </a:prstGeom>
          <a:noFill/>
        </p:spPr>
        <p:txBody>
          <a:bodyPr wrap="square" rtlCol="0">
            <a:spAutoFit/>
          </a:bodyPr>
          <a:lstStyle/>
          <a:p>
            <a:pPr>
              <a:lnSpc>
                <a:spcPts val="3280"/>
              </a:lnSpc>
            </a:pPr>
            <a:r>
              <a:rPr kumimoji="1" lang="en-US" altLang="zh-CN" sz="3200" b="1" dirty="0">
                <a:latin typeface="Microsoft YaHei" panose="020B0503020204020204" pitchFamily="34" charset="-122"/>
                <a:ea typeface="Microsoft YaHei" panose="020B0503020204020204" pitchFamily="34" charset="-122"/>
              </a:rPr>
              <a:t>B</a:t>
            </a:r>
            <a:endParaRPr kumimoji="1" lang="zh-CN" altLang="en-US" sz="3200" b="1"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243912FB-BB43-1AB0-9B63-A63FAD4B1958}"/>
              </a:ext>
            </a:extLst>
          </p:cNvPr>
          <p:cNvSpPr>
            <a:spLocks noGrp="1"/>
          </p:cNvSpPr>
          <p:nvPr>
            <p:ph type="title"/>
          </p:nvPr>
        </p:nvSpPr>
        <p:spPr>
          <a:prstGeom prst="rect">
            <a:avLst/>
          </a:prstGeom>
        </p:spPr>
        <p:txBody>
          <a:bodyPr/>
          <a:lstStyle/>
          <a:p>
            <a:r>
              <a:rPr lang="zh-CN" altLang="en-US" dirty="0"/>
              <a:t>小测题</a:t>
            </a:r>
            <a:r>
              <a:rPr lang="en-US" altLang="zh-CN" dirty="0"/>
              <a:t>2</a:t>
            </a:r>
            <a:endParaRPr lang="zh-CN" altLang="en-US" dirty="0"/>
          </a:p>
        </p:txBody>
      </p:sp>
      <p:pic>
        <p:nvPicPr>
          <p:cNvPr id="5" name="图片 4">
            <a:extLst>
              <a:ext uri="{FF2B5EF4-FFF2-40B4-BE49-F238E27FC236}">
                <a16:creationId xmlns:a16="http://schemas.microsoft.com/office/drawing/2014/main" id="{8EDC5278-B357-AC9A-8F72-A1E631395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3593124"/>
            <a:ext cx="4064000" cy="304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109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97B075D-A910-F04A-3AD9-E9DD22C9D4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66816" y="1776014"/>
            <a:ext cx="2289759" cy="1537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07D68DAF-3DC4-4289-B8B9-2663D0995044}"/>
              </a:ext>
            </a:extLst>
          </p:cNvPr>
          <p:cNvSpPr>
            <a:spLocks noGrp="1"/>
          </p:cNvSpPr>
          <p:nvPr>
            <p:ph type="title"/>
          </p:nvPr>
        </p:nvSpPr>
        <p:spPr/>
        <p:txBody>
          <a:bodyPr/>
          <a:lstStyle/>
          <a:p>
            <a:r>
              <a:rPr lang="zh-CN" altLang="en-US" dirty="0"/>
              <a:t>外星人的迷思</a:t>
            </a:r>
          </a:p>
        </p:txBody>
      </p:sp>
      <p:sp>
        <p:nvSpPr>
          <p:cNvPr id="42" name="文本框 64">
            <a:extLst>
              <a:ext uri="{FF2B5EF4-FFF2-40B4-BE49-F238E27FC236}">
                <a16:creationId xmlns:a16="http://schemas.microsoft.com/office/drawing/2014/main" id="{38218DB3-10E1-4C48-AB86-AE8074BF1EB3}"/>
              </a:ext>
            </a:extLst>
          </p:cNvPr>
          <p:cNvSpPr txBox="1"/>
          <p:nvPr/>
        </p:nvSpPr>
        <p:spPr>
          <a:xfrm>
            <a:off x="128228" y="3429000"/>
            <a:ext cx="1949935" cy="1159934"/>
          </a:xfrm>
          <a:prstGeom prst="rect">
            <a:avLst/>
          </a:prstGeom>
          <a:noFill/>
        </p:spPr>
        <p:txBody>
          <a:bodyPr wrap="square" lIns="51435" tIns="25718" rIns="51435" bIns="25718" rtlCol="0">
            <a:spAutoFit/>
          </a:bodyPr>
          <a:lstStyle/>
          <a:p>
            <a:pPr algn="ctr"/>
            <a:r>
              <a:rPr lang="zh-CN" altLang="en-US" sz="2400" dirty="0">
                <a:latin typeface="微软雅黑" panose="020B0503020204020204" pitchFamily="34" charset="-122"/>
                <a:ea typeface="微软雅黑" panose="020B0503020204020204" pitchFamily="34" charset="-122"/>
              </a:rPr>
              <a:t>所谓的外星生命不可能通过进化而来</a:t>
            </a:r>
            <a:endParaRPr lang="zh-HK" altLang="en-US" sz="2400" dirty="0">
              <a:latin typeface="微软雅黑" panose="020B0503020204020204" pitchFamily="34" charset="-122"/>
              <a:ea typeface="微软雅黑" panose="020B0503020204020204" pitchFamily="34" charset="-122"/>
            </a:endParaRPr>
          </a:p>
        </p:txBody>
      </p:sp>
      <p:sp>
        <p:nvSpPr>
          <p:cNvPr id="48" name="文本框 66">
            <a:extLst>
              <a:ext uri="{FF2B5EF4-FFF2-40B4-BE49-F238E27FC236}">
                <a16:creationId xmlns:a16="http://schemas.microsoft.com/office/drawing/2014/main" id="{372CDDE8-0EB2-4AD2-9ACA-8ED21763D82F}"/>
              </a:ext>
            </a:extLst>
          </p:cNvPr>
          <p:cNvSpPr txBox="1"/>
          <p:nvPr/>
        </p:nvSpPr>
        <p:spPr>
          <a:xfrm>
            <a:off x="2197017" y="3429000"/>
            <a:ext cx="2098761" cy="1529266"/>
          </a:xfrm>
          <a:prstGeom prst="rect">
            <a:avLst/>
          </a:prstGeom>
          <a:noFill/>
        </p:spPr>
        <p:txBody>
          <a:bodyPr wrap="square" lIns="51435" tIns="25718" rIns="51435" bIns="25718" rtlCol="0">
            <a:spAutoFit/>
          </a:bodyPr>
          <a:lstStyle/>
          <a:p>
            <a:pPr algn="ctr"/>
            <a:r>
              <a:rPr lang="zh-CN" altLang="en-US" sz="2400" dirty="0">
                <a:latin typeface="微软雅黑" panose="020B0503020204020204" pitchFamily="34" charset="-122"/>
                <a:ea typeface="微软雅黑" panose="020B0503020204020204" pitchFamily="34" charset="-122"/>
              </a:rPr>
              <a:t>不明飞行物</a:t>
            </a:r>
            <a:r>
              <a:rPr lang="en-US" altLang="zh-CN" sz="2400" dirty="0">
                <a:latin typeface="微软雅黑" panose="020B0503020204020204" pitchFamily="34" charset="-122"/>
                <a:ea typeface="微软雅黑" panose="020B0503020204020204" pitchFamily="34" charset="-122"/>
              </a:rPr>
              <a:t>UFO</a:t>
            </a:r>
            <a:r>
              <a:rPr lang="zh-CN" altLang="en-US" sz="2400" dirty="0">
                <a:latin typeface="微软雅黑" panose="020B0503020204020204" pitchFamily="34" charset="-122"/>
                <a:ea typeface="微软雅黑" panose="020B0503020204020204" pitchFamily="34" charset="-122"/>
              </a:rPr>
              <a:t>只是人们对自然现象的错觉</a:t>
            </a:r>
            <a:endParaRPr lang="zh-HK" altLang="en-US" sz="2400" dirty="0">
              <a:latin typeface="微软雅黑" panose="020B0503020204020204" pitchFamily="34" charset="-122"/>
              <a:ea typeface="微软雅黑" panose="020B0503020204020204" pitchFamily="34" charset="-122"/>
            </a:endParaRPr>
          </a:p>
        </p:txBody>
      </p:sp>
      <p:sp>
        <p:nvSpPr>
          <p:cNvPr id="49" name="文本框 67">
            <a:extLst>
              <a:ext uri="{FF2B5EF4-FFF2-40B4-BE49-F238E27FC236}">
                <a16:creationId xmlns:a16="http://schemas.microsoft.com/office/drawing/2014/main" id="{558373DC-B833-42F0-A285-33765968A4C3}"/>
              </a:ext>
            </a:extLst>
          </p:cNvPr>
          <p:cNvSpPr txBox="1"/>
          <p:nvPr/>
        </p:nvSpPr>
        <p:spPr>
          <a:xfrm>
            <a:off x="3080908" y="4538042"/>
            <a:ext cx="1100208" cy="184727"/>
          </a:xfrm>
          <a:prstGeom prst="rect">
            <a:avLst/>
          </a:prstGeom>
          <a:noFill/>
        </p:spPr>
        <p:txBody>
          <a:bodyPr wrap="square" lIns="51435" tIns="25718" rIns="51435" bIns="25718" rtlCol="0">
            <a:spAutoFit/>
          </a:bodyPr>
          <a:lstStyle/>
          <a:p>
            <a:pPr algn="ctr"/>
            <a:endParaRPr lang="en-US" altLang="zh-CN" sz="825" dirty="0">
              <a:solidFill>
                <a:prstClr val="black">
                  <a:lumMod val="85000"/>
                  <a:lumOff val="15000"/>
                </a:prstClr>
              </a:solidFill>
              <a:latin typeface="微软雅黑" pitchFamily="34" charset="-122"/>
              <a:ea typeface="微软雅黑" pitchFamily="34" charset="-122"/>
            </a:endParaRPr>
          </a:p>
        </p:txBody>
      </p:sp>
      <p:sp>
        <p:nvSpPr>
          <p:cNvPr id="55" name="文本框 68">
            <a:extLst>
              <a:ext uri="{FF2B5EF4-FFF2-40B4-BE49-F238E27FC236}">
                <a16:creationId xmlns:a16="http://schemas.microsoft.com/office/drawing/2014/main" id="{BAE001B0-580D-4B33-9866-577985A5B82E}"/>
              </a:ext>
            </a:extLst>
          </p:cNvPr>
          <p:cNvSpPr txBox="1"/>
          <p:nvPr/>
        </p:nvSpPr>
        <p:spPr>
          <a:xfrm>
            <a:off x="4452067" y="3429000"/>
            <a:ext cx="2138235" cy="1529266"/>
          </a:xfrm>
          <a:prstGeom prst="rect">
            <a:avLst/>
          </a:prstGeom>
          <a:noFill/>
        </p:spPr>
        <p:txBody>
          <a:bodyPr wrap="square" lIns="51435" tIns="25718" rIns="51435" bIns="25718" rtlCol="0">
            <a:spAutoFit/>
          </a:bodyPr>
          <a:lstStyle/>
          <a:p>
            <a:pPr algn="ctr"/>
            <a:r>
              <a:rPr lang="zh-CN" altLang="en-US" sz="2400" dirty="0">
                <a:latin typeface="微软雅黑" panose="020B0503020204020204" pitchFamily="34" charset="-122"/>
                <a:ea typeface="微软雅黑" panose="020B0503020204020204" pitchFamily="34" charset="-122"/>
              </a:rPr>
              <a:t>星际旅行存在大量困难，包括漫长的距离和碰撞的风险</a:t>
            </a:r>
            <a:endParaRPr lang="zh-HK" altLang="en-US" sz="2400" dirty="0">
              <a:latin typeface="微软雅黑" panose="020B0503020204020204" pitchFamily="34" charset="-122"/>
              <a:ea typeface="微软雅黑" panose="020B0503020204020204" pitchFamily="34" charset="-122"/>
            </a:endParaRPr>
          </a:p>
        </p:txBody>
      </p:sp>
      <p:sp>
        <p:nvSpPr>
          <p:cNvPr id="61" name="文本框 70">
            <a:extLst>
              <a:ext uri="{FF2B5EF4-FFF2-40B4-BE49-F238E27FC236}">
                <a16:creationId xmlns:a16="http://schemas.microsoft.com/office/drawing/2014/main" id="{D064C3EC-3B76-4CEB-83F9-72B4F6C99B35}"/>
              </a:ext>
            </a:extLst>
          </p:cNvPr>
          <p:cNvSpPr txBox="1"/>
          <p:nvPr/>
        </p:nvSpPr>
        <p:spPr>
          <a:xfrm>
            <a:off x="6712884" y="3429000"/>
            <a:ext cx="2302888" cy="790602"/>
          </a:xfrm>
          <a:prstGeom prst="rect">
            <a:avLst/>
          </a:prstGeom>
          <a:noFill/>
        </p:spPr>
        <p:txBody>
          <a:bodyPr wrap="square" lIns="51435" tIns="25718" rIns="51435" bIns="25718" rtlCol="0">
            <a:spAutoFit/>
          </a:bodyPr>
          <a:lstStyle/>
          <a:p>
            <a:pPr algn="just"/>
            <a:r>
              <a:rPr lang="zh-CN" altLang="en-US" sz="2400" dirty="0">
                <a:latin typeface="微软雅黑" panose="020B0503020204020204" pitchFamily="34" charset="-122"/>
                <a:ea typeface="微软雅黑" panose="020B0503020204020204" pitchFamily="34" charset="-122"/>
              </a:rPr>
              <a:t>圣经完全不支持外星人的说法</a:t>
            </a:r>
            <a:endParaRPr lang="zh-HK" altLang="en-US" sz="2400" dirty="0">
              <a:latin typeface="微软雅黑" panose="020B0503020204020204" pitchFamily="34" charset="-122"/>
              <a:ea typeface="微软雅黑" panose="020B0503020204020204" pitchFamily="34" charset="-122"/>
            </a:endParaRPr>
          </a:p>
        </p:txBody>
      </p:sp>
      <p:sp>
        <p:nvSpPr>
          <p:cNvPr id="62" name="文本框 61">
            <a:extLst>
              <a:ext uri="{FF2B5EF4-FFF2-40B4-BE49-F238E27FC236}">
                <a16:creationId xmlns:a16="http://schemas.microsoft.com/office/drawing/2014/main" id="{93AA57DA-B32A-466B-85DA-CF469A7D8893}"/>
              </a:ext>
            </a:extLst>
          </p:cNvPr>
          <p:cNvSpPr txBox="1"/>
          <p:nvPr/>
        </p:nvSpPr>
        <p:spPr>
          <a:xfrm>
            <a:off x="0" y="5409282"/>
            <a:ext cx="9144000" cy="845058"/>
          </a:xfrm>
          <a:prstGeom prst="rect">
            <a:avLst/>
          </a:prstGeom>
          <a:solidFill>
            <a:srgbClr val="FFC000"/>
          </a:solidFill>
        </p:spPr>
        <p:txBody>
          <a:bodyPr wrap="square" tIns="180000" bIns="180000" rtlCol="0" anchor="ctr">
            <a:spAutoFit/>
          </a:bodyPr>
          <a:lstStyle/>
          <a:p>
            <a:pPr algn="ctr">
              <a:lnSpc>
                <a:spcPts val="4000"/>
              </a:lnSpc>
              <a:spcBef>
                <a:spcPct val="0"/>
              </a:spcBef>
              <a:defRPr/>
            </a:pPr>
            <a:r>
              <a:rPr lang="zh-CN" altLang="en-US" sz="3200" b="1" dirty="0">
                <a:latin typeface="Arial" panose="020B0604020202020204" pitchFamily="34" charset="0"/>
                <a:ea typeface="微软雅黑" panose="020B0503020204020204" pitchFamily="34" charset="-122"/>
                <a:cs typeface="Arial" panose="020B0604020202020204" pitchFamily="34" charset="0"/>
              </a:rPr>
              <a:t>外星人只是进化论思想中的臆想和虚构形象</a:t>
            </a:r>
            <a:endParaRPr lang="en-US" altLang="zh-CN" sz="32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0" name="Picture 2" descr="https://img-blog.csdnimg.cn/img_convert/0b51507ef31aa683830bf24ecb9efca2.png">
            <a:extLst>
              <a:ext uri="{FF2B5EF4-FFF2-40B4-BE49-F238E27FC236}">
                <a16:creationId xmlns:a16="http://schemas.microsoft.com/office/drawing/2014/main" id="{43274206-6276-A632-F6EB-D0D5E7D8EFE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223480" y="1776014"/>
            <a:ext cx="2302888" cy="1537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2C337185-AB0E-6E5A-7A00-E5B6EB8DC1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776014"/>
            <a:ext cx="2183032" cy="1537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F38279DB-91C4-2FB6-3B5B-6A93F3A36741}"/>
              </a:ext>
            </a:extLst>
          </p:cNvPr>
          <p:cNvPicPr>
            <a:picLocks noChangeAspect="1"/>
          </p:cNvPicPr>
          <p:nvPr/>
        </p:nvPicPr>
        <p:blipFill>
          <a:blip r:embed="rId6"/>
          <a:stretch>
            <a:fillRect/>
          </a:stretch>
        </p:blipFill>
        <p:spPr>
          <a:xfrm>
            <a:off x="496377" y="1995476"/>
            <a:ext cx="1226351" cy="1226351"/>
          </a:xfrm>
          <a:prstGeom prst="rect">
            <a:avLst/>
          </a:prstGeom>
        </p:spPr>
      </p:pic>
      <p:pic>
        <p:nvPicPr>
          <p:cNvPr id="16" name="图片 15">
            <a:extLst>
              <a:ext uri="{FF2B5EF4-FFF2-40B4-BE49-F238E27FC236}">
                <a16:creationId xmlns:a16="http://schemas.microsoft.com/office/drawing/2014/main" id="{B51156F8-C54C-87F6-1666-2A5D803529B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897024" y="1776014"/>
            <a:ext cx="2246975" cy="1537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图片 16">
            <a:extLst>
              <a:ext uri="{FF2B5EF4-FFF2-40B4-BE49-F238E27FC236}">
                <a16:creationId xmlns:a16="http://schemas.microsoft.com/office/drawing/2014/main" id="{5B6723D9-4AF2-CF7E-28BC-39682416B685}"/>
              </a:ext>
            </a:extLst>
          </p:cNvPr>
          <p:cNvPicPr>
            <a:picLocks noChangeAspect="1"/>
          </p:cNvPicPr>
          <p:nvPr/>
        </p:nvPicPr>
        <p:blipFill>
          <a:blip r:embed="rId6"/>
          <a:stretch>
            <a:fillRect/>
          </a:stretch>
        </p:blipFill>
        <p:spPr>
          <a:xfrm>
            <a:off x="2793807" y="1995476"/>
            <a:ext cx="1226351" cy="1226351"/>
          </a:xfrm>
          <a:prstGeom prst="rect">
            <a:avLst/>
          </a:prstGeom>
        </p:spPr>
      </p:pic>
      <p:sp>
        <p:nvSpPr>
          <p:cNvPr id="18" name="文本框 17">
            <a:extLst>
              <a:ext uri="{FF2B5EF4-FFF2-40B4-BE49-F238E27FC236}">
                <a16:creationId xmlns:a16="http://schemas.microsoft.com/office/drawing/2014/main" id="{8BC3BE8B-4F4F-AA5C-666C-BE420F54CE25}"/>
              </a:ext>
            </a:extLst>
          </p:cNvPr>
          <p:cNvSpPr txBox="1"/>
          <p:nvPr/>
        </p:nvSpPr>
        <p:spPr>
          <a:xfrm>
            <a:off x="7312625" y="2377818"/>
            <a:ext cx="1415772" cy="461665"/>
          </a:xfrm>
          <a:prstGeom prst="rect">
            <a:avLst/>
          </a:prstGeom>
          <a:noFill/>
          <a:ln w="28575">
            <a:solidFill>
              <a:srgbClr val="FF0000"/>
            </a:solidFill>
          </a:ln>
        </p:spPr>
        <p:txBody>
          <a:bodyPr wrap="none" rtlCol="0">
            <a:spAutoFit/>
          </a:bodyPr>
          <a:lstStyle/>
          <a:p>
            <a:r>
              <a:rPr kumimoji="1" lang="zh-CN" altLang="en-US" sz="2400" b="1" dirty="0">
                <a:solidFill>
                  <a:srgbClr val="FF0000"/>
                </a:solidFill>
                <a:latin typeface="Microsoft YaHei" panose="020B0503020204020204" pitchFamily="34" charset="-122"/>
                <a:ea typeface="Microsoft YaHei" panose="020B0503020204020204" pitchFamily="34" charset="-122"/>
              </a:rPr>
              <a:t>纯属虚构</a:t>
            </a:r>
          </a:p>
        </p:txBody>
      </p:sp>
    </p:spTree>
    <p:extLst>
      <p:ext uri="{BB962C8B-B14F-4D97-AF65-F5344CB8AC3E}">
        <p14:creationId xmlns:p14="http://schemas.microsoft.com/office/powerpoint/2010/main" val="195326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25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F0ED9D-B1E2-C083-90A7-C636F9B76364}"/>
              </a:ext>
            </a:extLst>
          </p:cNvPr>
          <p:cNvSpPr>
            <a:spLocks noGrp="1"/>
          </p:cNvSpPr>
          <p:nvPr>
            <p:ph type="title"/>
          </p:nvPr>
        </p:nvSpPr>
        <p:spPr/>
        <p:txBody>
          <a:bodyPr/>
          <a:lstStyle/>
          <a:p>
            <a:r>
              <a:rPr lang="zh-CN" altLang="en-US" dirty="0"/>
              <a:t>反思</a:t>
            </a:r>
          </a:p>
        </p:txBody>
      </p:sp>
      <p:sp>
        <p:nvSpPr>
          <p:cNvPr id="3" name="文本框 2">
            <a:extLst>
              <a:ext uri="{FF2B5EF4-FFF2-40B4-BE49-F238E27FC236}">
                <a16:creationId xmlns:a16="http://schemas.microsoft.com/office/drawing/2014/main" id="{C3304EEE-FFEC-72F9-2813-254D50499658}"/>
              </a:ext>
            </a:extLst>
          </p:cNvPr>
          <p:cNvSpPr txBox="1"/>
          <p:nvPr/>
        </p:nvSpPr>
        <p:spPr>
          <a:xfrm>
            <a:off x="629515" y="2159940"/>
            <a:ext cx="5883582" cy="1053045"/>
          </a:xfrm>
          <a:prstGeom prst="rect">
            <a:avLst/>
          </a:prstGeom>
          <a:noFill/>
        </p:spPr>
        <p:txBody>
          <a:bodyPr wrap="square" rtlCol="0">
            <a:spAutoFit/>
          </a:bodyPr>
          <a:lstStyle/>
          <a:p>
            <a:pPr defTabSz="1219170">
              <a:lnSpc>
                <a:spcPts val="3860"/>
              </a:lnSpc>
            </a:pPr>
            <a:r>
              <a:rPr lang="en-US" altLang="zh-CN" sz="2800" dirty="0">
                <a:latin typeface="微软雅黑" panose="020B0503020204020204" pitchFamily="34" charset="-122"/>
                <a:ea typeface="微软雅黑" panose="020B0503020204020204" pitchFamily="34" charset="-122"/>
              </a:rPr>
              <a:t>1. </a:t>
            </a:r>
            <a:r>
              <a:rPr lang="zh-CN" altLang="en-US" sz="2800" dirty="0">
                <a:latin typeface="微软雅黑" panose="020B0503020204020204" pitchFamily="34" charset="-122"/>
                <a:ea typeface="微软雅黑" panose="020B0503020204020204" pitchFamily="34" charset="-122"/>
              </a:rPr>
              <a:t>认为存在外星人是基于什么理论？  </a:t>
            </a:r>
            <a:endParaRPr lang="en-US" altLang="zh-CN" sz="2800" dirty="0">
              <a:latin typeface="微软雅黑" panose="020B0503020204020204" pitchFamily="34" charset="-122"/>
              <a:ea typeface="微软雅黑" panose="020B0503020204020204" pitchFamily="34" charset="-122"/>
            </a:endParaRPr>
          </a:p>
          <a:p>
            <a:pPr defTabSz="1219170">
              <a:lnSpc>
                <a:spcPts val="3860"/>
              </a:lnSpc>
            </a:pP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这套理论可靠吗？</a:t>
            </a:r>
          </a:p>
        </p:txBody>
      </p:sp>
      <p:cxnSp>
        <p:nvCxnSpPr>
          <p:cNvPr id="5" name="直接连接符 4">
            <a:extLst>
              <a:ext uri="{FF2B5EF4-FFF2-40B4-BE49-F238E27FC236}">
                <a16:creationId xmlns:a16="http://schemas.microsoft.com/office/drawing/2014/main" id="{F8295072-F513-265F-73B0-1B33E58347FF}"/>
              </a:ext>
            </a:extLst>
          </p:cNvPr>
          <p:cNvCxnSpPr/>
          <p:nvPr/>
        </p:nvCxnSpPr>
        <p:spPr>
          <a:xfrm>
            <a:off x="1114928" y="3657600"/>
            <a:ext cx="7034463" cy="0"/>
          </a:xfrm>
          <a:prstGeom prst="line">
            <a:avLst/>
          </a:prstGeom>
          <a:ln w="28575"/>
        </p:spPr>
        <p:style>
          <a:lnRef idx="1">
            <a:schemeClr val="dk1"/>
          </a:lnRef>
          <a:fillRef idx="0">
            <a:schemeClr val="dk1"/>
          </a:fillRef>
          <a:effectRef idx="0">
            <a:schemeClr val="dk1"/>
          </a:effectRef>
          <a:fontRef idx="minor">
            <a:schemeClr val="tx1"/>
          </a:fontRef>
        </p:style>
      </p:cxnSp>
      <p:sp>
        <p:nvSpPr>
          <p:cNvPr id="6" name="文本框 5">
            <a:extLst>
              <a:ext uri="{FF2B5EF4-FFF2-40B4-BE49-F238E27FC236}">
                <a16:creationId xmlns:a16="http://schemas.microsoft.com/office/drawing/2014/main" id="{8217B41A-01AD-6069-5DDB-1C4B7C26BA8B}"/>
              </a:ext>
            </a:extLst>
          </p:cNvPr>
          <p:cNvSpPr txBox="1"/>
          <p:nvPr/>
        </p:nvSpPr>
        <p:spPr>
          <a:xfrm>
            <a:off x="629515" y="4364487"/>
            <a:ext cx="7720402" cy="1053045"/>
          </a:xfrm>
          <a:prstGeom prst="rect">
            <a:avLst/>
          </a:prstGeom>
          <a:noFill/>
        </p:spPr>
        <p:txBody>
          <a:bodyPr wrap="square" rtlCol="0">
            <a:spAutoFit/>
          </a:bodyPr>
          <a:lstStyle/>
          <a:p>
            <a:pPr defTabSz="1219170">
              <a:lnSpc>
                <a:spcPts val="3860"/>
              </a:lnSpc>
            </a:pPr>
            <a:r>
              <a:rPr lang="en-US" altLang="zh-CN" sz="2800" dirty="0">
                <a:latin typeface="微软雅黑" panose="020B0503020204020204" pitchFamily="34" charset="-122"/>
                <a:ea typeface="微软雅黑" panose="020B0503020204020204" pitchFamily="34" charset="-122"/>
              </a:rPr>
              <a:t>2. </a:t>
            </a:r>
            <a:r>
              <a:rPr lang="zh-CN" altLang="en-US" sz="2800" dirty="0">
                <a:latin typeface="微软雅黑" panose="020B0503020204020204" pitchFamily="34" charset="-122"/>
                <a:ea typeface="微软雅黑" panose="020B0503020204020204" pitchFamily="34" charset="-122"/>
              </a:rPr>
              <a:t>为什么过去很多人一听到一些尚未证实的现象， </a:t>
            </a:r>
            <a:endParaRPr lang="en-US" altLang="zh-CN" sz="2800" dirty="0">
              <a:latin typeface="微软雅黑" panose="020B0503020204020204" pitchFamily="34" charset="-122"/>
              <a:ea typeface="微软雅黑" panose="020B0503020204020204" pitchFamily="34" charset="-122"/>
            </a:endParaRPr>
          </a:p>
          <a:p>
            <a:pPr defTabSz="1219170">
              <a:lnSpc>
                <a:spcPts val="3860"/>
              </a:lnSpc>
            </a:pP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就马上往外星人去想？</a:t>
            </a:r>
          </a:p>
        </p:txBody>
      </p:sp>
      <p:cxnSp>
        <p:nvCxnSpPr>
          <p:cNvPr id="7" name="直接连接符 6">
            <a:extLst>
              <a:ext uri="{FF2B5EF4-FFF2-40B4-BE49-F238E27FC236}">
                <a16:creationId xmlns:a16="http://schemas.microsoft.com/office/drawing/2014/main" id="{B3CFA9DA-0C5F-8D35-C9E1-4E6FB12CD212}"/>
              </a:ext>
            </a:extLst>
          </p:cNvPr>
          <p:cNvCxnSpPr/>
          <p:nvPr/>
        </p:nvCxnSpPr>
        <p:spPr>
          <a:xfrm>
            <a:off x="1114928" y="5862147"/>
            <a:ext cx="7034463" cy="0"/>
          </a:xfrm>
          <a:prstGeom prst="line">
            <a:avLst/>
          </a:prstGeom>
          <a:ln w="28575"/>
        </p:spPr>
        <p:style>
          <a:lnRef idx="1">
            <a:schemeClr val="dk1"/>
          </a:lnRef>
          <a:fillRef idx="0">
            <a:schemeClr val="dk1"/>
          </a:fillRef>
          <a:effectRef idx="0">
            <a:schemeClr val="dk1"/>
          </a:effectRef>
          <a:fontRef idx="minor">
            <a:schemeClr val="tx1"/>
          </a:fontRef>
        </p:style>
      </p:cxnSp>
      <p:pic>
        <p:nvPicPr>
          <p:cNvPr id="9" name="图片 8" descr="卡通人物&#10;&#10;描述已自动生成">
            <a:extLst>
              <a:ext uri="{FF2B5EF4-FFF2-40B4-BE49-F238E27FC236}">
                <a16:creationId xmlns:a16="http://schemas.microsoft.com/office/drawing/2014/main" id="{6C251092-E327-C448-4286-54319257B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831" y="-64646"/>
            <a:ext cx="2455086" cy="2045904"/>
          </a:xfrm>
          <a:prstGeom prst="rect">
            <a:avLst/>
          </a:prstGeom>
        </p:spPr>
      </p:pic>
    </p:spTree>
    <p:extLst>
      <p:ext uri="{BB962C8B-B14F-4D97-AF65-F5344CB8AC3E}">
        <p14:creationId xmlns:p14="http://schemas.microsoft.com/office/powerpoint/2010/main" val="1011018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4AF037-F2FB-0B26-0FCC-58CE3F80BE49}"/>
              </a:ext>
            </a:extLst>
          </p:cNvPr>
          <p:cNvSpPr>
            <a:spLocks noGrp="1"/>
          </p:cNvSpPr>
          <p:nvPr>
            <p:ph type="title"/>
          </p:nvPr>
        </p:nvSpPr>
        <p:spPr/>
        <p:txBody>
          <a:bodyPr/>
          <a:lstStyle/>
          <a:p>
            <a:r>
              <a:rPr lang="zh-CN" altLang="en-US" dirty="0"/>
              <a:t>祷告结束</a:t>
            </a:r>
          </a:p>
        </p:txBody>
      </p:sp>
      <p:pic>
        <p:nvPicPr>
          <p:cNvPr id="4" name="图片 3">
            <a:extLst>
              <a:ext uri="{FF2B5EF4-FFF2-40B4-BE49-F238E27FC236}">
                <a16:creationId xmlns:a16="http://schemas.microsoft.com/office/drawing/2014/main" id="{C784F800-7B75-3280-85D1-EF0EA786A29D}"/>
              </a:ext>
            </a:extLst>
          </p:cNvPr>
          <p:cNvPicPr>
            <a:picLocks noChangeAspect="1"/>
          </p:cNvPicPr>
          <p:nvPr/>
        </p:nvPicPr>
        <p:blipFill>
          <a:blip r:embed="rId3"/>
          <a:stretch>
            <a:fillRect/>
          </a:stretch>
        </p:blipFill>
        <p:spPr>
          <a:xfrm>
            <a:off x="1887415" y="2009463"/>
            <a:ext cx="5615354" cy="4076331"/>
          </a:xfrm>
          <a:prstGeom prst="rect">
            <a:avLst/>
          </a:prstGeom>
          <a:effectLst/>
        </p:spPr>
      </p:pic>
    </p:spTree>
    <p:extLst>
      <p:ext uri="{BB962C8B-B14F-4D97-AF65-F5344CB8AC3E}">
        <p14:creationId xmlns:p14="http://schemas.microsoft.com/office/powerpoint/2010/main" val="3610975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625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07F18018-D643-4AF6-83BE-5B7B2AF84E09}"/>
              </a:ext>
            </a:extLst>
          </p:cNvPr>
          <p:cNvSpPr>
            <a:spLocks noGrp="1"/>
          </p:cNvSpPr>
          <p:nvPr>
            <p:ph type="title"/>
          </p:nvPr>
        </p:nvSpPr>
        <p:spPr/>
        <p:txBody>
          <a:bodyPr>
            <a:normAutofit/>
          </a:bodyPr>
          <a:lstStyle/>
          <a:p>
            <a:r>
              <a:rPr lang="en-US" altLang="zh-CN" sz="3600" dirty="0"/>
              <a:t>UFO</a:t>
            </a:r>
            <a:r>
              <a:rPr lang="zh-CN" altLang="en-US" sz="3600" dirty="0"/>
              <a:t>不明飞行物</a:t>
            </a:r>
            <a:endParaRPr lang="zh-CN" altLang="en-US" dirty="0"/>
          </a:p>
        </p:txBody>
      </p:sp>
      <p:pic>
        <p:nvPicPr>
          <p:cNvPr id="2" name="Picture 2" descr="https://img-blog.csdnimg.cn/img_convert/0b51507ef31aa683830bf24ecb9efca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26895"/>
            <a:ext cx="9144000" cy="514197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1185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自然现象造成的</a:t>
            </a:r>
            <a:r>
              <a:rPr lang="en-US" altLang="zh-CN" dirty="0"/>
              <a:t>UFO</a:t>
            </a:r>
            <a:r>
              <a:rPr lang="zh-CN" altLang="en-US" dirty="0"/>
              <a:t>错觉</a:t>
            </a:r>
          </a:p>
        </p:txBody>
      </p:sp>
      <p:sp>
        <p:nvSpPr>
          <p:cNvPr id="5" name="文本1"/>
          <p:cNvSpPr>
            <a:spLocks noChangeArrowheads="1"/>
          </p:cNvSpPr>
          <p:nvPr/>
        </p:nvSpPr>
        <p:spPr bwMode="gray">
          <a:xfrm>
            <a:off x="957824" y="2301796"/>
            <a:ext cx="7384488" cy="881883"/>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很多自然现象都可以让人产生错觉</a:t>
            </a:r>
          </a:p>
        </p:txBody>
      </p:sp>
      <p:sp>
        <p:nvSpPr>
          <p:cNvPr id="7" name="文本2"/>
          <p:cNvSpPr>
            <a:spLocks noChangeArrowheads="1"/>
          </p:cNvSpPr>
          <p:nvPr/>
        </p:nvSpPr>
        <p:spPr bwMode="gray">
          <a:xfrm>
            <a:off x="959177" y="3405149"/>
            <a:ext cx="7384488" cy="1068267"/>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没有见过这种自然现象，且又相信存在外星生命的人就会认为是出现</a:t>
            </a:r>
            <a:r>
              <a:rPr lang="en-US" altLang="zh-CN" sz="3200" dirty="0">
                <a:latin typeface="Arial" panose="020B0604020202020204" pitchFamily="34" charset="0"/>
                <a:ea typeface="微软雅黑" panose="020B0503020204020204" pitchFamily="34" charset="-122"/>
                <a:cs typeface="Arial" panose="020B0604020202020204" pitchFamily="34" charset="0"/>
              </a:rPr>
              <a:t>UFO</a:t>
            </a:r>
          </a:p>
        </p:txBody>
      </p:sp>
      <p:sp>
        <p:nvSpPr>
          <p:cNvPr id="8" name="文本2">
            <a:extLst>
              <a:ext uri="{FF2B5EF4-FFF2-40B4-BE49-F238E27FC236}">
                <a16:creationId xmlns:a16="http://schemas.microsoft.com/office/drawing/2014/main" id="{670DEEA7-A990-4DFA-91CB-07B15C3F8BAA}"/>
              </a:ext>
            </a:extLst>
          </p:cNvPr>
          <p:cNvSpPr>
            <a:spLocks noChangeArrowheads="1"/>
          </p:cNvSpPr>
          <p:nvPr/>
        </p:nvSpPr>
        <p:spPr bwMode="gray">
          <a:xfrm>
            <a:off x="964093" y="4694887"/>
            <a:ext cx="7384488" cy="939316"/>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但</a:t>
            </a:r>
            <a:r>
              <a:rPr lang="en-US" altLang="zh-CN" sz="3200" dirty="0">
                <a:latin typeface="Arial" panose="020B0604020202020204" pitchFamily="34" charset="0"/>
                <a:ea typeface="微软雅黑" panose="020B0503020204020204" pitchFamily="34" charset="-122"/>
                <a:cs typeface="Arial" panose="020B0604020202020204" pitchFamily="34" charset="0"/>
              </a:rPr>
              <a:t>UFO</a:t>
            </a:r>
            <a:r>
              <a:rPr lang="zh-CN" altLang="en-US" sz="3200" dirty="0">
                <a:latin typeface="Arial" panose="020B0604020202020204" pitchFamily="34" charset="0"/>
                <a:ea typeface="微软雅黑" panose="020B0503020204020204" pitchFamily="34" charset="-122"/>
                <a:cs typeface="Arial" panose="020B0604020202020204" pitchFamily="34" charset="0"/>
              </a:rPr>
              <a:t>实际上是由错觉所引起的。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86520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1211872" y="5816378"/>
            <a:ext cx="6806711" cy="439737"/>
          </a:xfrm>
          <a:prstGeom prst="rect">
            <a:avLst/>
          </a:prstGeom>
          <a:noFill/>
        </p:spPr>
        <p:txBody>
          <a:bodyPr wrap="square" lIns="51435" tIns="25718" rIns="51435" bIns="25718">
            <a:spAutoFit/>
          </a:bodyPr>
          <a:lstStyle/>
          <a:p>
            <a:pPr algn="ctr" defTabSz="1219170">
              <a:lnSpc>
                <a:spcPct val="90000"/>
              </a:lnSpc>
              <a:spcBef>
                <a:spcPct val="0"/>
              </a:spcBef>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金星在傍晚接近地平线时会非常明亮</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金星造成的错觉</a:t>
            </a:r>
          </a:p>
        </p:txBody>
      </p:sp>
      <p:pic>
        <p:nvPicPr>
          <p:cNvPr id="6" name="Picture 5" descr="金星"/>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92504" y="1272745"/>
            <a:ext cx="6758992" cy="4370017"/>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a:extLst>
              <a:ext uri="{FF2B5EF4-FFF2-40B4-BE49-F238E27FC236}">
                <a16:creationId xmlns:a16="http://schemas.microsoft.com/office/drawing/2014/main" id="{39AA5275-4682-011B-9DD8-2F5D144A28C1}"/>
              </a:ext>
            </a:extLst>
          </p:cNvPr>
          <p:cNvSpPr txBox="1"/>
          <p:nvPr/>
        </p:nvSpPr>
        <p:spPr>
          <a:xfrm>
            <a:off x="5572898" y="3768811"/>
            <a:ext cx="646331" cy="369332"/>
          </a:xfrm>
          <a:prstGeom prst="rect">
            <a:avLst/>
          </a:prstGeom>
          <a:noFill/>
        </p:spPr>
        <p:txBody>
          <a:bodyPr wrap="none" rtlCol="0">
            <a:spAutoFit/>
          </a:bodyPr>
          <a:lstStyle/>
          <a:p>
            <a:r>
              <a:rPr lang="zh-CN" altLang="en-US" sz="1800" dirty="0">
                <a:solidFill>
                  <a:schemeClr val="bg1"/>
                </a:solidFill>
                <a:effectLst>
                  <a:glow rad="101600">
                    <a:schemeClr val="accent4">
                      <a:satMod val="175000"/>
                      <a:alpha val="40000"/>
                    </a:schemeClr>
                  </a:glow>
                </a:effectLst>
                <a:latin typeface="Arial" panose="020B0604020202020204" pitchFamily="34" charset="0"/>
                <a:ea typeface="微软雅黑" panose="020B0503020204020204" pitchFamily="34" charset="-122"/>
                <a:cs typeface="Arial" panose="020B0604020202020204" pitchFamily="34" charset="0"/>
              </a:rPr>
              <a:t>金星</a:t>
            </a:r>
            <a:endParaRPr kumimoji="1" lang="zh-CN" altLang="en-US" dirty="0">
              <a:solidFill>
                <a:schemeClr val="bg1"/>
              </a:solidFill>
              <a:effectLst>
                <a:glow rad="101600">
                  <a:schemeClr val="accent4">
                    <a:satMod val="175000"/>
                    <a:alpha val="40000"/>
                  </a:schemeClr>
                </a:glow>
              </a:effectLst>
            </a:endParaRPr>
          </a:p>
        </p:txBody>
      </p:sp>
    </p:spTree>
    <p:extLst>
      <p:ext uri="{BB962C8B-B14F-4D97-AF65-F5344CB8AC3E}">
        <p14:creationId xmlns:p14="http://schemas.microsoft.com/office/powerpoint/2010/main" val="4176885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1168644" y="5886832"/>
            <a:ext cx="6806711" cy="439737"/>
          </a:xfrm>
          <a:prstGeom prst="rect">
            <a:avLst/>
          </a:prstGeom>
          <a:noFill/>
        </p:spPr>
        <p:txBody>
          <a:bodyPr wrap="square" lIns="51435" tIns="25718" rIns="51435" bIns="25718">
            <a:spAutoFit/>
          </a:bodyPr>
          <a:lstStyle/>
          <a:p>
            <a:pPr algn="ctr" defTabSz="1219170">
              <a:lnSpc>
                <a:spcPct val="90000"/>
              </a:lnSpc>
              <a:spcBef>
                <a:spcPct val="0"/>
              </a:spcBef>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热气球也会造成</a:t>
            </a:r>
            <a:r>
              <a:rPr lang="en-US" altLang="zh-CN" sz="2800" dirty="0">
                <a:latin typeface="Arial" panose="020B0604020202020204" pitchFamily="34" charset="0"/>
                <a:ea typeface="微软雅黑" panose="020B0503020204020204" pitchFamily="34" charset="-122"/>
                <a:cs typeface="Arial" panose="020B0604020202020204" pitchFamily="34" charset="0"/>
              </a:rPr>
              <a:t>UFO</a:t>
            </a:r>
            <a:r>
              <a:rPr lang="zh-CN" altLang="en-US" sz="2800" dirty="0">
                <a:latin typeface="Arial" panose="020B0604020202020204" pitchFamily="34" charset="0"/>
                <a:ea typeface="微软雅黑" panose="020B0503020204020204" pitchFamily="34" charset="-122"/>
                <a:cs typeface="Arial" panose="020B0604020202020204" pitchFamily="34" charset="0"/>
              </a:rPr>
              <a:t>的错觉</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热气球造成的错觉</a:t>
            </a:r>
          </a:p>
        </p:txBody>
      </p:sp>
      <p:pic>
        <p:nvPicPr>
          <p:cNvPr id="9" name="图片 8">
            <a:extLst>
              <a:ext uri="{FF2B5EF4-FFF2-40B4-BE49-F238E27FC236}">
                <a16:creationId xmlns:a16="http://schemas.microsoft.com/office/drawing/2014/main" id="{5DC7A67F-7621-B5F6-05AA-49CE6F8289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
          <a:stretch/>
        </p:blipFill>
        <p:spPr>
          <a:xfrm>
            <a:off x="-1" y="1319514"/>
            <a:ext cx="9143999" cy="553848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D61A4B90-0C94-02AF-E5DF-F36137B3F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734" y="1692577"/>
            <a:ext cx="876300" cy="1905000"/>
          </a:xfrm>
          <a:prstGeom prst="rect">
            <a:avLst/>
          </a:prstGeom>
        </p:spPr>
      </p:pic>
    </p:spTree>
    <p:extLst>
      <p:ext uri="{BB962C8B-B14F-4D97-AF65-F5344CB8AC3E}">
        <p14:creationId xmlns:p14="http://schemas.microsoft.com/office/powerpoint/2010/main" val="283878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decel="50000" fill="hold" nodeType="clickEffect">
                                  <p:stCondLst>
                                    <p:cond delay="0"/>
                                  </p:stCondLst>
                                  <p:childTnLst>
                                    <p:animScale>
                                      <p:cBhvr>
                                        <p:cTn id="6" dur="500" fill="hold"/>
                                        <p:tgtEl>
                                          <p:spTgt spid="4"/>
                                        </p:tgtEl>
                                      </p:cBhvr>
                                      <p:by x="50000" y="50000"/>
                                    </p:animScale>
                                  </p:childTnLst>
                                </p:cTn>
                              </p:par>
                              <p:par>
                                <p:cTn id="7" presetID="0" presetClass="path" presetSubtype="0" decel="50000" fill="hold" nodeType="withEffect">
                                  <p:stCondLst>
                                    <p:cond delay="0"/>
                                  </p:stCondLst>
                                  <p:childTnLst>
                                    <p:animMotion origin="layout" path="M 0.01649 -0.06667 C 0.1625 -0.0669 0.30868 -0.06713 0.41267 -0.01783 C 0.51667 0.03148 0.53976 0.17569 0.64045 0.22847 C 0.74114 0.28148 0.94983 0.2919 1.01649 0.29954 " pathEditMode="relative" ptsTypes="AAAA">
                                      <p:cBhvr>
                                        <p:cTn id="8" dur="3000" fill="hold"/>
                                        <p:tgtEl>
                                          <p:spTgt spid="4"/>
                                        </p:tgtEl>
                                        <p:attrNameLst>
                                          <p:attrName>ppt_x</p:attrName>
                                          <p:attrName>ppt_y</p:attrName>
                                        </p:attrNameLst>
                                      </p:cBhvr>
                                    </p:animMotion>
                                  </p:childTnLst>
                                  <p:subTnLst>
                                    <p:audio>
                                      <p:cMediaNode>
                                        <p:cTn display="0" masterRel="sameClick">
                                          <p:stCondLst>
                                            <p:cond evt="begin" delay="0">
                                              <p:tn val="7"/>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1168644" y="5717382"/>
            <a:ext cx="6806711" cy="439737"/>
          </a:xfrm>
          <a:prstGeom prst="rect">
            <a:avLst/>
          </a:prstGeom>
          <a:noFill/>
        </p:spPr>
        <p:txBody>
          <a:bodyPr wrap="square" lIns="51435" tIns="25718" rIns="51435" bIns="25718">
            <a:spAutoFit/>
          </a:bodyPr>
          <a:lstStyle/>
          <a:p>
            <a:pPr algn="ctr" defTabSz="1219170">
              <a:lnSpc>
                <a:spcPct val="90000"/>
              </a:lnSpc>
              <a:spcBef>
                <a:spcPct val="0"/>
              </a:spcBef>
              <a:buSzPct val="100000"/>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NASA</a:t>
            </a:r>
            <a:r>
              <a:rPr lang="zh-CN" altLang="en-US" sz="2800" dirty="0">
                <a:latin typeface="Arial" panose="020B0604020202020204" pitchFamily="34" charset="0"/>
                <a:ea typeface="微软雅黑" panose="020B0503020204020204" pitchFamily="34" charset="-122"/>
                <a:cs typeface="Arial" panose="020B0604020202020204" pitchFamily="34" charset="0"/>
              </a:rPr>
              <a:t>维京一号</a:t>
            </a:r>
            <a:r>
              <a:rPr lang="en-US" altLang="zh-CN" sz="2800" dirty="0">
                <a:latin typeface="Arial" panose="020B0604020202020204" pitchFamily="34" charset="0"/>
                <a:ea typeface="微软雅黑" panose="020B0503020204020204" pitchFamily="34" charset="-122"/>
                <a:cs typeface="Arial" panose="020B0604020202020204" pitchFamily="34" charset="0"/>
              </a:rPr>
              <a:t>1976</a:t>
            </a:r>
            <a:r>
              <a:rPr lang="zh-CN" altLang="en-US" sz="2800" dirty="0">
                <a:latin typeface="Arial" panose="020B0604020202020204" pitchFamily="34" charset="0"/>
                <a:ea typeface="微软雅黑" panose="020B0503020204020204" pitchFamily="34" charset="-122"/>
                <a:cs typeface="Arial" panose="020B0604020202020204" pitchFamily="34" charset="0"/>
              </a:rPr>
              <a:t>年拍摄的火星图片</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火星上的面孔</a:t>
            </a:r>
          </a:p>
        </p:txBody>
      </p:sp>
      <p:pic>
        <p:nvPicPr>
          <p:cNvPr id="5" name="Picture 3" descr="Mars face"/>
          <p:cNvPicPr>
            <a:picLocks noChangeAspect="1" noChangeArrowheads="1"/>
          </p:cNvPicPr>
          <p:nvPr/>
        </p:nvPicPr>
        <p:blipFill>
          <a:blip r:embed="rId3" cstate="print"/>
          <a:srcRect/>
          <a:stretch>
            <a:fillRect/>
          </a:stretch>
        </p:blipFill>
        <p:spPr>
          <a:xfrm>
            <a:off x="2701925" y="1383549"/>
            <a:ext cx="3740150" cy="40878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7544935"/>
      </p:ext>
    </p:extLst>
  </p:cSld>
  <p:clrMapOvr>
    <a:masterClrMapping/>
  </p:clrMapOvr>
</p:sld>
</file>

<file path=ppt/theme/theme1.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3541</Words>
  <Application>Microsoft Office PowerPoint</Application>
  <PresentationFormat>全屏显示(4:3)</PresentationFormat>
  <Paragraphs>254</Paragraphs>
  <Slides>48</Slides>
  <Notes>47</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48</vt:i4>
      </vt:variant>
    </vt:vector>
  </HeadingPairs>
  <TitlesOfParts>
    <vt:vector size="57" baseType="lpstr">
      <vt:lpstr>等线</vt:lpstr>
      <vt:lpstr>宋体</vt:lpstr>
      <vt:lpstr>微软雅黑</vt:lpstr>
      <vt:lpstr>微软雅黑</vt:lpstr>
      <vt:lpstr>Arial</vt:lpstr>
      <vt:lpstr>Calibri</vt:lpstr>
      <vt:lpstr>Times New Roman</vt:lpstr>
      <vt:lpstr>Wingdings 2</vt:lpstr>
      <vt:lpstr>1_HDOfficeLightV0</vt:lpstr>
      <vt:lpstr>PowerPoint 演示文稿</vt:lpstr>
      <vt:lpstr>有外星人吗？</vt:lpstr>
      <vt:lpstr>外星人的观念来自进化论</vt:lpstr>
      <vt:lpstr>宇宙是由上帝创造的</vt:lpstr>
      <vt:lpstr>UFO不明飞行物</vt:lpstr>
      <vt:lpstr>自然现象造成的UFO错觉</vt:lpstr>
      <vt:lpstr>金星造成的错觉</vt:lpstr>
      <vt:lpstr>热气球造成的错觉</vt:lpstr>
      <vt:lpstr>火星上的面孔</vt:lpstr>
      <vt:lpstr>火星面孔</vt:lpstr>
      <vt:lpstr>外星人的飞船可以从遥远的空间飞来地球吗？</vt:lpstr>
      <vt:lpstr>漫长的星际旅行</vt:lpstr>
      <vt:lpstr>比邻星与我们的距离</vt:lpstr>
      <vt:lpstr>什么是光年？</vt:lpstr>
      <vt:lpstr>需要12.65亿年才能从地球走到比邻星</vt:lpstr>
      <vt:lpstr>坐车需要 4554万年 才能到比邻星</vt:lpstr>
      <vt:lpstr>飞机需要506万年才能到达比邻星</vt:lpstr>
      <vt:lpstr>以火箭的速度也需要74462年</vt:lpstr>
      <vt:lpstr>漫长的星际旅行</vt:lpstr>
      <vt:lpstr>漫长的星际旅行</vt:lpstr>
      <vt:lpstr>驾车的风险</vt:lpstr>
      <vt:lpstr>碰撞的风险</vt:lpstr>
      <vt:lpstr>飞船碰撞</vt:lpstr>
      <vt:lpstr>宇宙空间并不是真空(小行星带)</vt:lpstr>
      <vt:lpstr>宇宙空间并不是真空(小行星带)</vt:lpstr>
      <vt:lpstr>普通小行星VS中国城市</vt:lpstr>
      <vt:lpstr>宇宙空间并不是真空(超新星爆发)</vt:lpstr>
      <vt:lpstr>高速飞行的小微粒造成损坏</vt:lpstr>
      <vt:lpstr>飞行器被摧毁！</vt:lpstr>
      <vt:lpstr>小测题2</vt:lpstr>
      <vt:lpstr>圣经有没有支持外星人的说法</vt:lpstr>
      <vt:lpstr>经文一</vt:lpstr>
      <vt:lpstr>经文一解读</vt:lpstr>
      <vt:lpstr>经文二</vt:lpstr>
      <vt:lpstr>经文三</vt:lpstr>
      <vt:lpstr>经文解读</vt:lpstr>
      <vt:lpstr>经文解读</vt:lpstr>
      <vt:lpstr>加入外星人会使经文前后矛盾</vt:lpstr>
      <vt:lpstr>经文四：罗马书解读</vt:lpstr>
      <vt:lpstr>“一同叹息劳苦，直到如今” 是因为人犯罪的结果</vt:lpstr>
      <vt:lpstr>经文四：罗马书解读</vt:lpstr>
      <vt:lpstr>外星人的说法与神的公义不相符</vt:lpstr>
      <vt:lpstr>小结</vt:lpstr>
      <vt:lpstr>小测题2</vt:lpstr>
      <vt:lpstr>外星人的迷思</vt:lpstr>
      <vt:lpstr>反思</vt:lpstr>
      <vt:lpstr>祷告结束</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2025-03-14T04:05:04Z</dcterms:created>
  <dcterms:modified xsi:type="dcterms:W3CDTF">2025-03-14T04:05:08Z</dcterms:modified>
</cp:coreProperties>
</file>