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15" r:id="rId1"/>
  </p:sldMasterIdLst>
  <p:notesMasterIdLst>
    <p:notesMasterId r:id="rId65"/>
  </p:notesMasterIdLst>
  <p:sldIdLst>
    <p:sldId id="814" r:id="rId2"/>
    <p:sldId id="2938" r:id="rId3"/>
    <p:sldId id="2939" r:id="rId4"/>
    <p:sldId id="2940" r:id="rId5"/>
    <p:sldId id="4623" r:id="rId6"/>
    <p:sldId id="2942" r:id="rId7"/>
    <p:sldId id="2943" r:id="rId8"/>
    <p:sldId id="2944" r:id="rId9"/>
    <p:sldId id="353" r:id="rId10"/>
    <p:sldId id="2945" r:id="rId11"/>
    <p:sldId id="280" r:id="rId12"/>
    <p:sldId id="2922" r:id="rId13"/>
    <p:sldId id="970" r:id="rId14"/>
    <p:sldId id="4624" r:id="rId15"/>
    <p:sldId id="941" r:id="rId16"/>
    <p:sldId id="2946" r:id="rId17"/>
    <p:sldId id="951" r:id="rId18"/>
    <p:sldId id="945" r:id="rId19"/>
    <p:sldId id="2947" r:id="rId20"/>
    <p:sldId id="2948" r:id="rId21"/>
    <p:sldId id="4625" r:id="rId22"/>
    <p:sldId id="2925" r:id="rId23"/>
    <p:sldId id="4636" r:id="rId24"/>
    <p:sldId id="4634" r:id="rId25"/>
    <p:sldId id="4637" r:id="rId26"/>
    <p:sldId id="2924" r:id="rId27"/>
    <p:sldId id="4593" r:id="rId28"/>
    <p:sldId id="2950" r:id="rId29"/>
    <p:sldId id="4592" r:id="rId30"/>
    <p:sldId id="1238" r:id="rId31"/>
    <p:sldId id="4594" r:id="rId32"/>
    <p:sldId id="2927" r:id="rId33"/>
    <p:sldId id="4626" r:id="rId34"/>
    <p:sldId id="961" r:id="rId35"/>
    <p:sldId id="4597" r:id="rId36"/>
    <p:sldId id="4598" r:id="rId37"/>
    <p:sldId id="4596" r:id="rId38"/>
    <p:sldId id="4599" r:id="rId39"/>
    <p:sldId id="4600" r:id="rId40"/>
    <p:sldId id="4601" r:id="rId41"/>
    <p:sldId id="4602" r:id="rId42"/>
    <p:sldId id="4603" r:id="rId43"/>
    <p:sldId id="4627" r:id="rId44"/>
    <p:sldId id="4605" r:id="rId45"/>
    <p:sldId id="4606" r:id="rId46"/>
    <p:sldId id="4607" r:id="rId47"/>
    <p:sldId id="4608" r:id="rId48"/>
    <p:sldId id="4611" r:id="rId49"/>
    <p:sldId id="972" r:id="rId50"/>
    <p:sldId id="4612" r:id="rId51"/>
    <p:sldId id="4613" r:id="rId52"/>
    <p:sldId id="4614" r:id="rId53"/>
    <p:sldId id="2930" r:id="rId54"/>
    <p:sldId id="4615" r:id="rId55"/>
    <p:sldId id="2932" r:id="rId56"/>
    <p:sldId id="4622" r:id="rId57"/>
    <p:sldId id="4616" r:id="rId58"/>
    <p:sldId id="4617" r:id="rId59"/>
    <p:sldId id="4628" r:id="rId60"/>
    <p:sldId id="4619" r:id="rId61"/>
    <p:sldId id="4629" r:id="rId62"/>
    <p:sldId id="4621" r:id="rId63"/>
    <p:sldId id="4630" r:id="rId64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591D"/>
    <a:srgbClr val="F2B237"/>
    <a:srgbClr val="FEFEFE"/>
    <a:srgbClr val="A09CA0"/>
    <a:srgbClr val="000000"/>
    <a:srgbClr val="52382D"/>
    <a:srgbClr val="900603"/>
    <a:srgbClr val="AAD3FC"/>
    <a:srgbClr val="0C4E8A"/>
    <a:srgbClr val="5388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主题样式 2 - 强调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中度样式 1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中度样式 1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32" autoAdjust="0"/>
    <p:restoredTop sz="68778" autoAdjust="0"/>
  </p:normalViewPr>
  <p:slideViewPr>
    <p:cSldViewPr snapToGrid="0" snapToObjects="1">
      <p:cViewPr varScale="1">
        <p:scale>
          <a:sx n="65" d="100"/>
          <a:sy n="65" d="100"/>
        </p:scale>
        <p:origin x="1978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47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126C8-4C7D-AA4C-B3E1-1E3EC186C260}" type="datetimeFigureOut">
              <a:rPr kumimoji="1" lang="zh-CN" altLang="en-US" smtClean="0"/>
              <a:t>2023/9/11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08AD3-267F-B34F-9917-0E65E26CF9B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61804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 dirty="0"/>
              <a:t>引起动机</a:t>
            </a:r>
            <a:r>
              <a:rPr lang="en-US" altLang="zh-CN" dirty="0"/>
              <a:t>――</a:t>
            </a:r>
            <a:r>
              <a:rPr lang="zh-CN" altLang="en-US" dirty="0"/>
              <a:t>你从哪里来？</a:t>
            </a: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6274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首先要问，关于“人从哪里来？”这个问题，你觉得谁会有最正确的答</a:t>
            </a:r>
          </a:p>
          <a:p>
            <a:r>
              <a:rPr lang="zh-CN" altLang="en-US" dirty="0"/>
              <a:t>案？</a:t>
            </a:r>
          </a:p>
          <a:p>
            <a:r>
              <a:rPr lang="en-US" altLang="zh-CN" dirty="0"/>
              <a:t>A. </a:t>
            </a:r>
            <a:r>
              <a:rPr lang="zh-CN" altLang="en-US" dirty="0"/>
              <a:t>爸爸妈妈</a:t>
            </a:r>
          </a:p>
          <a:p>
            <a:r>
              <a:rPr lang="en-US" altLang="zh-CN" dirty="0"/>
              <a:t>B. </a:t>
            </a:r>
            <a:r>
              <a:rPr lang="zh-CN" altLang="en-US" dirty="0"/>
              <a:t>人类学家</a:t>
            </a:r>
          </a:p>
          <a:p>
            <a:r>
              <a:rPr lang="en-US" altLang="zh-CN" dirty="0"/>
              <a:t>C. </a:t>
            </a:r>
            <a:r>
              <a:rPr lang="zh-CN" altLang="en-US" dirty="0"/>
              <a:t>人类的创造者</a:t>
            </a:r>
          </a:p>
          <a:p>
            <a:r>
              <a:rPr lang="zh-CN" altLang="en-US" dirty="0"/>
              <a:t>答案肯定是（</a:t>
            </a:r>
            <a:r>
              <a:rPr lang="en-US" altLang="zh-CN" dirty="0"/>
              <a:t>P </a:t>
            </a:r>
            <a:r>
              <a:rPr lang="zh-CN" altLang="en-US" dirty="0"/>
              <a:t>击） </a:t>
            </a:r>
            <a:r>
              <a:rPr lang="en-US" altLang="zh-CN" dirty="0"/>
              <a:t>C</a:t>
            </a:r>
            <a:r>
              <a:rPr lang="zh-CN" altLang="en-US" dirty="0"/>
              <a:t>。只有让人类从无到有出现的那一位，他才最清楚人到底是从哪里来的。那到底是谁让人类从无到有出现的呢？圣经告诉我们是神。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06105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8" name="Shape 2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PPT 11</a:t>
            </a:r>
            <a:r>
              <a:rPr lang="zh-CN" alt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）上节课我们学了创世记第一章，知道天地万物都是神在六日内用话语创造的，而“人”是在宇宙一切其他造物都出现以后，最后才登场的。人到底是怎样从无到有出现的呢？我们来看看创造者神的回答，一起读：</a:t>
            </a:r>
            <a:endParaRPr lang="zh-CN" altLang="zh-CN" sz="1800" b="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5469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zh-CN" altLang="en-US" dirty="0"/>
              <a:t>人类从哪里来？</a:t>
            </a:r>
          </a:p>
          <a:p>
            <a:pPr marL="0" indent="0" algn="l">
              <a:buNone/>
            </a:pPr>
            <a:r>
              <a:rPr lang="zh-CN" altLang="en-US" dirty="0"/>
              <a:t>创世记 </a:t>
            </a:r>
            <a:r>
              <a:rPr lang="en-US" altLang="zh-CN" dirty="0"/>
              <a:t>1</a:t>
            </a:r>
            <a:r>
              <a:rPr lang="zh-CN" altLang="en-US" dirty="0"/>
              <a:t>：</a:t>
            </a:r>
            <a:r>
              <a:rPr lang="en-US" altLang="zh-CN" dirty="0"/>
              <a:t>26 </a:t>
            </a:r>
            <a:r>
              <a:rPr lang="zh-CN" altLang="en-US" dirty="0"/>
              <a:t>神说：“我们要照著我们的形像，按著我们的样式造人”，</a:t>
            </a:r>
            <a:r>
              <a:rPr lang="en-US" altLang="zh-CN" dirty="0"/>
              <a:t>……27 </a:t>
            </a:r>
            <a:r>
              <a:rPr lang="zh-CN" altLang="en-US" dirty="0"/>
              <a:t>神就照著自己的形像造人，乃是照著他的形像造男造女。</a:t>
            </a:r>
            <a:r>
              <a:rPr lang="en-US" altLang="zh-CN" dirty="0"/>
              <a:t>……31 </a:t>
            </a:r>
            <a:r>
              <a:rPr lang="zh-CN" altLang="en-US" dirty="0"/>
              <a:t>神看著一切所造的都甚好。有晚上，有早晨，是第六日。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9463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经文告诉我们（请学生一起回答）</a:t>
            </a:r>
          </a:p>
          <a:p>
            <a:r>
              <a:rPr lang="en-US" altLang="zh-CN" dirty="0"/>
              <a:t>1. </a:t>
            </a:r>
            <a:r>
              <a:rPr lang="zh-CN" altLang="en-US" dirty="0"/>
              <a:t>人是怎么来到这个世界的 </a:t>
            </a:r>
            <a:r>
              <a:rPr lang="en-US" altLang="zh-CN" dirty="0"/>
              <a:t>?</a:t>
            </a:r>
            <a:r>
              <a:rPr lang="zh-CN" altLang="en-US" dirty="0"/>
              <a:t>（</a:t>
            </a:r>
            <a:r>
              <a:rPr lang="en-US" altLang="zh-CN" dirty="0"/>
              <a:t>P </a:t>
            </a:r>
            <a:r>
              <a:rPr lang="zh-CN" altLang="en-US" dirty="0"/>
              <a:t>击）被神造的。</a:t>
            </a:r>
          </a:p>
          <a:p>
            <a:r>
              <a:rPr lang="en-US" altLang="zh-CN" dirty="0"/>
              <a:t>2. </a:t>
            </a:r>
            <a:r>
              <a:rPr lang="zh-CN" altLang="en-US" dirty="0"/>
              <a:t>人是在第几天出现的 </a:t>
            </a:r>
            <a:r>
              <a:rPr lang="en-US" altLang="zh-CN" dirty="0"/>
              <a:t>? </a:t>
            </a:r>
            <a:r>
              <a:rPr lang="zh-CN" altLang="en-US" dirty="0"/>
              <a:t>（</a:t>
            </a:r>
            <a:r>
              <a:rPr lang="en-US" altLang="zh-CN" dirty="0"/>
              <a:t>P </a:t>
            </a:r>
            <a:r>
              <a:rPr lang="zh-CN" altLang="en-US" dirty="0"/>
              <a:t>击）第六日。</a:t>
            </a:r>
          </a:p>
          <a:p>
            <a:r>
              <a:rPr lang="en-US" altLang="zh-CN" dirty="0"/>
              <a:t>3. </a:t>
            </a:r>
            <a:r>
              <a:rPr lang="zh-CN" altLang="en-US" dirty="0"/>
              <a:t>人的受造有什么特别之处？ （</a:t>
            </a:r>
            <a:r>
              <a:rPr lang="en-US" altLang="zh-CN" dirty="0"/>
              <a:t>P </a:t>
            </a:r>
            <a:r>
              <a:rPr lang="zh-CN" altLang="en-US" dirty="0"/>
              <a:t>击）按照神的形像被造。</a:t>
            </a:r>
          </a:p>
          <a:p>
            <a:r>
              <a:rPr lang="zh-CN" altLang="en-US" dirty="0"/>
              <a:t>在神所有的造物中，圣经明确说只有人类才有“神的形像”，其他受造之物都没有。神的形像是什么呢？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5070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神的形像和性别有关系吗？（</a:t>
            </a:r>
            <a:r>
              <a:rPr lang="en-US" altLang="zh-CN" dirty="0"/>
              <a:t>P </a:t>
            </a:r>
            <a:r>
              <a:rPr lang="zh-CN" altLang="en-US" dirty="0"/>
              <a:t>击） 没有，因为经文明确地说神“照著他的形像造男造女”。既然男、女都有神的形像，那神的形像就与性别无关。</a:t>
            </a:r>
            <a:endParaRPr lang="en-US" altLang="zh-CN" dirty="0"/>
          </a:p>
          <a:p>
            <a:r>
              <a:rPr lang="zh-CN" altLang="en-US" dirty="0"/>
              <a:t>所以简单来说，“神的形像”是所有人类都有、但是动物没有的特征。当然，神是个灵，他超越物质，神没有物质的身体。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34117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神的形像是怎么给人的呢？回到圣经创世记 </a:t>
            </a:r>
            <a:r>
              <a:rPr lang="en-US" altLang="zh-CN" dirty="0"/>
              <a:t>2:7……</a:t>
            </a:r>
            <a:r>
              <a:rPr lang="zh-CN" altLang="en-US" dirty="0"/>
              <a:t>将生气吹在他鼻孔里，他就成了有灵的活人，名叫亚当。</a:t>
            </a:r>
          </a:p>
          <a:p>
            <a:r>
              <a:rPr lang="zh-CN" altLang="en-US" dirty="0"/>
              <a:t>这就是说，神赐给人呼吸的那一刻，就赋予了人灵魂。灵是非物质的存在，只有神、天使和人有灵。人有神的形像；所以人是有灵的活人。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08385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你知道有灵的活人有哪些特征吗？（邀请 </a:t>
            </a:r>
            <a:r>
              <a:rPr lang="en-US" altLang="zh-CN" dirty="0"/>
              <a:t>1-2 </a:t>
            </a:r>
            <a:r>
              <a:rPr lang="zh-CN" altLang="en-US" dirty="0"/>
              <a:t>位学生回答）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68177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4040"/>
              </a:lnSpc>
            </a:pPr>
            <a:r>
              <a:rPr lang="zh-CN" altLang="en-US" dirty="0"/>
              <a:t>有灵的活人最少具备三个特征：</a:t>
            </a:r>
            <a:r>
              <a:rPr lang="en-US" altLang="zh-CN" dirty="0"/>
              <a:t>1. </a:t>
            </a:r>
            <a:r>
              <a:rPr lang="zh-CN" altLang="en-US" dirty="0"/>
              <a:t>能创造新事物；</a:t>
            </a:r>
            <a:r>
              <a:rPr lang="en-US" altLang="zh-CN" dirty="0"/>
              <a:t>2. </a:t>
            </a:r>
            <a:r>
              <a:rPr lang="zh-CN" altLang="en-US" dirty="0"/>
              <a:t>会分辨对错；</a:t>
            </a:r>
            <a:r>
              <a:rPr lang="en-US" altLang="zh-CN" dirty="0"/>
              <a:t>3. </a:t>
            </a:r>
            <a:r>
              <a:rPr lang="zh-CN" altLang="en-US" dirty="0"/>
              <a:t>有自由选择。先看第一个特征：能创造新事物。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048010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4040"/>
              </a:lnSpc>
            </a:pPr>
            <a:r>
              <a:rPr lang="zh-CN" altLang="en-US" dirty="0"/>
              <a:t>创造新事物是人类独有的特征，动物没有。看这幅图，一位兽医正在为小猫做治疗。在现实世界中，从来只有人类会发明并使用设备来帮动物治病，却没有任何动物会发明或使用机器来帮人治病。为什么会这样？因为人有神的形像，能进行各类创造发明，但动物没有神的形像，所以它们不能像人一样发明和使用设备。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110639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人之所以能创造新事物，是因为神是创造的神。记得吗？神在“六日”内创造了天地万物。这位创造者神因为疼爱他所创造的人，就把自己的形像赋予了他们，那是为什么人也会创造各种新东西。人类的每一个作品都反映出他们具备神的形像。现在同学们，请伸出你的双手，动一动你的手指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17935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如果有人问你“你是从哪里来的 </a:t>
            </a:r>
            <a:r>
              <a:rPr lang="en-US" altLang="zh-CN" dirty="0"/>
              <a:t>?”</a:t>
            </a:r>
            <a:r>
              <a:rPr lang="zh-CN" altLang="en-US" dirty="0"/>
              <a:t>，你会怎么回答他呢？</a:t>
            </a:r>
          </a:p>
          <a:p>
            <a:r>
              <a:rPr lang="en-US" altLang="zh-CN" dirty="0"/>
              <a:t>1. </a:t>
            </a:r>
            <a:r>
              <a:rPr lang="zh-CN" altLang="en-US" dirty="0"/>
              <a:t>现在两个人为一组，</a:t>
            </a:r>
            <a:r>
              <a:rPr lang="en-US" altLang="zh-CN" dirty="0"/>
              <a:t>A </a:t>
            </a:r>
            <a:r>
              <a:rPr lang="zh-CN" altLang="en-US" dirty="0"/>
              <a:t>要在一分钟时间内连续问 </a:t>
            </a:r>
            <a:r>
              <a:rPr lang="en-US" altLang="zh-CN" dirty="0"/>
              <a:t>B </a:t>
            </a:r>
            <a:r>
              <a:rPr lang="zh-CN" altLang="en-US" dirty="0"/>
              <a:t>同一个问题：“你从哪里来？”</a:t>
            </a:r>
            <a:r>
              <a:rPr lang="en-US" altLang="zh-CN" dirty="0"/>
              <a:t>B </a:t>
            </a:r>
            <a:r>
              <a:rPr lang="zh-CN" altLang="en-US" dirty="0"/>
              <a:t>要不间断地回答这个问题，每次要给出不同的回答。这个“哪里”可以包括老家、出生地、现居地、家庭、班级、学校、教会等。</a:t>
            </a:r>
          </a:p>
          <a:p>
            <a:r>
              <a:rPr lang="en-US" altLang="zh-CN" dirty="0"/>
              <a:t>2. </a:t>
            </a:r>
            <a:r>
              <a:rPr lang="zh-CN" altLang="en-US" dirty="0"/>
              <a:t>一分钟后，</a:t>
            </a:r>
            <a:r>
              <a:rPr lang="en-US" altLang="zh-CN" dirty="0"/>
              <a:t>A </a:t>
            </a:r>
            <a:r>
              <a:rPr lang="zh-CN" altLang="en-US" dirty="0"/>
              <a:t>和 </a:t>
            </a:r>
            <a:r>
              <a:rPr lang="en-US" altLang="zh-CN" dirty="0"/>
              <a:t>B </a:t>
            </a:r>
            <a:r>
              <a:rPr lang="zh-CN" altLang="en-US" dirty="0"/>
              <a:t>互换角色，重复这个过程。</a:t>
            </a:r>
          </a:p>
          <a:p>
            <a:r>
              <a:rPr lang="en-US" altLang="zh-CN" dirty="0"/>
              <a:t>3. </a:t>
            </a:r>
            <a:r>
              <a:rPr lang="zh-CN" altLang="en-US" dirty="0"/>
              <a:t>老师以秒表计时，全体统一进行以掌握时间。</a:t>
            </a:r>
          </a:p>
          <a:p>
            <a:r>
              <a:rPr lang="zh-CN" altLang="en-US" dirty="0"/>
              <a:t>例如：</a:t>
            </a:r>
          </a:p>
          <a:p>
            <a:r>
              <a:rPr lang="en-US" altLang="zh-CN" dirty="0"/>
              <a:t>A</a:t>
            </a:r>
            <a:r>
              <a:rPr lang="zh-CN" altLang="en-US" dirty="0"/>
              <a:t>：你从哪里来？</a:t>
            </a:r>
          </a:p>
          <a:p>
            <a:r>
              <a:rPr lang="en-US" altLang="zh-CN" dirty="0"/>
              <a:t>B</a:t>
            </a:r>
            <a:r>
              <a:rPr lang="zh-CN" altLang="en-US" dirty="0"/>
              <a:t>：我从四川老家来。</a:t>
            </a:r>
          </a:p>
          <a:p>
            <a:r>
              <a:rPr lang="en-US" altLang="zh-CN" dirty="0"/>
              <a:t>A</a:t>
            </a:r>
            <a:r>
              <a:rPr lang="zh-CN" altLang="en-US" dirty="0"/>
              <a:t>：你从哪里来？</a:t>
            </a:r>
          </a:p>
          <a:p>
            <a:r>
              <a:rPr lang="en-US" altLang="zh-CN" dirty="0"/>
              <a:t>B</a:t>
            </a:r>
            <a:r>
              <a:rPr lang="zh-CN" altLang="en-US" dirty="0"/>
              <a:t>：我从培才学校来。</a:t>
            </a:r>
          </a:p>
          <a:p>
            <a:r>
              <a:rPr lang="en-US" altLang="zh-CN" dirty="0"/>
              <a:t>A</a:t>
            </a:r>
            <a:r>
              <a:rPr lang="zh-CN" altLang="en-US" dirty="0"/>
              <a:t>：你从哪里来？</a:t>
            </a:r>
          </a:p>
          <a:p>
            <a:r>
              <a:rPr lang="en-US" altLang="zh-CN" dirty="0"/>
              <a:t>B</a:t>
            </a:r>
            <a:r>
              <a:rPr lang="zh-CN" altLang="en-US" dirty="0"/>
              <a:t>：我从四（</a:t>
            </a:r>
            <a:r>
              <a:rPr lang="en-US" altLang="zh-CN" dirty="0"/>
              <a:t>1</a:t>
            </a:r>
            <a:r>
              <a:rPr lang="zh-CN" altLang="en-US" dirty="0"/>
              <a:t>）班来。</a:t>
            </a:r>
          </a:p>
          <a:p>
            <a:r>
              <a:rPr lang="zh-CN" altLang="en-US" b="1" dirty="0"/>
              <a:t>★ 转接语：</a:t>
            </a:r>
            <a:r>
              <a:rPr lang="zh-CN" altLang="en-US" dirty="0"/>
              <a:t>豆豆同学也被问到了这个问题，你知道他是怎么回答的吗？</a:t>
            </a:r>
          </a:p>
          <a:p>
            <a:r>
              <a:rPr lang="zh-CN" altLang="en-US" dirty="0"/>
              <a:t>我们一起来看看：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517039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当你下一次用自己的这双手拼出了新的乐高造型、做出了新的手工艺品，或是画出了新的画作、写出了新的作文时，你要知道这就反映出你有神的形像。神爱你，他把自己的形像赋予了你，让你能创造新事物，所以你完成的任何一件作品都证明你不是动物，而是一个尊贵的人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94869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4040"/>
              </a:lnSpc>
            </a:pPr>
            <a:r>
              <a:rPr lang="zh-CN" altLang="en-US" dirty="0"/>
              <a:t>作为人，我们不但能创造新事物，还会分辨对错。这种分辨对错也反映出人具有神的形像。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044437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作为人，我们都知道偷钱是不对的。假如住你家隔壁的同学小明，尽管他一点也不缺钱，却是还趁你不在家的时候，偷你的钱。你会怎样？（等候学生回答）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813139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你肯定会很生气，你会指责他说：“你这样是不对的”。你还可能会告诉他的父母，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548547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让他们好好地教育一下小明，让他懂得做人的基本道理！而小明的父母呢，如果他们在知道这件事以后，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37007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就马上让小明把偷你的钱如数奉还，还向你道歉；那么大家也都会认为</a:t>
            </a:r>
          </a:p>
          <a:p>
            <a:r>
              <a:rPr lang="zh-CN" altLang="en-US" dirty="0"/>
              <a:t>小明父母的“教育”是合宜的。</a:t>
            </a:r>
          </a:p>
          <a:p>
            <a:r>
              <a:rPr lang="zh-CN" altLang="en-US" dirty="0"/>
              <a:t>为什么会这样？那是因为每一个人都有神的形像，能分辨对错，因而大家能一致判断出小明偷钱的举动是不对的。其实小明自己心里也知道偷钱是不对的，正如我们在说谎、打架、骂人时，也清楚知道自己是不对的一样，因为每一个人都具有“神的形像”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957818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但若换作是一条狗就不同了。如果你邻居家的狗，尽管已经吃得很饱，但还跑进你家厨房偷肉吃，首先你并不一定会生气，相反你有时还会觉得那小狗挺可爱的。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021382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但哪怕你生气，你也绝不会像对待一个人一样，把它叫到一边，和它讲道理说：“狗啊，你不知道这样做是不应该的吗？你应该要学会如何做狗！”如果你这样教训一只狗，别人都会笑你，而不会笑那只狗，因为大家都知道无论你再怎么“教育”一只狗，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51511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它也不会意识到自己有错，更不会下决心痛改前非，说“下次我不偷吃你家的肉了”。动物不会讲道理，因为它们没有神的形像，也没有灵魂。这也从另一个侧面告诉我们：（</a:t>
            </a:r>
            <a:r>
              <a:rPr lang="en-US" altLang="zh-CN" dirty="0"/>
              <a:t>P </a:t>
            </a:r>
            <a:r>
              <a:rPr lang="zh-CN" altLang="en-US" dirty="0"/>
              <a:t>击） 人不是高等动物！人就是人，动物就是动物。人和动物是不一样的！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247687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24711-999F-4261-B424-947A41CA18BF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CN" altLang="en-US" dirty="0"/>
              <a:t>当你看到“自己不是高等动物，而是按照神尊贵形像被造、能创造新事物、会分辨对错的人”以后，你的感受如何？请选择 </a:t>
            </a:r>
            <a:r>
              <a:rPr lang="en-US" altLang="zh-CN" dirty="0"/>
              <a:t>PPT </a:t>
            </a:r>
            <a:r>
              <a:rPr lang="zh-CN" altLang="en-US" dirty="0"/>
              <a:t>中的表情数字。</a:t>
            </a:r>
          </a:p>
          <a:p>
            <a:r>
              <a:rPr lang="zh-CN" altLang="en-US" dirty="0"/>
              <a:t>（邀请 </a:t>
            </a:r>
            <a:r>
              <a:rPr lang="en-US" altLang="zh-CN" dirty="0"/>
              <a:t>2-3 </a:t>
            </a:r>
            <a:r>
              <a:rPr lang="zh-CN" altLang="en-US" dirty="0"/>
              <a:t>位学生回答）</a:t>
            </a:r>
            <a:endParaRPr lang="zh-TW" altLang="zh-TW" dirty="0"/>
          </a:p>
        </p:txBody>
      </p:sp>
    </p:spTree>
    <p:extLst>
      <p:ext uri="{BB962C8B-B14F-4D97-AF65-F5344CB8AC3E}">
        <p14:creationId xmlns:p14="http://schemas.microsoft.com/office/powerpoint/2010/main" val="2932457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叮叮：豆豆，你从哪里来？</a:t>
            </a:r>
          </a:p>
          <a:p>
            <a:r>
              <a:rPr lang="zh-CN" altLang="en-US" dirty="0"/>
              <a:t>豆豆：我从妈妈肚子里来。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800788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 dirty="0"/>
              <a:t>★ 转接语：</a:t>
            </a:r>
            <a:r>
              <a:rPr lang="zh-CN" altLang="en-US" dirty="0"/>
              <a:t>你知道吗？人不仅不是高等动物，他们也不是机器人，因为人有自由选择。人的自由选择体现出他们具有“神的形像”。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894665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在你心中，你认为什么是自由选择？（邀请 </a:t>
            </a:r>
            <a:r>
              <a:rPr lang="en-US" altLang="zh-CN" dirty="0"/>
              <a:t>1-2 </a:t>
            </a:r>
            <a:r>
              <a:rPr lang="zh-CN" altLang="en-US" dirty="0"/>
              <a:t>位学生回答）（</a:t>
            </a:r>
            <a:r>
              <a:rPr lang="en-US" altLang="zh-CN" dirty="0"/>
              <a:t>P </a:t>
            </a:r>
            <a:r>
              <a:rPr lang="zh-CN" altLang="en-US" dirty="0"/>
              <a:t>击） “自由选择”意味着人不是被强迫去做出某个决定，而是能在经过自己的独立思考、分析和判断后，自主地选择做或者不做某件事。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108371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比如说图中的小男孩在考试期间遇到了一些不会做的题。这时，他观察到老师正低着头、专心地改着作业，而班里的学霸就坐在自己右边，而且学霸的试卷已经答完了。通过分析这些信息，他能判断得出如果自己选择作弊的话，这次的胜算是很大的。</a:t>
            </a:r>
          </a:p>
          <a:p>
            <a:r>
              <a:rPr lang="zh-CN" altLang="en-US" dirty="0"/>
              <a:t>（</a:t>
            </a:r>
            <a:r>
              <a:rPr lang="en-US" altLang="zh-CN" dirty="0"/>
              <a:t>P </a:t>
            </a:r>
            <a:r>
              <a:rPr lang="zh-CN" altLang="en-US" dirty="0"/>
              <a:t>击）但接下来，他还要做出最终的选择</a:t>
            </a:r>
            <a:r>
              <a:rPr lang="en-US" altLang="zh-CN" dirty="0"/>
              <a:t>——</a:t>
            </a:r>
            <a:r>
              <a:rPr lang="zh-CN" altLang="en-US" dirty="0"/>
              <a:t>到底是选择趁机抄袭同桌的答案，还是选择顺从神的诫命、而不作弊呢？最后，图中的男孩因为害怕神将来的管教，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759304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而选择了不作弊。你留意到了吗？没有任何人强迫这个男孩不作弊，而是他经过独立思考后，自己选择不作弊的。这种不受外力强迫、进行自主选择的能力就是自由选择。每个人都有神的形像，所以每个人都能进行自由选择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928847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一个不能进行“自由选择”的人是机器人。看这些机器人，它们有的能说话、有的会唱歌、还有的会做各种其他事情，但这些事情没有哪一样是机器人自己选择要做的，而是被操控的。电脑程序让它们唱歌，它们就唱歌，让它们不唱歌，它们就不唱。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543994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dirty="0"/>
              <a:t>比如说图中的这个机器人，它能不断地发出“我爱你”的声音，我们来听一听（</a:t>
            </a:r>
            <a:r>
              <a:rPr lang="en-US" altLang="zh-CN" dirty="0"/>
              <a:t>P </a:t>
            </a:r>
            <a:r>
              <a:rPr lang="zh-CN" altLang="en-US" dirty="0"/>
              <a:t>击）。请问当你听到这个机器人发出“我爱你”的声音时，你感觉到被爱了吗？（等候学生回答）不！尽管“爱”是人人都渴望得到的，但机器人的“我爱你”并不能让我们有被爱的感觉，因为它不过是在做程序里面规定的事情。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131540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机器人这种被预设的、机械式的“我爱你”，无论配上多么优美的声音，都无法满足人对爱的渴望，因为那不是真正的爱。真正的爱必须是发自内心的、是有真情实感的、而不是被强迫的。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311941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你知道人的自由选择是做什么用的吗？（等候学生回答）（</a:t>
            </a:r>
            <a:r>
              <a:rPr lang="en-US" altLang="zh-CN" dirty="0"/>
              <a:t>P </a:t>
            </a:r>
            <a:r>
              <a:rPr lang="zh-CN" altLang="en-US" dirty="0"/>
              <a:t>击）就是为了让人可以真正地选择去爱。因为真正的爱必须是自发的，不能是被勉强的。</a:t>
            </a:r>
          </a:p>
          <a:p>
            <a:r>
              <a:rPr lang="zh-CN" altLang="en-US" dirty="0"/>
              <a:t>既然不能是被勉强的，那就必须是自己选择的。这就是为什么人必须要有“自由选择”，才能“自由表达爱”。</a:t>
            </a:r>
          </a:p>
          <a:p>
            <a:r>
              <a:rPr lang="zh-CN" altLang="en-US" dirty="0"/>
              <a:t>神就是爱，他希望人能自发地选择爱他；所以他从一开始就赋予人自由选择的能力。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235618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请问，你为神赋予你这种选择的自由，感到开心吗？（采访 </a:t>
            </a:r>
            <a:r>
              <a:rPr lang="en-US" altLang="zh-CN" dirty="0"/>
              <a:t>1-2 </a:t>
            </a:r>
            <a:r>
              <a:rPr lang="zh-CN" altLang="en-US" dirty="0"/>
              <a:t>位同学）人能进行“自由选择”固然好，但要记住这同时也是危险的；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752670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因为“自由选择”意味着人既能选择爱，也能选择不去爱。当人选择爱的时候，这个选择会带来祝福和温暖。但当人选择不去爱、而是选择仇恨的时候，也会带来伤害和痛苦。真实的自由选择会带来真实的后果。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02179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叮叮：那你妈妈从哪里来？</a:t>
            </a:r>
          </a:p>
          <a:p>
            <a:r>
              <a:rPr lang="zh-CN" altLang="en-US" dirty="0"/>
              <a:t>豆豆：从妈妈的妈妈的肚子里来。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287123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所以同学们，我们一定要珍惜这种“自由选择”的能力，同时也要慎重使用这种自由。因为我们既可以用这种自由做出“爱神、爱人”的选择，同样也可以用这种自由做出“违背神、伤害人”的选择。而且无论我们怎么选择，我们还要承担自己选择带来的后果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883988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关于人有自由选择，你学会了吗？以下哪些陈述是正确的？（</a:t>
            </a:r>
            <a:r>
              <a:rPr lang="en-US" altLang="zh-CN" dirty="0"/>
              <a:t>ABCD</a:t>
            </a:r>
            <a:r>
              <a:rPr lang="zh-CN" altLang="en-US" dirty="0"/>
              <a:t>）</a:t>
            </a:r>
          </a:p>
          <a:p>
            <a:r>
              <a:rPr lang="en-US" altLang="zh-CN" dirty="0"/>
              <a:t>A. </a:t>
            </a:r>
            <a:r>
              <a:rPr lang="zh-CN" altLang="en-US" dirty="0"/>
              <a:t>人有自由选择，所以人既能选择去爱、也能选择不去爱。</a:t>
            </a:r>
          </a:p>
          <a:p>
            <a:r>
              <a:rPr lang="en-US" altLang="zh-CN" dirty="0"/>
              <a:t>B. </a:t>
            </a:r>
            <a:r>
              <a:rPr lang="zh-CN" altLang="en-US" dirty="0"/>
              <a:t>人有自由选择，所以人既能选择犯罪、也能选择不犯罪。</a:t>
            </a:r>
            <a:endParaRPr lang="en-US" altLang="zh-CN" dirty="0"/>
          </a:p>
          <a:p>
            <a:r>
              <a:rPr lang="en-US" altLang="zh-CN" dirty="0"/>
              <a:t>C. “</a:t>
            </a:r>
            <a:r>
              <a:rPr lang="zh-CN" altLang="en-US" dirty="0"/>
              <a:t>自由选择”是一种强大的能力，如果使用得当，它会带来祝福。</a:t>
            </a:r>
          </a:p>
          <a:p>
            <a:r>
              <a:rPr lang="en-US" altLang="zh-CN" dirty="0"/>
              <a:t>D. “</a:t>
            </a:r>
            <a:r>
              <a:rPr lang="zh-CN" altLang="en-US" dirty="0"/>
              <a:t>自由选择”是一种强大的能力，如果使用不当，甚至会摧毁生命。</a:t>
            </a:r>
          </a:p>
          <a:p>
            <a:r>
              <a:rPr lang="zh-CN" altLang="en-US" dirty="0"/>
              <a:t>答案是全选</a:t>
            </a:r>
            <a:r>
              <a:rPr lang="zh-CN" altLang="en-US" dirty="0">
                <a:sym typeface="Wingdings" panose="05000000000000000000" pitchFamily="2" charset="2"/>
              </a:rPr>
              <a:t>：（</a:t>
            </a:r>
            <a:r>
              <a:rPr lang="en-US" altLang="zh-CN" dirty="0">
                <a:sym typeface="Wingdings" panose="05000000000000000000" pitchFamily="2" charset="2"/>
              </a:rPr>
              <a:t>P </a:t>
            </a:r>
            <a:r>
              <a:rPr lang="zh-CN" altLang="en-US" dirty="0">
                <a:sym typeface="Wingdings" panose="05000000000000000000" pitchFamily="2" charset="2"/>
              </a:rPr>
              <a:t>击）</a:t>
            </a:r>
            <a:r>
              <a:rPr lang="zh-CN" altLang="en-US" dirty="0"/>
              <a:t> </a:t>
            </a:r>
            <a:r>
              <a:rPr lang="en-US" altLang="zh-CN" dirty="0"/>
              <a:t>ABCD</a:t>
            </a:r>
            <a:r>
              <a:rPr lang="zh-CN" altLang="en-US" dirty="0"/>
              <a:t>。知道“自由选择”的这些特点后，我们每个人也要面对一个可怕的事实，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580267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也能不犯罪”的“有灵的活人”，关键在于他们如何选择。</a:t>
            </a:r>
          </a:p>
          <a:p>
            <a:r>
              <a:rPr lang="zh-CN" altLang="en-US" dirty="0"/>
              <a:t>但愿我们都做真正有智慧的人，用这样宝贵的“自由”去选择做对的事</a:t>
            </a:r>
            <a:r>
              <a:rPr lang="en-US" altLang="zh-CN" dirty="0"/>
              <a:t>——</a:t>
            </a:r>
            <a:r>
              <a:rPr lang="zh-CN" altLang="en-US" dirty="0"/>
              <a:t>顺服神和爱神，而不是用这样的“自由”去选择犯罪和伤神的心，因为我们都是按照神尊贵的形像造的。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655235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4040"/>
              </a:lnSpc>
            </a:pPr>
            <a:r>
              <a:rPr lang="zh-CN" altLang="en-US" dirty="0"/>
              <a:t>转眼，我们已经讨论了“神的形像”如何体现在人身上的三个方面，你还记得是哪三个方面吗？（等候学生回答）（</a:t>
            </a:r>
            <a:r>
              <a:rPr lang="en-US" altLang="zh-CN" dirty="0"/>
              <a:t>P </a:t>
            </a:r>
            <a:r>
              <a:rPr lang="zh-CN" altLang="en-US" dirty="0"/>
              <a:t>击） </a:t>
            </a:r>
            <a:r>
              <a:rPr lang="en-US" altLang="zh-CN" dirty="0"/>
              <a:t>1. </a:t>
            </a:r>
            <a:r>
              <a:rPr lang="zh-CN" altLang="en-US" dirty="0"/>
              <a:t>人能创造新事物；</a:t>
            </a:r>
            <a:r>
              <a:rPr lang="en-US" altLang="zh-CN" dirty="0"/>
              <a:t>2. </a:t>
            </a:r>
            <a:r>
              <a:rPr lang="zh-CN" altLang="en-US" dirty="0"/>
              <a:t>人会分辨对错；</a:t>
            </a:r>
            <a:r>
              <a:rPr lang="en-US" altLang="zh-CN" dirty="0"/>
              <a:t>3. </a:t>
            </a:r>
            <a:r>
              <a:rPr lang="zh-CN" altLang="en-US" dirty="0"/>
              <a:t>人有自由选择。</a:t>
            </a:r>
          </a:p>
          <a:p>
            <a:pPr>
              <a:lnSpc>
                <a:spcPts val="4040"/>
              </a:lnSpc>
            </a:pPr>
            <a:r>
              <a:rPr lang="zh-CN" altLang="en-US" dirty="0"/>
              <a:t>基于以上讨论，我们知道人既不是动物，也不是机器人，而是照着神的形像被造的“有灵的活人”。明显，人和其他一切受造之物都不一样。怪不得诗篇的作者在思考人的受造时，发出了这样的感慨，大家一起读：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816589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诗篇 </a:t>
            </a:r>
            <a:r>
              <a:rPr lang="en-US" altLang="zh-CN" dirty="0"/>
              <a:t>139:14 </a:t>
            </a:r>
            <a:r>
              <a:rPr lang="zh-CN" altLang="en-US" dirty="0"/>
              <a:t>我要称谢你，因我受造奇妙可畏。你的作为奇妙，这是我心深知道的。</a:t>
            </a:r>
          </a:p>
          <a:p>
            <a:r>
              <a:rPr lang="zh-CN" altLang="en-US" b="1" dirty="0"/>
              <a:t>★ 教学小技巧</a:t>
            </a:r>
          </a:p>
          <a:p>
            <a:r>
              <a:rPr lang="zh-CN" altLang="en-US" dirty="0"/>
              <a:t>此处老师可以请学生站起来，感谢神把他自己宝贵的形像赋予了我们，并给神一个充满感恩的热烈掌声。</a:t>
            </a:r>
          </a:p>
          <a:p>
            <a:r>
              <a:rPr lang="zh-CN" altLang="en-US" dirty="0"/>
              <a:t>我们感谢神把我们造得和自然界的其他造物都不一样，那接下来我们要问：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546645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为什么人和自然界的其他造物都不一样？为什么神把我们人类造得这么尊贵？（等候学生回答）（</a:t>
            </a:r>
            <a:r>
              <a:rPr lang="en-US" altLang="zh-CN" dirty="0"/>
              <a:t>P </a:t>
            </a:r>
            <a:r>
              <a:rPr lang="zh-CN" altLang="en-US" dirty="0"/>
              <a:t>击） 是因为人和其他造物的受造目的不同。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10198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举个例子，枕头和针头同样是人类创造出来的，但因为它们是为着不同的目的被造的，所以它们之间有着巨大区别。（</a:t>
            </a:r>
            <a:r>
              <a:rPr lang="en-US" altLang="zh-CN" dirty="0"/>
              <a:t>P </a:t>
            </a:r>
            <a:r>
              <a:rPr lang="zh-CN" altLang="en-US" dirty="0"/>
              <a:t>击）枕头是为了睡觉而造，所以它又软又轻；而针头是为了注射而造，所以它又小又尖。造物的特征能体现出它受造的目的。</a:t>
            </a:r>
          </a:p>
          <a:p>
            <a:r>
              <a:rPr lang="zh-CN" altLang="en-US" dirty="0"/>
              <a:t>同样道理，人之所以被赋予和其他造物完全不同的特征，是因为人是为着完全不同的目的被造的。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331665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那人受造的目的又是什么呢？你知道自己来到这个世界上是为了什么吗？（邀请 </a:t>
            </a:r>
            <a:r>
              <a:rPr lang="en-US" altLang="zh-CN" dirty="0"/>
              <a:t>1-2 </a:t>
            </a:r>
            <a:r>
              <a:rPr lang="zh-CN" altLang="en-US" dirty="0"/>
              <a:t>位学生分享）</a:t>
            </a:r>
            <a:endParaRPr lang="en-US" altLang="zh-CN" dirty="0"/>
          </a:p>
          <a:p>
            <a:r>
              <a:rPr lang="zh-CN" altLang="en-US" b="1" dirty="0"/>
              <a:t>人应该为什么而活？</a:t>
            </a:r>
          </a:p>
          <a:p>
            <a:r>
              <a:rPr lang="zh-CN" altLang="en-US" b="1" dirty="0"/>
              <a:t>★ 转接语：</a:t>
            </a:r>
            <a:r>
              <a:rPr lang="zh-CN" altLang="en-US" dirty="0"/>
              <a:t>你是按照神的尊贵形像被造的，所以你来到这个世界肯定是有目的、有使命的。但这个目的究竟是什么呢？关于这个问题，我们要问创造者神才知道，因为是他创造了人，所以肯定只有他才最清楚。人活着的真实目的是什么呢？现在我们有请创造者来揭晓，一起来读：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881001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马可福音 </a:t>
            </a:r>
            <a:r>
              <a:rPr lang="en-US" altLang="zh-CN" dirty="0"/>
              <a:t>12</a:t>
            </a:r>
            <a:r>
              <a:rPr lang="zh-CN" altLang="en-US" dirty="0"/>
              <a:t>：</a:t>
            </a:r>
            <a:r>
              <a:rPr lang="en-US" altLang="zh-CN" dirty="0"/>
              <a:t>30 </a:t>
            </a:r>
            <a:r>
              <a:rPr lang="zh-CN" altLang="en-US" dirty="0"/>
              <a:t>你要尽心、尽性、尽意、尽力爱主你的神。</a:t>
            </a:r>
            <a:r>
              <a:rPr lang="en-US" altLang="zh-CN" dirty="0"/>
              <a:t>31 </a:t>
            </a:r>
            <a:r>
              <a:rPr lang="zh-CN" altLang="en-US" dirty="0"/>
              <a:t>其次就是说：“要爱人如己。”再没有比这两条诫命更大的了。</a:t>
            </a:r>
            <a:endParaRPr lang="en-US" altLang="zh-CN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这段话是耶稣亲口讲的，他告诉我们人活着是为了两个目的，分别是：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879916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发自心底地“爱神”、发自心底地“爱人”。好吧，现在谜团解开了。“爱神”和“爱人”就是人存在于这个世界的原因，是人活着的使命和目标。</a:t>
            </a:r>
          </a:p>
          <a:p>
            <a:r>
              <a:rPr lang="zh-CN" altLang="en-US" dirty="0"/>
              <a:t>所以同学们，我们既然是为了爱神和爱人而造的，那我们就应当好好为这个使命而活，不然就会滥用生命，更是得罪赐予你生命的神。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45766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叮叮：那妈妈的妈妈从哪里来？</a:t>
            </a:r>
          </a:p>
          <a:p>
            <a:r>
              <a:rPr lang="zh-CN" altLang="en-US" dirty="0"/>
              <a:t>豆豆：从妈妈的妈妈的妈妈肚子里来。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004736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这有点像是爸爸给你一个锤子，让你把墙上的钉子钉好，你却用来砸碎妈妈最喜欢的花瓶。这不仅完全滥用了锤子原本的用途，也伤了你爸爸和妈妈的心。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408977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神已经赋予我们有自由选择，所以我们可以自己决定要怎么使用自己的生命。到底是将宝贵的、仅有一次的生命浪费在吃喝玩乐、做神不喜悦的事情上，还是好好地用在爱神和爱人的事情上呢？这是我们作为一个人都要面临的选择，而且我们每个人都要慎重面对这个选择，因为无论我们怎么选择使用自己短暂的这一生，将来还要承受这个选择带来的后果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4491756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神爱我们，他期待我们选择为了爱而活，他也透过圣经反复教导我们要爱神和爱人，因为他知道这才是对我们最好的。</a:t>
            </a:r>
          </a:p>
          <a:p>
            <a:r>
              <a:rPr lang="zh-CN" altLang="en-US" dirty="0"/>
              <a:t>请问大家，你对于人活着的目的清楚了吗？请用肢体动作来回答。</a:t>
            </a:r>
          </a:p>
          <a:p>
            <a:r>
              <a:rPr lang="zh-CN" altLang="en-US" dirty="0"/>
              <a:t>清楚：点头；不清楚：摇头；还有困惑：挠头。接下来，请三位同学上台。</a:t>
            </a:r>
          </a:p>
          <a:p>
            <a:r>
              <a:rPr lang="zh-CN" altLang="en-US" dirty="0"/>
              <a:t> ▇ </a:t>
            </a:r>
            <a:r>
              <a:rPr lang="zh-CN" altLang="en-US" b="1" dirty="0"/>
              <a:t>教学器材：</a:t>
            </a:r>
            <a:r>
              <a:rPr lang="zh-CN" altLang="en-US" dirty="0"/>
              <a:t>三个乒乓球、两张写着“爱神”“爱人”的纸</a:t>
            </a:r>
          </a:p>
          <a:p>
            <a:r>
              <a:rPr lang="en-US" altLang="zh-CN" dirty="0"/>
              <a:t>1. </a:t>
            </a:r>
            <a:r>
              <a:rPr lang="zh-CN" altLang="en-US" dirty="0"/>
              <a:t>老师请这 </a:t>
            </a:r>
            <a:r>
              <a:rPr lang="en-US" altLang="zh-CN" dirty="0"/>
              <a:t>3 </a:t>
            </a:r>
            <a:r>
              <a:rPr lang="zh-CN" altLang="en-US" dirty="0"/>
              <a:t>位学生面对观众，给他们每人一个乒乓球。</a:t>
            </a:r>
          </a:p>
          <a:p>
            <a:r>
              <a:rPr lang="en-US" altLang="zh-CN" dirty="0"/>
              <a:t>2. </a:t>
            </a:r>
            <a:r>
              <a:rPr lang="zh-CN" altLang="en-US" dirty="0"/>
              <a:t>观察这 </a:t>
            </a:r>
            <a:r>
              <a:rPr lang="en-US" altLang="zh-CN" dirty="0"/>
              <a:t>3 </a:t>
            </a:r>
            <a:r>
              <a:rPr lang="zh-CN" altLang="en-US" dirty="0"/>
              <a:t>位学生的反应，他们肯定会问“这个球是做什么用的？”</a:t>
            </a:r>
          </a:p>
          <a:p>
            <a:r>
              <a:rPr lang="zh-CN" altLang="en-US" dirty="0"/>
              <a:t>老师说“请扔这个球”。</a:t>
            </a:r>
          </a:p>
          <a:p>
            <a:r>
              <a:rPr lang="en-US" altLang="zh-CN" dirty="0"/>
              <a:t>3. </a:t>
            </a:r>
            <a:r>
              <a:rPr lang="zh-CN" altLang="en-US" dirty="0"/>
              <a:t>老师观察台上学生如何仍球（往上、往下，互扔等），同时观察台下学生的反应。若仍有学生问“这个球是做什么用的？”老师答“继续扔球”。</a:t>
            </a:r>
          </a:p>
          <a:p>
            <a:r>
              <a:rPr lang="en-US" altLang="zh-CN" dirty="0"/>
              <a:t>4. </a:t>
            </a:r>
            <a:r>
              <a:rPr lang="zh-CN" altLang="en-US" dirty="0"/>
              <a:t>大约 </a:t>
            </a:r>
            <a:r>
              <a:rPr lang="en-US" altLang="zh-CN" dirty="0"/>
              <a:t>1 </a:t>
            </a:r>
            <a:r>
              <a:rPr lang="zh-CN" altLang="en-US" dirty="0"/>
              <a:t>分钟后，请台上的学生停止扔球。</a:t>
            </a:r>
          </a:p>
          <a:p>
            <a:r>
              <a:rPr lang="en-US" altLang="zh-CN" dirty="0"/>
              <a:t>5. </a:t>
            </a:r>
            <a:r>
              <a:rPr lang="zh-CN" altLang="en-US" dirty="0"/>
              <a:t>接着，老师把写着“爱神”“爱人”的两张纸贴在墙上（事先在背后贴好双面胶）。请这三个学生将球扔向写有“爱神”“爱人”的纸，告诉他们可以反复多次扔，直到扔中为止。</a:t>
            </a:r>
          </a:p>
          <a:p>
            <a:r>
              <a:rPr lang="en-US" altLang="zh-CN" dirty="0"/>
              <a:t>6. </a:t>
            </a:r>
            <a:r>
              <a:rPr lang="zh-CN" altLang="en-US" dirty="0"/>
              <a:t>观察台上和台下学生的反应，等到台上的三个孩子都扔中了以后，请他们停止扔球。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74943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 dirty="0"/>
              <a:t>★ 老师采访学生</a:t>
            </a:r>
          </a:p>
          <a:p>
            <a:r>
              <a:rPr lang="en-US" altLang="zh-CN" dirty="0"/>
              <a:t>1. </a:t>
            </a:r>
            <a:r>
              <a:rPr lang="zh-CN" altLang="en-US" dirty="0"/>
              <a:t>你这次扔球的经历和上次的有什么不同？</a:t>
            </a:r>
          </a:p>
          <a:p>
            <a:r>
              <a:rPr lang="zh-CN" altLang="en-US" dirty="0"/>
              <a:t>引导学生答：上次扔球是自己胡乱扔，没有明确的目标。这次是有明确目标，也能知道自己是否达到目标。</a:t>
            </a:r>
          </a:p>
          <a:p>
            <a:r>
              <a:rPr lang="en-US" altLang="zh-CN" dirty="0"/>
              <a:t>2. </a:t>
            </a:r>
            <a:r>
              <a:rPr lang="zh-CN" altLang="en-US" dirty="0"/>
              <a:t>在达到目标后，你感觉怎么样？（答：开心、有成就感。）</a:t>
            </a:r>
          </a:p>
          <a:p>
            <a:r>
              <a:rPr lang="en-US" altLang="zh-CN" dirty="0"/>
              <a:t>3. </a:t>
            </a:r>
            <a:r>
              <a:rPr lang="zh-CN" altLang="en-US" dirty="0"/>
              <a:t>（</a:t>
            </a:r>
            <a:r>
              <a:rPr lang="en-US" altLang="zh-CN" dirty="0"/>
              <a:t>P </a:t>
            </a:r>
            <a:r>
              <a:rPr lang="zh-CN" altLang="en-US" dirty="0"/>
              <a:t>击）（问台下学生）你们发现这 </a:t>
            </a:r>
            <a:r>
              <a:rPr lang="en-US" altLang="zh-CN" dirty="0"/>
              <a:t>3 </a:t>
            </a:r>
            <a:r>
              <a:rPr lang="zh-CN" altLang="en-US" dirty="0"/>
              <a:t>位同学第一次扔球和第二次有什么不同？</a:t>
            </a:r>
          </a:p>
          <a:p>
            <a:r>
              <a:rPr lang="en-US" altLang="zh-CN" dirty="0"/>
              <a:t>4. </a:t>
            </a:r>
            <a:r>
              <a:rPr lang="zh-CN" altLang="en-US" dirty="0"/>
              <a:t>刚才，有人第一次没有扔中目标，但在第二次，第三次时就扔中了。</a:t>
            </a:r>
          </a:p>
          <a:p>
            <a:r>
              <a:rPr lang="zh-CN" altLang="en-US" dirty="0"/>
              <a:t>请问，若他们反复练习扔球，会怎样呢？</a:t>
            </a:r>
            <a:r>
              <a:rPr lang="en-US" altLang="zh-CN" dirty="0"/>
              <a:t>【</a:t>
            </a:r>
            <a:r>
              <a:rPr lang="zh-CN" altLang="en-US" dirty="0"/>
              <a:t>引导学生答：会扔得越来越好，越来越接近“爱神”和“爱人”的目标。</a:t>
            </a:r>
            <a:r>
              <a:rPr lang="en-US" altLang="zh-CN" dirty="0"/>
              <a:t>】</a:t>
            </a:r>
          </a:p>
          <a:p>
            <a:r>
              <a:rPr lang="zh-CN" altLang="en-US" dirty="0"/>
              <a:t>老师感谢这 </a:t>
            </a:r>
            <a:r>
              <a:rPr lang="en-US" altLang="zh-CN" dirty="0"/>
              <a:t>3 </a:t>
            </a:r>
            <a:r>
              <a:rPr lang="zh-CN" altLang="en-US" dirty="0"/>
              <a:t>位学生，请他们把球交给老师并回到自己的座位。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0418958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你知道吗？这个球就象征着我们，我们本来就是为了爱而被造的。当我们选择顺从“爱神”和“爱人”这两个命令而活的时候，在圣灵的帮助下，我们的生命会充满动力、活力和生命力，就像第二次投球时，大家因为目标明确，就都投得又快又好一样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470194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同学们，你们希望自己这一生过得有目标、有意义、有价值吗？那就选择一生为了爱你的主而活吧，因为那是最智慧的选择！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2902058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说到这，有人可能会问：那亚当和夏娃是怎么选择的呢？住在伊甸园的他们是选择了爱神爱人，还是选择了违背神呢？回答是：很可惜，他们选择了违背神的命令。因此，他们真实的选择就带来了真实的后果，那就是死亡。</a:t>
            </a:r>
          </a:p>
          <a:p>
            <a:r>
              <a:rPr lang="zh-CN" altLang="en-US" dirty="0"/>
              <a:t>我们知道在伊甸园里，一切都“甚好”，没有死亡、也没有痛苦。（</a:t>
            </a:r>
            <a:r>
              <a:rPr lang="en-US" altLang="zh-CN" dirty="0"/>
              <a:t>P </a:t>
            </a:r>
            <a:r>
              <a:rPr lang="zh-CN" altLang="en-US" dirty="0"/>
              <a:t>击）那么死亡到底是怎么进入这个世界的，人在死了以后又要去哪里呢？下一节课，我们就会探讨导致死亡的原因以及人死以后的去处，这些都写在创世记 </a:t>
            </a:r>
            <a:r>
              <a:rPr lang="en-US" altLang="zh-CN" dirty="0"/>
              <a:t>1-3 </a:t>
            </a:r>
            <a:r>
              <a:rPr lang="zh-CN" altLang="en-US" dirty="0"/>
              <a:t>章中。学完下节课，你就会对人生的来龙去脉有完整而正确的认识了。这节课我们上到这里就结束了。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4157905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最后来总结一下，我们这节课解答了两个重大问题：</a:t>
            </a:r>
          </a:p>
          <a:p>
            <a:r>
              <a:rPr lang="en-US" altLang="zh-CN" dirty="0"/>
              <a:t>1. </a:t>
            </a:r>
            <a:r>
              <a:rPr lang="zh-CN" altLang="en-US" dirty="0"/>
              <a:t>人从哪里来？ </a:t>
            </a:r>
            <a:r>
              <a:rPr lang="en-US" altLang="zh-CN" dirty="0"/>
              <a:t>2. </a:t>
            </a:r>
            <a:r>
              <a:rPr lang="zh-CN" altLang="en-US" dirty="0"/>
              <a:t>人该为什么活着？请问，你对这两个问题有来自圣经的正确答案了吗？（等候学生回答）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2609701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r>
              <a:rPr lang="en-US" altLang="zh-CN" dirty="0"/>
              <a:t>1. </a:t>
            </a:r>
            <a:r>
              <a:rPr lang="zh-CN" altLang="en-US" dirty="0"/>
              <a:t>人从哪里来？（ </a:t>
            </a:r>
            <a:r>
              <a:rPr lang="en-US" altLang="zh-CN" dirty="0"/>
              <a:t>B </a:t>
            </a:r>
            <a:r>
              <a:rPr lang="zh-CN" altLang="en-US" dirty="0"/>
              <a:t>）</a:t>
            </a:r>
          </a:p>
          <a:p>
            <a:r>
              <a:rPr lang="en-US" altLang="zh-CN" dirty="0"/>
              <a:t>A. </a:t>
            </a:r>
            <a:r>
              <a:rPr lang="zh-CN" altLang="en-US" dirty="0"/>
              <a:t>人是在漫长的时间里，从猴子慢慢进化来的。</a:t>
            </a:r>
          </a:p>
          <a:p>
            <a:r>
              <a:rPr lang="en-US" altLang="zh-CN" dirty="0"/>
              <a:t>B. </a:t>
            </a:r>
            <a:r>
              <a:rPr lang="zh-CN" altLang="en-US" dirty="0"/>
              <a:t>人是按照神的形像、在第六天被神造出来的。</a:t>
            </a:r>
          </a:p>
          <a:p>
            <a:r>
              <a:rPr lang="en-US" altLang="zh-CN" dirty="0"/>
              <a:t>C. </a:t>
            </a:r>
            <a:r>
              <a:rPr lang="zh-CN" altLang="en-US" dirty="0"/>
              <a:t>人是按照某种神奇的力量，自己慢慢修炼出来的。</a:t>
            </a:r>
          </a:p>
          <a:p>
            <a:r>
              <a:rPr lang="zh-CN" altLang="en-US" dirty="0"/>
              <a:t>答案是（</a:t>
            </a:r>
            <a:r>
              <a:rPr lang="en-US" altLang="zh-CN" dirty="0"/>
              <a:t>P </a:t>
            </a:r>
            <a:r>
              <a:rPr lang="zh-CN" altLang="en-US" dirty="0"/>
              <a:t>击）</a:t>
            </a:r>
            <a:r>
              <a:rPr lang="en-US" altLang="zh-CN" dirty="0"/>
              <a:t>B</a:t>
            </a:r>
            <a:r>
              <a:rPr lang="zh-CN" altLang="en-US" dirty="0"/>
              <a:t>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668533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r>
              <a:rPr lang="en-US" altLang="zh-CN" dirty="0"/>
              <a:t>2. </a:t>
            </a:r>
            <a:r>
              <a:rPr lang="zh-CN" altLang="en-US" dirty="0"/>
              <a:t>人该为什么活着？（ </a:t>
            </a:r>
            <a:r>
              <a:rPr lang="en-US" altLang="zh-CN" dirty="0"/>
              <a:t>C </a:t>
            </a:r>
            <a:r>
              <a:rPr lang="zh-CN" altLang="en-US" dirty="0"/>
              <a:t>）</a:t>
            </a:r>
          </a:p>
          <a:p>
            <a:r>
              <a:rPr lang="en-US" altLang="zh-CN" dirty="0"/>
              <a:t>A. </a:t>
            </a:r>
            <a:r>
              <a:rPr lang="zh-CN" altLang="en-US" dirty="0"/>
              <a:t>好好读书、好好工作、锻炼好身体。</a:t>
            </a:r>
          </a:p>
          <a:p>
            <a:r>
              <a:rPr lang="en-US" altLang="zh-CN" dirty="0"/>
              <a:t>B. </a:t>
            </a:r>
            <a:r>
              <a:rPr lang="zh-CN" altLang="en-US" dirty="0"/>
              <a:t>孝敬父母、赚钱为他们养老。</a:t>
            </a:r>
          </a:p>
          <a:p>
            <a:r>
              <a:rPr lang="en-US" altLang="zh-CN" dirty="0"/>
              <a:t>C. </a:t>
            </a:r>
            <a:r>
              <a:rPr lang="zh-CN" altLang="en-US" dirty="0"/>
              <a:t>爱主我的神、爱人如己。</a:t>
            </a:r>
          </a:p>
          <a:p>
            <a:r>
              <a:rPr lang="en-US" altLang="zh-CN" dirty="0"/>
              <a:t>D. </a:t>
            </a:r>
            <a:r>
              <a:rPr lang="zh-CN" altLang="en-US" dirty="0"/>
              <a:t>吃好喝好玩好，每天都过得开心。</a:t>
            </a:r>
          </a:p>
          <a:p>
            <a:r>
              <a:rPr lang="zh-CN" altLang="en-US" dirty="0"/>
              <a:t>答案是（</a:t>
            </a:r>
            <a:r>
              <a:rPr lang="en-US" altLang="zh-CN" dirty="0"/>
              <a:t>P </a:t>
            </a:r>
            <a:r>
              <a:rPr lang="zh-CN" altLang="en-US" dirty="0"/>
              <a:t>击）</a:t>
            </a:r>
            <a:r>
              <a:rPr lang="en-US" altLang="zh-CN" dirty="0"/>
              <a:t>C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zh-CN" altLang="en-US" dirty="0"/>
              <a:t>知道了你是神创造的，来到这个世界是为了爱以后，那你准备怎么回应这位神呢？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27241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叮叮：那妈妈的妈妈的妈妈从哪里来？</a:t>
            </a:r>
          </a:p>
          <a:p>
            <a:r>
              <a:rPr lang="zh-CN" altLang="en-US" dirty="0"/>
              <a:t>豆豆：从</a:t>
            </a:r>
            <a:r>
              <a:rPr lang="en-US" altLang="zh-CN" dirty="0"/>
              <a:t>……</a:t>
            </a:r>
          </a:p>
          <a:p>
            <a:r>
              <a:rPr lang="zh-CN" altLang="en-US" dirty="0"/>
              <a:t>显然，豆豆对于“自己是从哪里来的？”这个问题已经陷入了一个漩涡。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524573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如果神现在就站在你的身边，你会和他说什么？（邀请 </a:t>
            </a:r>
            <a:r>
              <a:rPr lang="en-US" altLang="zh-CN" dirty="0"/>
              <a:t>1-3 </a:t>
            </a:r>
            <a:r>
              <a:rPr lang="zh-CN" altLang="en-US" dirty="0"/>
              <a:t>位同学回答）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60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6908532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最后我们一起对神说：我要称谢你，因我受造奇妙可畏。你的作为奇妙，这是我心深知道的。（诗篇 </a:t>
            </a:r>
            <a:r>
              <a:rPr lang="en-US" altLang="zh-CN" dirty="0"/>
              <a:t>139:14</a:t>
            </a:r>
            <a:r>
              <a:rPr lang="zh-CN" altLang="en-US" dirty="0"/>
              <a:t>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61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6305514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祷告结束！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62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07793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其实她真正的问题是：第一个人是从哪里来的？这个问题用另一种方式来表达，就是：人类的第一对夫妻是怎么出现的？因为只有当人类的第一对夫妻先出现了，才可能有后面的人相继产生。那最初的人类到底是从哪里来的呢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91897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“人从哪里来”你问过自己这个问题吗？（请问过的同学举手）。这个问题非常重要，因为人从哪里来，直接影响到人活在世上的使命究竟是什么。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65997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可见，任何一个人若想要好好活着，都必须正确地解答四个问题：</a:t>
            </a:r>
          </a:p>
          <a:p>
            <a:r>
              <a:rPr lang="en-US" altLang="zh-CN" dirty="0"/>
              <a:t>1. </a:t>
            </a:r>
            <a:r>
              <a:rPr lang="zh-CN" altLang="en-US" dirty="0"/>
              <a:t>人从哪儿来？ </a:t>
            </a:r>
            <a:r>
              <a:rPr lang="en-US" altLang="zh-CN" dirty="0"/>
              <a:t>2. </a:t>
            </a:r>
            <a:r>
              <a:rPr lang="zh-CN" altLang="en-US" dirty="0"/>
              <a:t>人该为什么活着？ </a:t>
            </a:r>
            <a:r>
              <a:rPr lang="en-US" altLang="zh-CN" dirty="0"/>
              <a:t>3. </a:t>
            </a:r>
            <a:r>
              <a:rPr lang="zh-CN" altLang="en-US" dirty="0"/>
              <a:t>人为什么会死？ </a:t>
            </a:r>
            <a:r>
              <a:rPr lang="en-US" altLang="zh-CN" dirty="0"/>
              <a:t>4. </a:t>
            </a:r>
            <a:r>
              <a:rPr lang="zh-CN" altLang="en-US" dirty="0"/>
              <a:t>人死后会去哪里？</a:t>
            </a:r>
          </a:p>
          <a:p>
            <a:r>
              <a:rPr lang="zh-CN" altLang="en-US" dirty="0"/>
              <a:t>还好，圣经对于这四个重要的问题都有清晰和正确的回答。由于时间的关系，我们不能在 </a:t>
            </a:r>
            <a:r>
              <a:rPr lang="en-US" altLang="zh-CN" dirty="0"/>
              <a:t>1 </a:t>
            </a:r>
            <a:r>
              <a:rPr lang="zh-CN" altLang="en-US" dirty="0"/>
              <a:t>小时内把这 </a:t>
            </a:r>
            <a:r>
              <a:rPr lang="en-US" altLang="zh-CN" dirty="0"/>
              <a:t>4 </a:t>
            </a:r>
            <a:r>
              <a:rPr lang="zh-CN" altLang="en-US" dirty="0"/>
              <a:t>个问题都讲完。所以，这节课我们只探讨这四个重大问题的前两个：（</a:t>
            </a:r>
            <a:r>
              <a:rPr lang="en-US" altLang="zh-CN" dirty="0"/>
              <a:t>P </a:t>
            </a:r>
            <a:r>
              <a:rPr lang="zh-CN" altLang="en-US" dirty="0"/>
              <a:t>击）人从哪儿来？人该为什么活着？下节课再探讨剩下来的另外两个。这样，我们就能对自己的一生有正确的认识。</a:t>
            </a:r>
          </a:p>
          <a:p>
            <a:r>
              <a:rPr lang="zh-CN" altLang="en-US" dirty="0"/>
              <a:t>大家清楚这两节课的安排了吗？（等候学生回答）</a:t>
            </a:r>
          </a:p>
          <a:p>
            <a:r>
              <a:rPr lang="zh-CN" altLang="en-US" dirty="0"/>
              <a:t>祷告开始。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63031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F25A80-33F3-79DE-5313-727AC0BE7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966804" y="726"/>
            <a:ext cx="1255346" cy="1469261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DBB7C763-A8D6-9C4B-9A23-B894F1BFB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10114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16DDE4-02AA-D2E0-715A-8E716005D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784922" y="1"/>
            <a:ext cx="1747778" cy="1831806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98761488-9D84-D543-BAB2-2DA61CE8E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3F95F89-112D-4BAE-4C14-EAA26C68E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 rot="10800000">
            <a:off x="394762" y="1990809"/>
            <a:ext cx="636609" cy="4977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882AF97-381E-AE5B-C5B2-21355C3D6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6" name="直线连接符 20">
            <a:extLst>
              <a:ext uri="{FF2B5EF4-FFF2-40B4-BE49-F238E27FC236}">
                <a16:creationId xmlns:a16="http://schemas.microsoft.com/office/drawing/2014/main" id="{F505F140-D616-E7AB-E51F-FF850E95EFE7}"/>
              </a:ext>
            </a:extLst>
          </p:cNvPr>
          <p:cNvSpPr/>
          <p:nvPr userDrawn="1"/>
        </p:nvSpPr>
        <p:spPr>
          <a:xfrm flipH="1">
            <a:off x="429731" y="2190532"/>
            <a:ext cx="24800" cy="4192632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F0828223-7C6D-8ACF-94CA-F5A7DBBD486C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2">
            <a:extLst>
              <a:ext uri="{FF2B5EF4-FFF2-40B4-BE49-F238E27FC236}">
                <a16:creationId xmlns:a16="http://schemas.microsoft.com/office/drawing/2014/main" id="{A15DCCE8-10FB-482E-C2E7-E14E9335F385}"/>
              </a:ext>
            </a:extLst>
          </p:cNvPr>
          <p:cNvSpPr/>
          <p:nvPr userDrawn="1"/>
        </p:nvSpPr>
        <p:spPr>
          <a:xfrm flipH="1" flipV="1">
            <a:off x="971601" y="2190532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直线连接符 23">
            <a:extLst>
              <a:ext uri="{FF2B5EF4-FFF2-40B4-BE49-F238E27FC236}">
                <a16:creationId xmlns:a16="http://schemas.microsoft.com/office/drawing/2014/main" id="{25D51EF1-565E-5DF7-F094-604B754E1A62}"/>
              </a:ext>
            </a:extLst>
          </p:cNvPr>
          <p:cNvSpPr/>
          <p:nvPr userDrawn="1"/>
        </p:nvSpPr>
        <p:spPr>
          <a:xfrm flipH="1">
            <a:off x="8714268" y="2190533"/>
            <a:ext cx="0" cy="4054348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5834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16DDE4-02AA-D2E0-715A-8E716005D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784922" y="1"/>
            <a:ext cx="1747778" cy="1831806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98761488-9D84-D543-BAB2-2DA61CE8E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9A3767B-85AA-C70E-A0B9-126B41F07E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 rot="10800000">
            <a:off x="394762" y="1679885"/>
            <a:ext cx="636609" cy="4977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41FC907-A161-0A1C-F7CD-E9F3C497E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6" name="直线连接符 20">
            <a:extLst>
              <a:ext uri="{FF2B5EF4-FFF2-40B4-BE49-F238E27FC236}">
                <a16:creationId xmlns:a16="http://schemas.microsoft.com/office/drawing/2014/main" id="{B95C1608-F047-31A8-F3F0-79BAD5DB4DF1}"/>
              </a:ext>
            </a:extLst>
          </p:cNvPr>
          <p:cNvSpPr/>
          <p:nvPr userDrawn="1"/>
        </p:nvSpPr>
        <p:spPr>
          <a:xfrm flipH="1">
            <a:off x="454529" y="1879607"/>
            <a:ext cx="1" cy="4524323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0512F41D-197E-F4E4-CB34-630B8F145C51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2">
            <a:extLst>
              <a:ext uri="{FF2B5EF4-FFF2-40B4-BE49-F238E27FC236}">
                <a16:creationId xmlns:a16="http://schemas.microsoft.com/office/drawing/2014/main" id="{BD25DB1B-30E3-5FCC-C455-F9ED9A80887F}"/>
              </a:ext>
            </a:extLst>
          </p:cNvPr>
          <p:cNvSpPr/>
          <p:nvPr userDrawn="1"/>
        </p:nvSpPr>
        <p:spPr>
          <a:xfrm flipH="1" flipV="1">
            <a:off x="971601" y="1879608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直线连接符 23">
            <a:extLst>
              <a:ext uri="{FF2B5EF4-FFF2-40B4-BE49-F238E27FC236}">
                <a16:creationId xmlns:a16="http://schemas.microsoft.com/office/drawing/2014/main" id="{2209C443-6A38-0994-258E-264FC0663A28}"/>
              </a:ext>
            </a:extLst>
          </p:cNvPr>
          <p:cNvSpPr/>
          <p:nvPr userDrawn="1"/>
        </p:nvSpPr>
        <p:spPr>
          <a:xfrm flipH="1">
            <a:off x="8714268" y="1879608"/>
            <a:ext cx="0" cy="4365273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3252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16DDE4-02AA-D2E0-715A-8E716005D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784922" y="1"/>
            <a:ext cx="1747778" cy="1831806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98761488-9D84-D543-BAB2-2DA61CE8E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6641208-8393-4B48-ECF0-858E53D66C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 rot="10800000">
            <a:off x="394762" y="1353830"/>
            <a:ext cx="636609" cy="497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D86CC53-9232-A398-B5E8-49AA28DAD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2CE93F59-DD08-96CA-D509-11130B4A036A}"/>
              </a:ext>
            </a:extLst>
          </p:cNvPr>
          <p:cNvSpPr/>
          <p:nvPr userDrawn="1"/>
        </p:nvSpPr>
        <p:spPr>
          <a:xfrm flipH="1">
            <a:off x="454529" y="1553552"/>
            <a:ext cx="0" cy="4850380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4" name="直线连接符 21">
            <a:extLst>
              <a:ext uri="{FF2B5EF4-FFF2-40B4-BE49-F238E27FC236}">
                <a16:creationId xmlns:a16="http://schemas.microsoft.com/office/drawing/2014/main" id="{6FAAA127-8233-26D2-F7F6-E504FD768E90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2">
            <a:extLst>
              <a:ext uri="{FF2B5EF4-FFF2-40B4-BE49-F238E27FC236}">
                <a16:creationId xmlns:a16="http://schemas.microsoft.com/office/drawing/2014/main" id="{211CDE9A-434B-A8BE-1F36-6FB944C969A4}"/>
              </a:ext>
            </a:extLst>
          </p:cNvPr>
          <p:cNvSpPr/>
          <p:nvPr userDrawn="1"/>
        </p:nvSpPr>
        <p:spPr>
          <a:xfrm flipH="1" flipV="1">
            <a:off x="971601" y="1553553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3">
            <a:extLst>
              <a:ext uri="{FF2B5EF4-FFF2-40B4-BE49-F238E27FC236}">
                <a16:creationId xmlns:a16="http://schemas.microsoft.com/office/drawing/2014/main" id="{174FADFB-0BAE-05E5-BF80-FE0667FBDD66}"/>
              </a:ext>
            </a:extLst>
          </p:cNvPr>
          <p:cNvSpPr/>
          <p:nvPr userDrawn="1"/>
        </p:nvSpPr>
        <p:spPr>
          <a:xfrm flipH="1">
            <a:off x="8714268" y="1553552"/>
            <a:ext cx="0" cy="4691329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2256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F352D0E-41A5-989D-7CDB-E65DA6DB7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644659" y="-4760"/>
            <a:ext cx="1877832" cy="1759765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47E6E5B3-B476-4D42-8029-CFC52F28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0320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1E38866-9121-4E54-8A19-6F762B7A1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 rot="10800000">
            <a:off x="394762" y="2239665"/>
            <a:ext cx="636609" cy="4977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60D6D6B-AB7C-90C1-0733-5DED50B2E2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6" name="直线连接符 20">
            <a:extLst>
              <a:ext uri="{FF2B5EF4-FFF2-40B4-BE49-F238E27FC236}">
                <a16:creationId xmlns:a16="http://schemas.microsoft.com/office/drawing/2014/main" id="{6A4C9CC4-8683-9C4A-0BEB-8119CCA63ED7}"/>
              </a:ext>
            </a:extLst>
          </p:cNvPr>
          <p:cNvSpPr/>
          <p:nvPr userDrawn="1"/>
        </p:nvSpPr>
        <p:spPr>
          <a:xfrm flipH="1">
            <a:off x="454531" y="2439387"/>
            <a:ext cx="0" cy="394378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94145D02-FCA9-2B4C-B857-764B644084F8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2">
            <a:extLst>
              <a:ext uri="{FF2B5EF4-FFF2-40B4-BE49-F238E27FC236}">
                <a16:creationId xmlns:a16="http://schemas.microsoft.com/office/drawing/2014/main" id="{74D5050E-6E36-7C64-96C5-5B3BCD6475EA}"/>
              </a:ext>
            </a:extLst>
          </p:cNvPr>
          <p:cNvSpPr/>
          <p:nvPr userDrawn="1"/>
        </p:nvSpPr>
        <p:spPr>
          <a:xfrm flipH="1" flipV="1">
            <a:off x="971601" y="2439388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直线连接符 23">
            <a:extLst>
              <a:ext uri="{FF2B5EF4-FFF2-40B4-BE49-F238E27FC236}">
                <a16:creationId xmlns:a16="http://schemas.microsoft.com/office/drawing/2014/main" id="{5B2AE502-F594-A64E-9943-E5FF39A2AFD6}"/>
              </a:ext>
            </a:extLst>
          </p:cNvPr>
          <p:cNvSpPr/>
          <p:nvPr userDrawn="1"/>
        </p:nvSpPr>
        <p:spPr>
          <a:xfrm flipH="1">
            <a:off x="8714268" y="2439387"/>
            <a:ext cx="0" cy="3805493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2705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F352D0E-41A5-989D-7CDB-E65DA6DB7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644659" y="-4760"/>
            <a:ext cx="1877832" cy="1759765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47E6E5B3-B476-4D42-8029-CFC52F28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0320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AF54427-94BF-02E9-C867-F6E80E078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 rot="10800000">
            <a:off x="394762" y="1990809"/>
            <a:ext cx="636609" cy="4977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E37ED21-D7AB-64BC-61E2-3FB3066629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6" name="直线连接符 20">
            <a:extLst>
              <a:ext uri="{FF2B5EF4-FFF2-40B4-BE49-F238E27FC236}">
                <a16:creationId xmlns:a16="http://schemas.microsoft.com/office/drawing/2014/main" id="{EDA33973-FF77-8F3F-DEFF-98D18FB8B6A5}"/>
              </a:ext>
            </a:extLst>
          </p:cNvPr>
          <p:cNvSpPr/>
          <p:nvPr userDrawn="1"/>
        </p:nvSpPr>
        <p:spPr>
          <a:xfrm flipH="1">
            <a:off x="429731" y="2190532"/>
            <a:ext cx="24800" cy="4192632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96B94C60-A598-0264-B6F9-08986551A0D7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2">
            <a:extLst>
              <a:ext uri="{FF2B5EF4-FFF2-40B4-BE49-F238E27FC236}">
                <a16:creationId xmlns:a16="http://schemas.microsoft.com/office/drawing/2014/main" id="{BB4C0CAE-DBE4-73AB-AB58-94A828E5A8C1}"/>
              </a:ext>
            </a:extLst>
          </p:cNvPr>
          <p:cNvSpPr/>
          <p:nvPr userDrawn="1"/>
        </p:nvSpPr>
        <p:spPr>
          <a:xfrm flipH="1" flipV="1">
            <a:off x="971601" y="2190532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直线连接符 23">
            <a:extLst>
              <a:ext uri="{FF2B5EF4-FFF2-40B4-BE49-F238E27FC236}">
                <a16:creationId xmlns:a16="http://schemas.microsoft.com/office/drawing/2014/main" id="{C3558E13-3932-CD5A-E1C9-47130FC727FB}"/>
              </a:ext>
            </a:extLst>
          </p:cNvPr>
          <p:cNvSpPr/>
          <p:nvPr userDrawn="1"/>
        </p:nvSpPr>
        <p:spPr>
          <a:xfrm flipH="1">
            <a:off x="8714268" y="2190533"/>
            <a:ext cx="0" cy="4054348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5708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F352D0E-41A5-989D-7CDB-E65DA6DB7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644659" y="-4760"/>
            <a:ext cx="1877832" cy="1759765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47E6E5B3-B476-4D42-8029-CFC52F28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0320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CE3769F-E632-D6F1-9BE6-CBA8CE9FC4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 rot="10800000">
            <a:off x="394762" y="1679885"/>
            <a:ext cx="636609" cy="4977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3F2DE10-89D4-368D-5DCE-D0183E280B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6" name="直线连接符 20">
            <a:extLst>
              <a:ext uri="{FF2B5EF4-FFF2-40B4-BE49-F238E27FC236}">
                <a16:creationId xmlns:a16="http://schemas.microsoft.com/office/drawing/2014/main" id="{E7839CCA-8BCE-F1A6-A956-F076046E2F22}"/>
              </a:ext>
            </a:extLst>
          </p:cNvPr>
          <p:cNvSpPr/>
          <p:nvPr userDrawn="1"/>
        </p:nvSpPr>
        <p:spPr>
          <a:xfrm flipH="1">
            <a:off x="454529" y="1879607"/>
            <a:ext cx="1" cy="4524323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46B1E8B8-4815-2C0B-03D4-81B7487F653A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2">
            <a:extLst>
              <a:ext uri="{FF2B5EF4-FFF2-40B4-BE49-F238E27FC236}">
                <a16:creationId xmlns:a16="http://schemas.microsoft.com/office/drawing/2014/main" id="{AFD60BAC-45E1-55C5-1AFC-A0CB4144B46F}"/>
              </a:ext>
            </a:extLst>
          </p:cNvPr>
          <p:cNvSpPr/>
          <p:nvPr userDrawn="1"/>
        </p:nvSpPr>
        <p:spPr>
          <a:xfrm flipH="1" flipV="1">
            <a:off x="971601" y="1879608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直线连接符 23">
            <a:extLst>
              <a:ext uri="{FF2B5EF4-FFF2-40B4-BE49-F238E27FC236}">
                <a16:creationId xmlns:a16="http://schemas.microsoft.com/office/drawing/2014/main" id="{CE31F5F1-00B8-7932-1F40-80C7ED175E33}"/>
              </a:ext>
            </a:extLst>
          </p:cNvPr>
          <p:cNvSpPr/>
          <p:nvPr userDrawn="1"/>
        </p:nvSpPr>
        <p:spPr>
          <a:xfrm flipH="1">
            <a:off x="8714268" y="1879608"/>
            <a:ext cx="0" cy="4365273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856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F352D0E-41A5-989D-7CDB-E65DA6DB7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644659" y="-4760"/>
            <a:ext cx="1877832" cy="1759765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47E6E5B3-B476-4D42-8029-CFC52F28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0320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8F72D54-D89F-751E-4272-5031E1865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 rot="10800000">
            <a:off x="394762" y="1353830"/>
            <a:ext cx="636609" cy="497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668313C-60E3-84D7-3E86-093DD1E7A1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9A877F-90B3-ABC1-C3D0-81AF0659EA50}"/>
              </a:ext>
            </a:extLst>
          </p:cNvPr>
          <p:cNvSpPr/>
          <p:nvPr userDrawn="1"/>
        </p:nvSpPr>
        <p:spPr>
          <a:xfrm flipH="1">
            <a:off x="454529" y="1553552"/>
            <a:ext cx="0" cy="4850380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4" name="直线连接符 21">
            <a:extLst>
              <a:ext uri="{FF2B5EF4-FFF2-40B4-BE49-F238E27FC236}">
                <a16:creationId xmlns:a16="http://schemas.microsoft.com/office/drawing/2014/main" id="{E50637CE-5FC7-EC62-9326-77742B869A6B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2">
            <a:extLst>
              <a:ext uri="{FF2B5EF4-FFF2-40B4-BE49-F238E27FC236}">
                <a16:creationId xmlns:a16="http://schemas.microsoft.com/office/drawing/2014/main" id="{BD485F51-45C9-DF68-4381-A9D17B371A25}"/>
              </a:ext>
            </a:extLst>
          </p:cNvPr>
          <p:cNvSpPr/>
          <p:nvPr userDrawn="1"/>
        </p:nvSpPr>
        <p:spPr>
          <a:xfrm flipH="1" flipV="1">
            <a:off x="971601" y="1553553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3">
            <a:extLst>
              <a:ext uri="{FF2B5EF4-FFF2-40B4-BE49-F238E27FC236}">
                <a16:creationId xmlns:a16="http://schemas.microsoft.com/office/drawing/2014/main" id="{EC1F0486-6177-F891-780D-B4CE8B4DBAEC}"/>
              </a:ext>
            </a:extLst>
          </p:cNvPr>
          <p:cNvSpPr/>
          <p:nvPr userDrawn="1"/>
        </p:nvSpPr>
        <p:spPr>
          <a:xfrm flipH="1">
            <a:off x="8714268" y="1553552"/>
            <a:ext cx="0" cy="4691329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9160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A4DDC28-AA4B-FD00-80D6-46C43AFFD8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 rot="10800000">
            <a:off x="394762" y="2239665"/>
            <a:ext cx="636609" cy="49770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3D79032-3DB4-1E8D-B7F1-4646DA8D5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26" name="直线连接符 20">
            <a:extLst>
              <a:ext uri="{FF2B5EF4-FFF2-40B4-BE49-F238E27FC236}">
                <a16:creationId xmlns:a16="http://schemas.microsoft.com/office/drawing/2014/main" id="{B76CE9D7-21E2-B837-7F15-EF63B103849B}"/>
              </a:ext>
            </a:extLst>
          </p:cNvPr>
          <p:cNvSpPr/>
          <p:nvPr userDrawn="1"/>
        </p:nvSpPr>
        <p:spPr>
          <a:xfrm flipH="1">
            <a:off x="454531" y="2439387"/>
            <a:ext cx="0" cy="394378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7" name="直线连接符 21">
            <a:extLst>
              <a:ext uri="{FF2B5EF4-FFF2-40B4-BE49-F238E27FC236}">
                <a16:creationId xmlns:a16="http://schemas.microsoft.com/office/drawing/2014/main" id="{EF76FBEF-ABDF-92A4-BD45-B55863CF364A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8" name="直线连接符 22">
            <a:extLst>
              <a:ext uri="{FF2B5EF4-FFF2-40B4-BE49-F238E27FC236}">
                <a16:creationId xmlns:a16="http://schemas.microsoft.com/office/drawing/2014/main" id="{9FE0535F-DA64-75E0-ECE8-FB830B1B8C4C}"/>
              </a:ext>
            </a:extLst>
          </p:cNvPr>
          <p:cNvSpPr/>
          <p:nvPr userDrawn="1"/>
        </p:nvSpPr>
        <p:spPr>
          <a:xfrm flipH="1" flipV="1">
            <a:off x="971601" y="2439388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" name="直线连接符 23">
            <a:extLst>
              <a:ext uri="{FF2B5EF4-FFF2-40B4-BE49-F238E27FC236}">
                <a16:creationId xmlns:a16="http://schemas.microsoft.com/office/drawing/2014/main" id="{A37D968E-AD25-915A-9DA5-671B838D68BC}"/>
              </a:ext>
            </a:extLst>
          </p:cNvPr>
          <p:cNvSpPr/>
          <p:nvPr userDrawn="1"/>
        </p:nvSpPr>
        <p:spPr>
          <a:xfrm flipH="1">
            <a:off x="8714268" y="2439387"/>
            <a:ext cx="0" cy="3805493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6282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12F4116-B88E-38AE-20B4-3FD30C1129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 rot="10800000">
            <a:off x="394762" y="1990809"/>
            <a:ext cx="636609" cy="49770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21F86DA-729D-4B28-028B-53A8DF1490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12" name="直线连接符 20">
            <a:extLst>
              <a:ext uri="{FF2B5EF4-FFF2-40B4-BE49-F238E27FC236}">
                <a16:creationId xmlns:a16="http://schemas.microsoft.com/office/drawing/2014/main" id="{4F0EE773-1110-93F7-2330-65B47B9D768E}"/>
              </a:ext>
            </a:extLst>
          </p:cNvPr>
          <p:cNvSpPr/>
          <p:nvPr userDrawn="1"/>
        </p:nvSpPr>
        <p:spPr>
          <a:xfrm flipH="1">
            <a:off x="429731" y="2190532"/>
            <a:ext cx="24800" cy="4192632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1" name="直线连接符 21">
            <a:extLst>
              <a:ext uri="{FF2B5EF4-FFF2-40B4-BE49-F238E27FC236}">
                <a16:creationId xmlns:a16="http://schemas.microsoft.com/office/drawing/2014/main" id="{75B7C13D-D49E-799A-9711-F5B611826B4C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2" name="直线连接符 22">
            <a:extLst>
              <a:ext uri="{FF2B5EF4-FFF2-40B4-BE49-F238E27FC236}">
                <a16:creationId xmlns:a16="http://schemas.microsoft.com/office/drawing/2014/main" id="{B0E84D56-2843-EA15-6A6B-1584AC237320}"/>
              </a:ext>
            </a:extLst>
          </p:cNvPr>
          <p:cNvSpPr/>
          <p:nvPr userDrawn="1"/>
        </p:nvSpPr>
        <p:spPr>
          <a:xfrm flipH="1" flipV="1">
            <a:off x="971601" y="2190532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" name="直线连接符 23">
            <a:extLst>
              <a:ext uri="{FF2B5EF4-FFF2-40B4-BE49-F238E27FC236}">
                <a16:creationId xmlns:a16="http://schemas.microsoft.com/office/drawing/2014/main" id="{BD400E1C-B95B-239F-E9AD-25B5108183FD}"/>
              </a:ext>
            </a:extLst>
          </p:cNvPr>
          <p:cNvSpPr/>
          <p:nvPr userDrawn="1"/>
        </p:nvSpPr>
        <p:spPr>
          <a:xfrm flipH="1">
            <a:off x="8714268" y="2190533"/>
            <a:ext cx="0" cy="4054348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6129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1EA165A7-0F63-58AC-7A05-9CC4ECAF7F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 rot="10800000">
            <a:off x="394762" y="1679885"/>
            <a:ext cx="636609" cy="49770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E0C47B2-EDA1-F1C6-58F8-EC8A74E94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16" name="直线连接符 20">
            <a:extLst>
              <a:ext uri="{FF2B5EF4-FFF2-40B4-BE49-F238E27FC236}">
                <a16:creationId xmlns:a16="http://schemas.microsoft.com/office/drawing/2014/main" id="{FEFA5409-34AF-A4E2-0C27-AF78C866C571}"/>
              </a:ext>
            </a:extLst>
          </p:cNvPr>
          <p:cNvSpPr/>
          <p:nvPr userDrawn="1"/>
        </p:nvSpPr>
        <p:spPr>
          <a:xfrm flipH="1">
            <a:off x="454529" y="1879607"/>
            <a:ext cx="1" cy="4524323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0" name="直线连接符 21">
            <a:extLst>
              <a:ext uri="{FF2B5EF4-FFF2-40B4-BE49-F238E27FC236}">
                <a16:creationId xmlns:a16="http://schemas.microsoft.com/office/drawing/2014/main" id="{95F5E38D-C04D-3BB1-1BA7-FA1B2E030DEC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1" name="直线连接符 22">
            <a:extLst>
              <a:ext uri="{FF2B5EF4-FFF2-40B4-BE49-F238E27FC236}">
                <a16:creationId xmlns:a16="http://schemas.microsoft.com/office/drawing/2014/main" id="{6EF8EB85-C2A2-15EF-22A5-36EECB74D7AD}"/>
              </a:ext>
            </a:extLst>
          </p:cNvPr>
          <p:cNvSpPr/>
          <p:nvPr userDrawn="1"/>
        </p:nvSpPr>
        <p:spPr>
          <a:xfrm flipH="1" flipV="1">
            <a:off x="971601" y="1879608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" name="直线连接符 23">
            <a:extLst>
              <a:ext uri="{FF2B5EF4-FFF2-40B4-BE49-F238E27FC236}">
                <a16:creationId xmlns:a16="http://schemas.microsoft.com/office/drawing/2014/main" id="{4A76820C-E3A8-F2A7-B5A4-E78117B09F53}"/>
              </a:ext>
            </a:extLst>
          </p:cNvPr>
          <p:cNvSpPr/>
          <p:nvPr userDrawn="1"/>
        </p:nvSpPr>
        <p:spPr>
          <a:xfrm flipH="1">
            <a:off x="8714268" y="1879608"/>
            <a:ext cx="0" cy="4365273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5384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16DDE4-02AA-D2E0-715A-8E716005D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784922" y="1"/>
            <a:ext cx="1747778" cy="1831806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98761488-9D84-D543-BAB2-2DA61CE8E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66590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2EBD4A0-2C07-5800-82B7-96082785D5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 rot="10800000">
            <a:off x="394762" y="1353830"/>
            <a:ext cx="636609" cy="4977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CEF55CA-562B-07B9-9225-22F88D6D09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4" name="直线连接符 20">
            <a:extLst>
              <a:ext uri="{FF2B5EF4-FFF2-40B4-BE49-F238E27FC236}">
                <a16:creationId xmlns:a16="http://schemas.microsoft.com/office/drawing/2014/main" id="{B3297588-AB56-2F99-1009-5FA0C33B47C1}"/>
              </a:ext>
            </a:extLst>
          </p:cNvPr>
          <p:cNvSpPr/>
          <p:nvPr userDrawn="1"/>
        </p:nvSpPr>
        <p:spPr>
          <a:xfrm flipH="1">
            <a:off x="454529" y="1553552"/>
            <a:ext cx="0" cy="4850380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1">
            <a:extLst>
              <a:ext uri="{FF2B5EF4-FFF2-40B4-BE49-F238E27FC236}">
                <a16:creationId xmlns:a16="http://schemas.microsoft.com/office/drawing/2014/main" id="{792319C3-A8D4-50B2-A48F-A4D25306A719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2">
            <a:extLst>
              <a:ext uri="{FF2B5EF4-FFF2-40B4-BE49-F238E27FC236}">
                <a16:creationId xmlns:a16="http://schemas.microsoft.com/office/drawing/2014/main" id="{8DDCAD5E-9134-916B-8360-3A26FCB53CFA}"/>
              </a:ext>
            </a:extLst>
          </p:cNvPr>
          <p:cNvSpPr/>
          <p:nvPr userDrawn="1"/>
        </p:nvSpPr>
        <p:spPr>
          <a:xfrm flipH="1" flipV="1">
            <a:off x="971601" y="1553553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3">
            <a:extLst>
              <a:ext uri="{FF2B5EF4-FFF2-40B4-BE49-F238E27FC236}">
                <a16:creationId xmlns:a16="http://schemas.microsoft.com/office/drawing/2014/main" id="{3C62C6B3-6257-808C-1E40-6DFC174B65AF}"/>
              </a:ext>
            </a:extLst>
          </p:cNvPr>
          <p:cNvSpPr/>
          <p:nvPr userDrawn="1"/>
        </p:nvSpPr>
        <p:spPr>
          <a:xfrm flipH="1">
            <a:off x="8714268" y="1553552"/>
            <a:ext cx="0" cy="4691329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6094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AB7A112-0CAD-6523-2B22-B644D03CDC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519319" y="1684664"/>
            <a:ext cx="2349661" cy="259218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E20A24D-6E01-2540-B8F3-3F08B5A8F91D}"/>
              </a:ext>
            </a:extLst>
          </p:cNvPr>
          <p:cNvSpPr txBox="1"/>
          <p:nvPr userDrawn="1"/>
        </p:nvSpPr>
        <p:spPr>
          <a:xfrm>
            <a:off x="3994815" y="2216564"/>
            <a:ext cx="14157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下节课</a:t>
            </a:r>
            <a:endParaRPr kumimoji="1" lang="en-US" altLang="zh-CN" sz="32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3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再见！</a:t>
            </a:r>
            <a:endParaRPr kumimoji="1" lang="en-US" altLang="zh-CN" sz="32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3163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线连接符 20">
            <a:extLst>
              <a:ext uri="{FF2B5EF4-FFF2-40B4-BE49-F238E27FC236}">
                <a16:creationId xmlns:a16="http://schemas.microsoft.com/office/drawing/2014/main" id="{85440118-AE49-0D24-B088-8D31A4643A4A}"/>
              </a:ext>
            </a:extLst>
          </p:cNvPr>
          <p:cNvSpPr/>
          <p:nvPr userDrawn="1"/>
        </p:nvSpPr>
        <p:spPr>
          <a:xfrm flipH="1">
            <a:off x="454531" y="2195535"/>
            <a:ext cx="0" cy="4187634"/>
          </a:xfrm>
          <a:prstGeom prst="line">
            <a:avLst/>
          </a:prstGeom>
          <a:ln w="19050">
            <a:solidFill>
              <a:srgbClr val="FDBB3B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3" name="直线连接符 21">
            <a:extLst>
              <a:ext uri="{FF2B5EF4-FFF2-40B4-BE49-F238E27FC236}">
                <a16:creationId xmlns:a16="http://schemas.microsoft.com/office/drawing/2014/main" id="{EF321F55-D79B-E504-DE4C-5EBA40C9F0D0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DBB3B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4" name="直线连接符 22">
            <a:extLst>
              <a:ext uri="{FF2B5EF4-FFF2-40B4-BE49-F238E27FC236}">
                <a16:creationId xmlns:a16="http://schemas.microsoft.com/office/drawing/2014/main" id="{D7AB3158-228D-4C6B-9FBF-2045F8E70A57}"/>
              </a:ext>
            </a:extLst>
          </p:cNvPr>
          <p:cNvSpPr/>
          <p:nvPr userDrawn="1"/>
        </p:nvSpPr>
        <p:spPr>
          <a:xfrm flipH="1" flipV="1">
            <a:off x="971601" y="2195534"/>
            <a:ext cx="7742668" cy="1"/>
          </a:xfrm>
          <a:prstGeom prst="line">
            <a:avLst/>
          </a:prstGeom>
          <a:ln w="12700">
            <a:solidFill>
              <a:srgbClr val="FDBB3B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3">
            <a:extLst>
              <a:ext uri="{FF2B5EF4-FFF2-40B4-BE49-F238E27FC236}">
                <a16:creationId xmlns:a16="http://schemas.microsoft.com/office/drawing/2014/main" id="{D2E4860A-4AA6-0BA8-5323-24750ADDA493}"/>
              </a:ext>
            </a:extLst>
          </p:cNvPr>
          <p:cNvSpPr/>
          <p:nvPr userDrawn="1"/>
        </p:nvSpPr>
        <p:spPr>
          <a:xfrm flipH="1">
            <a:off x="8714268" y="2195535"/>
            <a:ext cx="0" cy="4049346"/>
          </a:xfrm>
          <a:prstGeom prst="line">
            <a:avLst/>
          </a:prstGeom>
          <a:ln w="12700">
            <a:solidFill>
              <a:srgbClr val="FDBB3B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872F4C3-A713-DCFA-479A-245961FBEE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406998" y="2007386"/>
            <a:ext cx="579512" cy="432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863EE78-5401-C31C-07D9-64639B2C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07294" y="6128807"/>
            <a:ext cx="579512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14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852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9106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2445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4702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309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960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F352D0E-41A5-989D-7CDB-E65DA6DB7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644659" y="-4760"/>
            <a:ext cx="1877832" cy="1759765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47E6E5B3-B476-4D42-8029-CFC52F28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0320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9344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38D3BB9-F833-65BF-F621-3B2419C14B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187483" y="-1"/>
            <a:ext cx="2737509" cy="3696759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21EDC614-1CAC-A54D-A8F5-A2311F324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96213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57946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F7BB241-9B4F-0913-DBDA-7864502D9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 rot="10800000">
            <a:off x="394762" y="2239665"/>
            <a:ext cx="636609" cy="49770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61B423B-F326-0C57-5D83-B3DDE73811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7F25A80-33F3-79DE-5313-727AC0BE74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3966804" y="726"/>
            <a:ext cx="1255346" cy="1469261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DBB7C763-A8D6-9C4B-9A23-B894F1BFB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4" name="直线连接符 20">
            <a:extLst>
              <a:ext uri="{FF2B5EF4-FFF2-40B4-BE49-F238E27FC236}">
                <a16:creationId xmlns:a16="http://schemas.microsoft.com/office/drawing/2014/main" id="{A1952104-1BA8-EF90-8C79-1BEBF47A8DB9}"/>
              </a:ext>
            </a:extLst>
          </p:cNvPr>
          <p:cNvSpPr/>
          <p:nvPr userDrawn="1"/>
        </p:nvSpPr>
        <p:spPr>
          <a:xfrm flipH="1">
            <a:off x="454531" y="2439387"/>
            <a:ext cx="0" cy="394378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1">
            <a:extLst>
              <a:ext uri="{FF2B5EF4-FFF2-40B4-BE49-F238E27FC236}">
                <a16:creationId xmlns:a16="http://schemas.microsoft.com/office/drawing/2014/main" id="{54D4481D-99D0-E5EC-7A8A-4B8AFD3AC648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2">
            <a:extLst>
              <a:ext uri="{FF2B5EF4-FFF2-40B4-BE49-F238E27FC236}">
                <a16:creationId xmlns:a16="http://schemas.microsoft.com/office/drawing/2014/main" id="{F591DFEA-6933-560F-6E01-2E44A00F6E3E}"/>
              </a:ext>
            </a:extLst>
          </p:cNvPr>
          <p:cNvSpPr/>
          <p:nvPr userDrawn="1"/>
        </p:nvSpPr>
        <p:spPr>
          <a:xfrm flipH="1" flipV="1">
            <a:off x="971601" y="2439388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3">
            <a:extLst>
              <a:ext uri="{FF2B5EF4-FFF2-40B4-BE49-F238E27FC236}">
                <a16:creationId xmlns:a16="http://schemas.microsoft.com/office/drawing/2014/main" id="{E9016D2D-B7A8-7E77-6B99-87989803DACB}"/>
              </a:ext>
            </a:extLst>
          </p:cNvPr>
          <p:cNvSpPr/>
          <p:nvPr userDrawn="1"/>
        </p:nvSpPr>
        <p:spPr>
          <a:xfrm flipH="1">
            <a:off x="8714268" y="2439387"/>
            <a:ext cx="0" cy="3805493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8105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F7BB241-9B4F-0913-DBDA-7864502D9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 rot="10800000">
            <a:off x="394762" y="1990809"/>
            <a:ext cx="636609" cy="49770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61B423B-F326-0C57-5D83-B3DDE73811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7F25A80-33F3-79DE-5313-727AC0BE74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3966804" y="726"/>
            <a:ext cx="1255346" cy="1469261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DBB7C763-A8D6-9C4B-9A23-B894F1BFB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4" name="直线连接符 20">
            <a:extLst>
              <a:ext uri="{FF2B5EF4-FFF2-40B4-BE49-F238E27FC236}">
                <a16:creationId xmlns:a16="http://schemas.microsoft.com/office/drawing/2014/main" id="{A1952104-1BA8-EF90-8C79-1BEBF47A8DB9}"/>
              </a:ext>
            </a:extLst>
          </p:cNvPr>
          <p:cNvSpPr/>
          <p:nvPr userDrawn="1"/>
        </p:nvSpPr>
        <p:spPr>
          <a:xfrm flipH="1">
            <a:off x="429731" y="2190532"/>
            <a:ext cx="24800" cy="4192632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1">
            <a:extLst>
              <a:ext uri="{FF2B5EF4-FFF2-40B4-BE49-F238E27FC236}">
                <a16:creationId xmlns:a16="http://schemas.microsoft.com/office/drawing/2014/main" id="{54D4481D-99D0-E5EC-7A8A-4B8AFD3AC648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2">
            <a:extLst>
              <a:ext uri="{FF2B5EF4-FFF2-40B4-BE49-F238E27FC236}">
                <a16:creationId xmlns:a16="http://schemas.microsoft.com/office/drawing/2014/main" id="{F591DFEA-6933-560F-6E01-2E44A00F6E3E}"/>
              </a:ext>
            </a:extLst>
          </p:cNvPr>
          <p:cNvSpPr/>
          <p:nvPr userDrawn="1"/>
        </p:nvSpPr>
        <p:spPr>
          <a:xfrm flipH="1" flipV="1">
            <a:off x="971601" y="2190532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3">
            <a:extLst>
              <a:ext uri="{FF2B5EF4-FFF2-40B4-BE49-F238E27FC236}">
                <a16:creationId xmlns:a16="http://schemas.microsoft.com/office/drawing/2014/main" id="{E9016D2D-B7A8-7E77-6B99-87989803DACB}"/>
              </a:ext>
            </a:extLst>
          </p:cNvPr>
          <p:cNvSpPr/>
          <p:nvPr userDrawn="1"/>
        </p:nvSpPr>
        <p:spPr>
          <a:xfrm flipH="1">
            <a:off x="8714268" y="2190533"/>
            <a:ext cx="0" cy="4054348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8748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F7BB241-9B4F-0913-DBDA-7864502D9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 rot="10800000">
            <a:off x="394762" y="1679885"/>
            <a:ext cx="636609" cy="49770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61B423B-F326-0C57-5D83-B3DDE73811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7F25A80-33F3-79DE-5313-727AC0BE74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3966804" y="726"/>
            <a:ext cx="1255346" cy="1469261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DBB7C763-A8D6-9C4B-9A23-B894F1BFB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4" name="直线连接符 20">
            <a:extLst>
              <a:ext uri="{FF2B5EF4-FFF2-40B4-BE49-F238E27FC236}">
                <a16:creationId xmlns:a16="http://schemas.microsoft.com/office/drawing/2014/main" id="{A1952104-1BA8-EF90-8C79-1BEBF47A8DB9}"/>
              </a:ext>
            </a:extLst>
          </p:cNvPr>
          <p:cNvSpPr/>
          <p:nvPr userDrawn="1"/>
        </p:nvSpPr>
        <p:spPr>
          <a:xfrm flipH="1">
            <a:off x="454529" y="1879607"/>
            <a:ext cx="1" cy="4524323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1">
            <a:extLst>
              <a:ext uri="{FF2B5EF4-FFF2-40B4-BE49-F238E27FC236}">
                <a16:creationId xmlns:a16="http://schemas.microsoft.com/office/drawing/2014/main" id="{54D4481D-99D0-E5EC-7A8A-4B8AFD3AC648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2">
            <a:extLst>
              <a:ext uri="{FF2B5EF4-FFF2-40B4-BE49-F238E27FC236}">
                <a16:creationId xmlns:a16="http://schemas.microsoft.com/office/drawing/2014/main" id="{F591DFEA-6933-560F-6E01-2E44A00F6E3E}"/>
              </a:ext>
            </a:extLst>
          </p:cNvPr>
          <p:cNvSpPr/>
          <p:nvPr userDrawn="1"/>
        </p:nvSpPr>
        <p:spPr>
          <a:xfrm flipH="1" flipV="1">
            <a:off x="971601" y="1879608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3">
            <a:extLst>
              <a:ext uri="{FF2B5EF4-FFF2-40B4-BE49-F238E27FC236}">
                <a16:creationId xmlns:a16="http://schemas.microsoft.com/office/drawing/2014/main" id="{E9016D2D-B7A8-7E77-6B99-87989803DACB}"/>
              </a:ext>
            </a:extLst>
          </p:cNvPr>
          <p:cNvSpPr/>
          <p:nvPr userDrawn="1"/>
        </p:nvSpPr>
        <p:spPr>
          <a:xfrm flipH="1">
            <a:off x="8714268" y="1879608"/>
            <a:ext cx="0" cy="4365273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9571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F25A80-33F3-79DE-5313-727AC0BE7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966804" y="726"/>
            <a:ext cx="1255346" cy="1469261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DBB7C763-A8D6-9C4B-9A23-B894F1BFB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5853ADF-7514-5973-3FEB-F5FE437589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 rot="10800000">
            <a:off x="394762" y="1353830"/>
            <a:ext cx="636609" cy="49770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509C152-7283-AF35-5679-2C782B9E0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14" name="直线连接符 20">
            <a:extLst>
              <a:ext uri="{FF2B5EF4-FFF2-40B4-BE49-F238E27FC236}">
                <a16:creationId xmlns:a16="http://schemas.microsoft.com/office/drawing/2014/main" id="{F9049A8B-E8C4-EE4F-2969-F6B421AEDEE9}"/>
              </a:ext>
            </a:extLst>
          </p:cNvPr>
          <p:cNvSpPr/>
          <p:nvPr userDrawn="1"/>
        </p:nvSpPr>
        <p:spPr>
          <a:xfrm flipH="1">
            <a:off x="454529" y="1553552"/>
            <a:ext cx="0" cy="4850380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16DCD9B6-7D7A-4AFE-8E66-8E102A757065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23936DAF-A248-91A7-DCC4-7373643ACE0E}"/>
              </a:ext>
            </a:extLst>
          </p:cNvPr>
          <p:cNvSpPr/>
          <p:nvPr userDrawn="1"/>
        </p:nvSpPr>
        <p:spPr>
          <a:xfrm flipH="1" flipV="1">
            <a:off x="971601" y="1553553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4130D01B-4971-BCF8-450F-100C89FB8E31}"/>
              </a:ext>
            </a:extLst>
          </p:cNvPr>
          <p:cNvSpPr/>
          <p:nvPr userDrawn="1"/>
        </p:nvSpPr>
        <p:spPr>
          <a:xfrm flipH="1">
            <a:off x="8714268" y="1553552"/>
            <a:ext cx="0" cy="4691329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9740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16DDE4-02AA-D2E0-715A-8E716005D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784922" y="1"/>
            <a:ext cx="1747778" cy="1831806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98761488-9D84-D543-BAB2-2DA61CE8E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C56A9D-7AB7-6AE8-2BF3-75D4A22F11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 rot="10800000">
            <a:off x="394762" y="2239665"/>
            <a:ext cx="636609" cy="4977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5290E1E-5FAC-3203-0317-B467A24677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6" name="直线连接符 20">
            <a:extLst>
              <a:ext uri="{FF2B5EF4-FFF2-40B4-BE49-F238E27FC236}">
                <a16:creationId xmlns:a16="http://schemas.microsoft.com/office/drawing/2014/main" id="{40A9D9B7-1E1C-1445-A77A-E4C5F327D2A6}"/>
              </a:ext>
            </a:extLst>
          </p:cNvPr>
          <p:cNvSpPr/>
          <p:nvPr userDrawn="1"/>
        </p:nvSpPr>
        <p:spPr>
          <a:xfrm flipH="1">
            <a:off x="454531" y="2439387"/>
            <a:ext cx="0" cy="394378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4437AC2E-85BD-3349-126A-49EF3009CB85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2">
            <a:extLst>
              <a:ext uri="{FF2B5EF4-FFF2-40B4-BE49-F238E27FC236}">
                <a16:creationId xmlns:a16="http://schemas.microsoft.com/office/drawing/2014/main" id="{E78FFED8-BEE4-0D60-10A2-DF98D303827F}"/>
              </a:ext>
            </a:extLst>
          </p:cNvPr>
          <p:cNvSpPr/>
          <p:nvPr userDrawn="1"/>
        </p:nvSpPr>
        <p:spPr>
          <a:xfrm flipH="1" flipV="1">
            <a:off x="971601" y="2439388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直线连接符 23">
            <a:extLst>
              <a:ext uri="{FF2B5EF4-FFF2-40B4-BE49-F238E27FC236}">
                <a16:creationId xmlns:a16="http://schemas.microsoft.com/office/drawing/2014/main" id="{142510F8-031D-48BE-65D5-ED754E07790F}"/>
              </a:ext>
            </a:extLst>
          </p:cNvPr>
          <p:cNvSpPr/>
          <p:nvPr userDrawn="1"/>
        </p:nvSpPr>
        <p:spPr>
          <a:xfrm flipH="1">
            <a:off x="8714268" y="2439387"/>
            <a:ext cx="0" cy="3805493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6272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">
              <a:srgbClr val="FFF992"/>
            </a:gs>
            <a:gs pos="100000">
              <a:srgbClr val="FEFAB9"/>
            </a:gs>
          </a:gsLst>
          <a:lin ang="1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59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8.jpg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4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A1BE9D07-359F-B58A-775E-0DB091242FEC}"/>
              </a:ext>
            </a:extLst>
          </p:cNvPr>
          <p:cNvGrpSpPr/>
          <p:nvPr/>
        </p:nvGrpSpPr>
        <p:grpSpPr>
          <a:xfrm>
            <a:off x="53026" y="1807574"/>
            <a:ext cx="3674398" cy="3169388"/>
            <a:chOff x="41451" y="1807574"/>
            <a:chExt cx="3674398" cy="316938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76197CCC-D801-FAAB-731B-A091E747B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85000"/>
            </a:blip>
            <a:srcRect l="17233" t="21332" r="20655" b="21334"/>
            <a:stretch/>
          </p:blipFill>
          <p:spPr>
            <a:xfrm>
              <a:off x="2797695" y="4259137"/>
              <a:ext cx="918154" cy="717825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3094E96D-65CF-02CA-CA87-AB3298F7BC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85000"/>
            </a:blip>
            <a:srcRect l="17233" t="21332" r="20655" b="21334"/>
            <a:stretch/>
          </p:blipFill>
          <p:spPr>
            <a:xfrm rot="10800000">
              <a:off x="41451" y="1807574"/>
              <a:ext cx="918154" cy="717825"/>
            </a:xfrm>
            <a:prstGeom prst="rect">
              <a:avLst/>
            </a:prstGeom>
          </p:spPr>
        </p:pic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0C49A677-4F4F-30DD-AF68-70DDF3A15EEB}"/>
                </a:ext>
              </a:extLst>
            </p:cNvPr>
            <p:cNvGrpSpPr/>
            <p:nvPr/>
          </p:nvGrpSpPr>
          <p:grpSpPr>
            <a:xfrm>
              <a:off x="919182" y="2080168"/>
              <a:ext cx="2684717" cy="2391643"/>
              <a:chOff x="6224954" y="1265960"/>
              <a:chExt cx="2684717" cy="2391643"/>
            </a:xfrm>
          </p:grpSpPr>
          <p:cxnSp>
            <p:nvCxnSpPr>
              <p:cNvPr id="27" name="直线连接符 26">
                <a:extLst>
                  <a:ext uri="{FF2B5EF4-FFF2-40B4-BE49-F238E27FC236}">
                    <a16:creationId xmlns:a16="http://schemas.microsoft.com/office/drawing/2014/main" id="{556AB48D-334B-24F8-E05E-20487EA877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24954" y="1274351"/>
                <a:ext cx="2684717" cy="0"/>
              </a:xfrm>
              <a:prstGeom prst="line">
                <a:avLst/>
              </a:prstGeom>
              <a:ln w="28575">
                <a:solidFill>
                  <a:srgbClr val="FFC85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线连接符 27">
                <a:extLst>
                  <a:ext uri="{FF2B5EF4-FFF2-40B4-BE49-F238E27FC236}">
                    <a16:creationId xmlns:a16="http://schemas.microsoft.com/office/drawing/2014/main" id="{5C7C52D7-7D28-3807-9B5B-F1205E9472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09671" y="1265960"/>
                <a:ext cx="0" cy="2391643"/>
              </a:xfrm>
              <a:prstGeom prst="line">
                <a:avLst/>
              </a:prstGeom>
              <a:ln w="28575">
                <a:solidFill>
                  <a:srgbClr val="FFC85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C8D50E5-962F-EF53-681B-3C3B85EEA77B}"/>
                </a:ext>
              </a:extLst>
            </p:cNvPr>
            <p:cNvGrpSpPr/>
            <p:nvPr/>
          </p:nvGrpSpPr>
          <p:grpSpPr>
            <a:xfrm rot="10800000">
              <a:off x="168707" y="2342012"/>
              <a:ext cx="2684717" cy="2422873"/>
              <a:chOff x="6224954" y="1265960"/>
              <a:chExt cx="2684717" cy="2422873"/>
            </a:xfrm>
          </p:grpSpPr>
          <p:cxnSp>
            <p:nvCxnSpPr>
              <p:cNvPr id="25" name="直线连接符 24">
                <a:extLst>
                  <a:ext uri="{FF2B5EF4-FFF2-40B4-BE49-F238E27FC236}">
                    <a16:creationId xmlns:a16="http://schemas.microsoft.com/office/drawing/2014/main" id="{B81EA012-20A9-4D11-5B48-9730D5B8FA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24954" y="1274351"/>
                <a:ext cx="2684717" cy="0"/>
              </a:xfrm>
              <a:prstGeom prst="line">
                <a:avLst/>
              </a:prstGeom>
              <a:ln w="28575">
                <a:solidFill>
                  <a:srgbClr val="FFC85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线连接符 25">
                <a:extLst>
                  <a:ext uri="{FF2B5EF4-FFF2-40B4-BE49-F238E27FC236}">
                    <a16:creationId xmlns:a16="http://schemas.microsoft.com/office/drawing/2014/main" id="{B2674274-20DE-8E6C-B396-BDAD75A35633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8909670" y="1265960"/>
                <a:ext cx="0" cy="2422873"/>
              </a:xfrm>
              <a:prstGeom prst="line">
                <a:avLst/>
              </a:prstGeom>
              <a:ln w="28575">
                <a:solidFill>
                  <a:srgbClr val="FFC85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标题 1">
            <a:extLst>
              <a:ext uri="{FF2B5EF4-FFF2-40B4-BE49-F238E27FC236}">
                <a16:creationId xmlns:a16="http://schemas.microsoft.com/office/drawing/2014/main" id="{E4F15CD2-5036-D641-AB68-3276DE0597E0}"/>
              </a:ext>
            </a:extLst>
          </p:cNvPr>
          <p:cNvSpPr txBox="1">
            <a:spLocks/>
          </p:cNvSpPr>
          <p:nvPr/>
        </p:nvSpPr>
        <p:spPr>
          <a:xfrm>
            <a:off x="490696" y="2502429"/>
            <a:ext cx="2993983" cy="185314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人从哪儿来？</a:t>
            </a:r>
            <a:endParaRPr lang="en-US" altLang="zh-CN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到世上做什么？</a:t>
            </a: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DEDF0C15-9B5F-7B49-B348-671EAC34AAA3}"/>
              </a:ext>
            </a:extLst>
          </p:cNvPr>
          <p:cNvSpPr txBox="1">
            <a:spLocks/>
          </p:cNvSpPr>
          <p:nvPr/>
        </p:nvSpPr>
        <p:spPr>
          <a:xfrm>
            <a:off x="126544" y="3764026"/>
            <a:ext cx="3406702" cy="83673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诗篇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139:14</a:t>
            </a:r>
          </a:p>
          <a:p>
            <a:pPr algn="ctr">
              <a:lnSpc>
                <a:spcPct val="100000"/>
              </a:lnSpc>
            </a:pP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课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524760A-19E1-6BF3-9BF6-36C3D9758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001" y="-104169"/>
            <a:ext cx="6133740" cy="702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22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AA6E1CA-2A09-1B60-EFFB-AC218C9C5508}"/>
              </a:ext>
            </a:extLst>
          </p:cNvPr>
          <p:cNvSpPr txBox="1"/>
          <p:nvPr/>
        </p:nvSpPr>
        <p:spPr>
          <a:xfrm>
            <a:off x="854432" y="2577454"/>
            <a:ext cx="7606657" cy="2979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580"/>
              </a:lnSpc>
            </a:pPr>
            <a:r>
              <a:rPr lang="zh-CN" altLang="zh-CN" sz="2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人从哪里来？</a:t>
            </a:r>
            <a:endParaRPr lang="en-US" altLang="zh-CN" sz="28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4580"/>
              </a:lnSpc>
            </a:pPr>
            <a:r>
              <a:rPr lang="zh-CN" altLang="zh-CN" sz="2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你觉得谁会</a:t>
            </a:r>
            <a:r>
              <a:rPr lang="zh-CN" altLang="en-US" sz="2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对这个问题</a:t>
            </a:r>
            <a:r>
              <a:rPr lang="zh-CN" altLang="zh-CN" sz="2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有最正确的答案？</a:t>
            </a:r>
            <a:r>
              <a:rPr lang="en-US" altLang="zh-CN" sz="2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2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2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</a:t>
            </a:r>
            <a:r>
              <a:rPr lang="zh-CN" altLang="en-US" sz="2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）</a:t>
            </a:r>
            <a:endParaRPr lang="zh-CN" altLang="zh-CN" sz="28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4580"/>
              </a:lnSpc>
              <a:buFont typeface="+mj-lt"/>
              <a:buAutoNum type="alphaUcPeriod"/>
            </a:pPr>
            <a:r>
              <a:rPr lang="zh-CN" altLang="zh-CN" sz="2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爸爸妈妈</a:t>
            </a:r>
          </a:p>
          <a:p>
            <a:pPr marL="342900" lvl="0" indent="-342900">
              <a:lnSpc>
                <a:spcPts val="4580"/>
              </a:lnSpc>
              <a:buFont typeface="+mj-lt"/>
              <a:buAutoNum type="alphaUcPeriod"/>
            </a:pPr>
            <a:r>
              <a:rPr lang="zh-CN" altLang="zh-CN" sz="2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人类学家</a:t>
            </a:r>
          </a:p>
          <a:p>
            <a:pPr marL="342900" lvl="0" indent="-342900">
              <a:lnSpc>
                <a:spcPts val="4580"/>
              </a:lnSpc>
              <a:buFont typeface="+mj-lt"/>
              <a:buAutoNum type="alphaUcPeriod"/>
            </a:pPr>
            <a:r>
              <a:rPr lang="zh-CN" altLang="zh-CN" sz="2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人类的创造者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54814AD-4330-B4B3-A9FE-6D72DA542DDF}"/>
              </a:ext>
            </a:extLst>
          </p:cNvPr>
          <p:cNvSpPr txBox="1"/>
          <p:nvPr/>
        </p:nvSpPr>
        <p:spPr>
          <a:xfrm>
            <a:off x="7757446" y="3298556"/>
            <a:ext cx="426720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80"/>
              </a:lnSpc>
            </a:pPr>
            <a:r>
              <a:rPr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</a:t>
            </a:r>
            <a:endParaRPr kumimoji="1"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0327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icture 4" descr="Picture 4"/>
          <p:cNvPicPr>
            <a:picLocks noChangeAspect="1"/>
          </p:cNvPicPr>
          <p:nvPr/>
        </p:nvPicPr>
        <p:blipFill>
          <a:blip r:embed="rId3"/>
          <a:srcRect l="10834" t="22221" r="63333" b="45715"/>
          <a:stretch>
            <a:fillRect/>
          </a:stretch>
        </p:blipFill>
        <p:spPr>
          <a:xfrm>
            <a:off x="7325" y="274090"/>
            <a:ext cx="3030355" cy="2732851"/>
          </a:xfrm>
          <a:prstGeom prst="rect">
            <a:avLst/>
          </a:prstGeom>
          <a:ln>
            <a:solidFill>
              <a:srgbClr val="000000"/>
            </a:solidFill>
            <a:miter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</p:pic>
      <p:pic>
        <p:nvPicPr>
          <p:cNvPr id="270" name="Picture 7" descr="Picture 7"/>
          <p:cNvPicPr>
            <a:picLocks noChangeAspect="1"/>
          </p:cNvPicPr>
          <p:nvPr/>
        </p:nvPicPr>
        <p:blipFill>
          <a:blip r:embed="rId4"/>
          <a:srcRect l="37407" t="23256" r="37500" b="45715"/>
          <a:stretch>
            <a:fillRect/>
          </a:stretch>
        </p:blipFill>
        <p:spPr>
          <a:xfrm>
            <a:off x="3047475" y="274090"/>
            <a:ext cx="3040876" cy="2732851"/>
          </a:xfrm>
          <a:prstGeom prst="rect">
            <a:avLst/>
          </a:prstGeom>
          <a:ln>
            <a:solidFill>
              <a:srgbClr val="000000"/>
            </a:solidFill>
            <a:miter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</p:pic>
      <p:pic>
        <p:nvPicPr>
          <p:cNvPr id="271" name="Picture 10" descr="Picture 10"/>
          <p:cNvPicPr>
            <a:picLocks noChangeAspect="1"/>
          </p:cNvPicPr>
          <p:nvPr/>
        </p:nvPicPr>
        <p:blipFill>
          <a:blip r:embed="rId5"/>
          <a:srcRect l="64906" t="23256" r="10000" b="45715"/>
          <a:stretch>
            <a:fillRect/>
          </a:stretch>
        </p:blipFill>
        <p:spPr>
          <a:xfrm>
            <a:off x="6078410" y="274090"/>
            <a:ext cx="3040877" cy="2732851"/>
          </a:xfrm>
          <a:prstGeom prst="rect">
            <a:avLst/>
          </a:prstGeom>
          <a:ln>
            <a:solidFill>
              <a:srgbClr val="000000"/>
            </a:solidFill>
            <a:miter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</p:pic>
      <p:pic>
        <p:nvPicPr>
          <p:cNvPr id="272" name="Picture 13" descr="Picture 13"/>
          <p:cNvPicPr>
            <a:picLocks noChangeAspect="1"/>
          </p:cNvPicPr>
          <p:nvPr/>
        </p:nvPicPr>
        <p:blipFill>
          <a:blip r:embed="rId6"/>
          <a:srcRect l="10001" t="56667" r="64999" b="11764"/>
          <a:stretch>
            <a:fillRect/>
          </a:stretch>
        </p:blipFill>
        <p:spPr>
          <a:xfrm>
            <a:off x="7323" y="3542486"/>
            <a:ext cx="3030356" cy="2781801"/>
          </a:xfrm>
          <a:prstGeom prst="rect">
            <a:avLst/>
          </a:prstGeom>
          <a:ln>
            <a:solidFill>
              <a:srgbClr val="000000"/>
            </a:solidFill>
            <a:miter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</p:pic>
      <p:pic>
        <p:nvPicPr>
          <p:cNvPr id="273" name="Picture 16" descr="Picture 16"/>
          <p:cNvPicPr>
            <a:picLocks noChangeAspect="1"/>
          </p:cNvPicPr>
          <p:nvPr/>
        </p:nvPicPr>
        <p:blipFill>
          <a:blip r:embed="rId7"/>
          <a:srcRect l="37407" t="56667" r="37500" b="11764"/>
          <a:stretch>
            <a:fillRect/>
          </a:stretch>
        </p:blipFill>
        <p:spPr>
          <a:xfrm>
            <a:off x="3047473" y="3542486"/>
            <a:ext cx="3040878" cy="2781801"/>
          </a:xfrm>
          <a:prstGeom prst="rect">
            <a:avLst/>
          </a:prstGeom>
          <a:ln>
            <a:solidFill>
              <a:srgbClr val="000000"/>
            </a:solidFill>
            <a:miter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</p:pic>
      <p:pic>
        <p:nvPicPr>
          <p:cNvPr id="274" name="Picture 19" descr="Picture 19"/>
          <p:cNvPicPr>
            <a:picLocks noChangeAspect="1"/>
          </p:cNvPicPr>
          <p:nvPr/>
        </p:nvPicPr>
        <p:blipFill>
          <a:blip r:embed="rId8"/>
          <a:srcRect l="64906" t="56667" r="10000" b="11764"/>
          <a:stretch>
            <a:fillRect/>
          </a:stretch>
        </p:blipFill>
        <p:spPr>
          <a:xfrm>
            <a:off x="6078408" y="3542486"/>
            <a:ext cx="3040878" cy="2781801"/>
          </a:xfrm>
          <a:prstGeom prst="rect">
            <a:avLst/>
          </a:prstGeom>
          <a:ln>
            <a:solidFill>
              <a:srgbClr val="000000"/>
            </a:solidFill>
            <a:miter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275" name="文本框 2"/>
          <p:cNvSpPr txBox="1"/>
          <p:nvPr/>
        </p:nvSpPr>
        <p:spPr>
          <a:xfrm>
            <a:off x="0" y="3019890"/>
            <a:ext cx="3045013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ctr"/>
            <a:r>
              <a:rPr sz="2000" b="1" dirty="0" err="1"/>
              <a:t>第一日</a:t>
            </a:r>
            <a:r>
              <a:rPr lang="zh-CN" altLang="en-US" sz="2000" b="1" dirty="0"/>
              <a:t>：地球和光</a:t>
            </a:r>
            <a:endParaRPr sz="2000" b="1" dirty="0"/>
          </a:p>
        </p:txBody>
      </p:sp>
      <p:sp>
        <p:nvSpPr>
          <p:cNvPr id="276" name="文本框 21"/>
          <p:cNvSpPr txBox="1"/>
          <p:nvPr/>
        </p:nvSpPr>
        <p:spPr>
          <a:xfrm>
            <a:off x="3045013" y="3019890"/>
            <a:ext cx="303339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ctr"/>
            <a:r>
              <a:rPr sz="2000" b="1" dirty="0" err="1"/>
              <a:t>第二日</a:t>
            </a:r>
            <a:r>
              <a:rPr lang="zh-CN" altLang="en-US" sz="2000" b="1" dirty="0"/>
              <a:t>：大气层</a:t>
            </a:r>
            <a:endParaRPr sz="2000" b="1" dirty="0"/>
          </a:p>
        </p:txBody>
      </p:sp>
      <p:sp>
        <p:nvSpPr>
          <p:cNvPr id="277" name="文本框 22"/>
          <p:cNvSpPr txBox="1"/>
          <p:nvPr/>
        </p:nvSpPr>
        <p:spPr>
          <a:xfrm>
            <a:off x="6078409" y="3019890"/>
            <a:ext cx="3065592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ctr"/>
            <a:r>
              <a:rPr sz="2000" b="1" dirty="0" err="1"/>
              <a:t>第三日</a:t>
            </a:r>
            <a:r>
              <a:rPr lang="zh-CN" altLang="en-US" sz="2000" b="1" dirty="0"/>
              <a:t>：陆地和植物</a:t>
            </a:r>
            <a:endParaRPr sz="2000" b="1" dirty="0"/>
          </a:p>
        </p:txBody>
      </p:sp>
      <p:sp>
        <p:nvSpPr>
          <p:cNvPr id="278" name="文本框 25"/>
          <p:cNvSpPr txBox="1"/>
          <p:nvPr/>
        </p:nvSpPr>
        <p:spPr>
          <a:xfrm>
            <a:off x="0" y="6346346"/>
            <a:ext cx="3045013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ctr"/>
            <a:r>
              <a:rPr sz="2000" b="1" dirty="0" err="1"/>
              <a:t>第四日</a:t>
            </a:r>
            <a:r>
              <a:rPr lang="zh-CN" altLang="en-US" sz="2000" b="1" dirty="0"/>
              <a:t>：太阳等光体</a:t>
            </a:r>
            <a:endParaRPr sz="2000" b="1" dirty="0"/>
          </a:p>
        </p:txBody>
      </p:sp>
      <p:sp>
        <p:nvSpPr>
          <p:cNvPr id="279" name="文本框 26"/>
          <p:cNvSpPr txBox="1"/>
          <p:nvPr/>
        </p:nvSpPr>
        <p:spPr>
          <a:xfrm>
            <a:off x="3045014" y="6346346"/>
            <a:ext cx="305397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ctr"/>
            <a:r>
              <a:rPr sz="2000" b="1" dirty="0" err="1"/>
              <a:t>第五日</a:t>
            </a:r>
            <a:r>
              <a:rPr lang="zh-CN" altLang="en-US" sz="2000" b="1" dirty="0"/>
              <a:t>：海洋生物和鸟类</a:t>
            </a:r>
            <a:endParaRPr sz="2000" b="1" dirty="0"/>
          </a:p>
        </p:txBody>
      </p:sp>
      <p:sp>
        <p:nvSpPr>
          <p:cNvPr id="280" name="文本框 27"/>
          <p:cNvSpPr txBox="1"/>
          <p:nvPr/>
        </p:nvSpPr>
        <p:spPr>
          <a:xfrm>
            <a:off x="6088350" y="6346346"/>
            <a:ext cx="3055649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ctr"/>
            <a:r>
              <a:rPr sz="2000" b="1" dirty="0" err="1"/>
              <a:t>第六日</a:t>
            </a:r>
            <a:r>
              <a:rPr lang="zh-CN" altLang="en-US" sz="2000" b="1" dirty="0"/>
              <a:t>：陆地动物和人</a:t>
            </a:r>
            <a:endParaRPr sz="2000" b="1" dirty="0"/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2F4B0504-85C8-883A-123D-619C9182ACCE}"/>
              </a:ext>
            </a:extLst>
          </p:cNvPr>
          <p:cNvSpPr/>
          <p:nvPr/>
        </p:nvSpPr>
        <p:spPr>
          <a:xfrm>
            <a:off x="7095281" y="4266449"/>
            <a:ext cx="1041722" cy="10417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6452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F93740D-7810-FD6D-DA33-A406C77857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76" b="23058"/>
          <a:stretch/>
        </p:blipFill>
        <p:spPr>
          <a:xfrm>
            <a:off x="-419" y="0"/>
            <a:ext cx="9144419" cy="502689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0" y="4243388"/>
            <a:ext cx="9142413" cy="3260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lnSpc>
                <a:spcPts val="3600"/>
              </a:lnSpc>
              <a:spcBef>
                <a:spcPts val="0"/>
              </a:spcBef>
              <a:buNone/>
            </a:pPr>
            <a:r>
              <a:rPr lang="zh-CN" altLang="zh-CN" sz="4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创世记</a:t>
            </a:r>
            <a:endParaRPr lang="en-US" altLang="zh-CN" sz="4000" b="1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 marL="0" indent="0" algn="ctr">
              <a:lnSpc>
                <a:spcPts val="3600"/>
              </a:lnSpc>
              <a:spcBef>
                <a:spcPts val="0"/>
              </a:spcBef>
              <a:buNone/>
            </a:pP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 marL="0" indent="0" algn="ctr">
              <a:lnSpc>
                <a:spcPts val="3000"/>
              </a:lnSpc>
              <a:spcBef>
                <a:spcPts val="0"/>
              </a:spcBef>
              <a:buNone/>
            </a:pP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1:26  </a:t>
            </a:r>
            <a:r>
              <a:rPr lang="zh-CN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神说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:“</a:t>
            </a:r>
            <a:r>
              <a:rPr lang="zh-CN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我们要照著我们的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形像</a:t>
            </a:r>
            <a:r>
              <a:rPr lang="zh-CN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，</a:t>
            </a:r>
            <a:endPara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 marL="0" indent="0" algn="ctr">
              <a:lnSpc>
                <a:spcPts val="3000"/>
              </a:lnSpc>
              <a:spcBef>
                <a:spcPts val="0"/>
              </a:spcBef>
              <a:buNone/>
            </a:pPr>
            <a:r>
              <a:rPr lang="zh-CN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按著我们的样式造人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…… 27 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神就照着自己的形像造人，乃是照着他的形像造男造女。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…… </a:t>
            </a:r>
            <a:r>
              <a:rPr lang="en-US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31</a:t>
            </a:r>
            <a:r>
              <a:rPr lang="zh-CN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神看著一切所造的都甚好。有晚上，有早晨，是第六日。</a:t>
            </a:r>
            <a:endPara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0ED3DB6-757C-354E-A493-A30193624DA3}"/>
              </a:ext>
            </a:extLst>
          </p:cNvPr>
          <p:cNvSpPr txBox="1"/>
          <p:nvPr/>
        </p:nvSpPr>
        <p:spPr>
          <a:xfrm>
            <a:off x="2932725" y="4011234"/>
            <a:ext cx="902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“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7D4089A-D989-BD47-A993-7CED4D135186}"/>
              </a:ext>
            </a:extLst>
          </p:cNvPr>
          <p:cNvSpPr txBox="1"/>
          <p:nvPr/>
        </p:nvSpPr>
        <p:spPr>
          <a:xfrm rot="10800000">
            <a:off x="5309233" y="3975611"/>
            <a:ext cx="902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224954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74980F2-F4F4-E508-6915-313804FFCBD3}"/>
              </a:ext>
            </a:extLst>
          </p:cNvPr>
          <p:cNvSpPr txBox="1"/>
          <p:nvPr/>
        </p:nvSpPr>
        <p:spPr>
          <a:xfrm>
            <a:off x="638805" y="4693671"/>
            <a:ext cx="7213600" cy="1435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560"/>
              </a:lnSpc>
            </a:pPr>
            <a:r>
              <a:rPr lang="en-US" altLang="zh-CN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lang="zh-CN" altLang="zh-CN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人是谁造的</a:t>
            </a:r>
            <a:r>
              <a:rPr lang="en-US" altLang="zh-CN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  <a:endParaRPr lang="zh-CN" altLang="zh-CN" sz="24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ts val="3560"/>
              </a:lnSpc>
            </a:pPr>
            <a:r>
              <a:rPr lang="en-US" altLang="zh-CN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2. </a:t>
            </a:r>
            <a:r>
              <a:rPr lang="zh-CN" altLang="zh-CN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人是在第几天被造的</a:t>
            </a:r>
            <a:r>
              <a:rPr lang="en-US" altLang="zh-CN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? </a:t>
            </a:r>
            <a:endParaRPr lang="zh-CN" altLang="zh-CN" sz="24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ts val="3560"/>
              </a:lnSpc>
            </a:pPr>
            <a:r>
              <a:rPr lang="en-US" altLang="zh-CN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3. </a:t>
            </a:r>
            <a:r>
              <a:rPr lang="zh-CN" altLang="zh-CN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人的受造有什么特别之处？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B248669-299B-0558-5595-45182A0DA504}"/>
              </a:ext>
            </a:extLst>
          </p:cNvPr>
          <p:cNvSpPr txBox="1"/>
          <p:nvPr/>
        </p:nvSpPr>
        <p:spPr>
          <a:xfrm>
            <a:off x="638804" y="3278138"/>
            <a:ext cx="7866391" cy="1294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1:26 </a:t>
            </a:r>
            <a:r>
              <a:rPr lang="zh-CN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神说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:“</a:t>
            </a:r>
            <a:r>
              <a:rPr lang="zh-CN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我们要照著我们的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形像</a:t>
            </a:r>
            <a:r>
              <a:rPr lang="zh-CN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，</a:t>
            </a:r>
            <a:endPara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zh-CN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按著我们的样式造人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…… 27 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神就照着自己的形像造人，乃是照着他的形像造男造女。</a:t>
            </a:r>
            <a:endParaRPr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26A8DE9-86A2-4CF9-6176-8B4465EBAFCA}"/>
              </a:ext>
            </a:extLst>
          </p:cNvPr>
          <p:cNvSpPr txBox="1"/>
          <p:nvPr/>
        </p:nvSpPr>
        <p:spPr>
          <a:xfrm>
            <a:off x="3101640" y="4644620"/>
            <a:ext cx="1415772" cy="48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80"/>
              </a:lnSpc>
            </a:pP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被神造的</a:t>
            </a:r>
            <a:endParaRPr kumimoji="1" lang="zh-CN" altLang="en-US" sz="2400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47C78C9-1845-D41B-62F2-2B906ABCE0C3}"/>
              </a:ext>
            </a:extLst>
          </p:cNvPr>
          <p:cNvSpPr txBox="1"/>
          <p:nvPr/>
        </p:nvSpPr>
        <p:spPr>
          <a:xfrm>
            <a:off x="3972455" y="5118462"/>
            <a:ext cx="1107996" cy="48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80"/>
              </a:lnSpc>
            </a:pP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第六日</a:t>
            </a:r>
            <a:endParaRPr kumimoji="1" lang="zh-CN" altLang="en-US" sz="2400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FDA1300-83FE-E8C8-C733-9E0B14FE69DB}"/>
              </a:ext>
            </a:extLst>
          </p:cNvPr>
          <p:cNvSpPr txBox="1"/>
          <p:nvPr/>
        </p:nvSpPr>
        <p:spPr>
          <a:xfrm>
            <a:off x="4662405" y="5616424"/>
            <a:ext cx="2646878" cy="48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80"/>
              </a:lnSpc>
            </a:pP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按照神的形像被造</a:t>
            </a:r>
            <a:endParaRPr kumimoji="1" lang="zh-CN" altLang="en-US" sz="2400" b="1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729F0C3-905E-3892-757D-D415A9A83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创世记</a:t>
            </a:r>
          </a:p>
        </p:txBody>
      </p: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3D691867-7FEF-0EF7-D4A7-BE7E172D1852}"/>
              </a:ext>
            </a:extLst>
          </p:cNvPr>
          <p:cNvCxnSpPr/>
          <p:nvPr/>
        </p:nvCxnSpPr>
        <p:spPr>
          <a:xfrm>
            <a:off x="3101640" y="5102501"/>
            <a:ext cx="266217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2036D227-C861-1113-F020-C34650A9918F}"/>
              </a:ext>
            </a:extLst>
          </p:cNvPr>
          <p:cNvCxnSpPr/>
          <p:nvPr/>
        </p:nvCxnSpPr>
        <p:spPr>
          <a:xfrm>
            <a:off x="3972455" y="5571129"/>
            <a:ext cx="266217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03FB55BB-4B6B-580E-1724-BEC7AFBAB19A}"/>
              </a:ext>
            </a:extLst>
          </p:cNvPr>
          <p:cNvCxnSpPr>
            <a:cxnSpLocks/>
          </p:cNvCxnSpPr>
          <p:nvPr/>
        </p:nvCxnSpPr>
        <p:spPr>
          <a:xfrm>
            <a:off x="4662405" y="6074075"/>
            <a:ext cx="341632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直线连接符 20">
            <a:extLst>
              <a:ext uri="{FF2B5EF4-FFF2-40B4-BE49-F238E27FC236}">
                <a16:creationId xmlns:a16="http://schemas.microsoft.com/office/drawing/2014/main" id="{10B10EFC-DC74-7433-53C0-47438D3620EE}"/>
              </a:ext>
            </a:extLst>
          </p:cNvPr>
          <p:cNvSpPr/>
          <p:nvPr/>
        </p:nvSpPr>
        <p:spPr>
          <a:xfrm flipH="1">
            <a:off x="454531" y="1567090"/>
            <a:ext cx="0" cy="4816080"/>
          </a:xfrm>
          <a:prstGeom prst="line">
            <a:avLst/>
          </a:prstGeom>
          <a:ln w="19050">
            <a:solidFill>
              <a:srgbClr val="FDBB3B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0" name="直线连接符 21">
            <a:extLst>
              <a:ext uri="{FF2B5EF4-FFF2-40B4-BE49-F238E27FC236}">
                <a16:creationId xmlns:a16="http://schemas.microsoft.com/office/drawing/2014/main" id="{5FAA3BEC-DB01-8250-C29B-08D8E73C5C99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DBB3B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1" name="直线连接符 22">
            <a:extLst>
              <a:ext uri="{FF2B5EF4-FFF2-40B4-BE49-F238E27FC236}">
                <a16:creationId xmlns:a16="http://schemas.microsoft.com/office/drawing/2014/main" id="{4E53930E-6A67-CC8A-B537-66B28948E85E}"/>
              </a:ext>
            </a:extLst>
          </p:cNvPr>
          <p:cNvSpPr/>
          <p:nvPr/>
        </p:nvSpPr>
        <p:spPr>
          <a:xfrm flipH="1" flipV="1">
            <a:off x="971601" y="1567090"/>
            <a:ext cx="7742668" cy="1"/>
          </a:xfrm>
          <a:prstGeom prst="line">
            <a:avLst/>
          </a:prstGeom>
          <a:ln w="12700">
            <a:solidFill>
              <a:srgbClr val="FDBB3B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" name="直线连接符 23">
            <a:extLst>
              <a:ext uri="{FF2B5EF4-FFF2-40B4-BE49-F238E27FC236}">
                <a16:creationId xmlns:a16="http://schemas.microsoft.com/office/drawing/2014/main" id="{289447C0-9342-CBDC-CAEB-D2BD4F1145E7}"/>
              </a:ext>
            </a:extLst>
          </p:cNvPr>
          <p:cNvSpPr/>
          <p:nvPr/>
        </p:nvSpPr>
        <p:spPr>
          <a:xfrm flipH="1">
            <a:off x="8714268" y="1567090"/>
            <a:ext cx="0" cy="4677791"/>
          </a:xfrm>
          <a:prstGeom prst="line">
            <a:avLst/>
          </a:prstGeom>
          <a:ln w="12700">
            <a:solidFill>
              <a:srgbClr val="FDBB3B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2B9B8068-D60C-B067-F70C-28EB74F12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06998" y="1378942"/>
            <a:ext cx="579512" cy="432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A45F09F-5FEB-627A-0BF2-039852A74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7294" y="6128807"/>
            <a:ext cx="579512" cy="432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51BF2B2-E87F-50D6-79EA-362F00D221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5" b="19515"/>
          <a:stretch/>
        </p:blipFill>
        <p:spPr>
          <a:xfrm>
            <a:off x="3006579" y="1255039"/>
            <a:ext cx="3039747" cy="189824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5611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74980F2-F4F4-E508-6915-313804FFCBD3}"/>
              </a:ext>
            </a:extLst>
          </p:cNvPr>
          <p:cNvSpPr txBox="1"/>
          <p:nvPr/>
        </p:nvSpPr>
        <p:spPr>
          <a:xfrm>
            <a:off x="724113" y="4907501"/>
            <a:ext cx="7213600" cy="552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860"/>
              </a:lnSpc>
            </a:pPr>
            <a:r>
              <a:rPr lang="zh-CN" altLang="en-US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神的形像和性别有关系吗</a:t>
            </a:r>
            <a:r>
              <a:rPr lang="zh-CN" altLang="zh-CN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FDA1300-83FE-E8C8-C733-9E0B14FE69DB}"/>
              </a:ext>
            </a:extLst>
          </p:cNvPr>
          <p:cNvSpPr txBox="1"/>
          <p:nvPr/>
        </p:nvSpPr>
        <p:spPr>
          <a:xfrm>
            <a:off x="724112" y="5513692"/>
            <a:ext cx="7781079" cy="54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60"/>
              </a:lnSpc>
            </a:pP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没有，因为经文明确地说神“照着他的形像造男造女”。</a:t>
            </a:r>
            <a:endParaRPr kumimoji="1" lang="zh-CN" altLang="en-US" sz="2400" b="1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729F0C3-905E-3892-757D-D415A9A83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创世记</a:t>
            </a:r>
          </a:p>
        </p:txBody>
      </p:sp>
      <p:sp>
        <p:nvSpPr>
          <p:cNvPr id="19" name="直线连接符 20">
            <a:extLst>
              <a:ext uri="{FF2B5EF4-FFF2-40B4-BE49-F238E27FC236}">
                <a16:creationId xmlns:a16="http://schemas.microsoft.com/office/drawing/2014/main" id="{10B10EFC-DC74-7433-53C0-47438D3620EE}"/>
              </a:ext>
            </a:extLst>
          </p:cNvPr>
          <p:cNvSpPr/>
          <p:nvPr/>
        </p:nvSpPr>
        <p:spPr>
          <a:xfrm flipH="1">
            <a:off x="454531" y="1567090"/>
            <a:ext cx="0" cy="4816080"/>
          </a:xfrm>
          <a:prstGeom prst="line">
            <a:avLst/>
          </a:prstGeom>
          <a:ln w="19050">
            <a:solidFill>
              <a:srgbClr val="FDBB3B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0" name="直线连接符 21">
            <a:extLst>
              <a:ext uri="{FF2B5EF4-FFF2-40B4-BE49-F238E27FC236}">
                <a16:creationId xmlns:a16="http://schemas.microsoft.com/office/drawing/2014/main" id="{5FAA3BEC-DB01-8250-C29B-08D8E73C5C99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DBB3B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1" name="直线连接符 22">
            <a:extLst>
              <a:ext uri="{FF2B5EF4-FFF2-40B4-BE49-F238E27FC236}">
                <a16:creationId xmlns:a16="http://schemas.microsoft.com/office/drawing/2014/main" id="{4E53930E-6A67-CC8A-B537-66B28948E85E}"/>
              </a:ext>
            </a:extLst>
          </p:cNvPr>
          <p:cNvSpPr/>
          <p:nvPr/>
        </p:nvSpPr>
        <p:spPr>
          <a:xfrm flipH="1" flipV="1">
            <a:off x="971601" y="1567090"/>
            <a:ext cx="7742668" cy="1"/>
          </a:xfrm>
          <a:prstGeom prst="line">
            <a:avLst/>
          </a:prstGeom>
          <a:ln w="12700">
            <a:solidFill>
              <a:srgbClr val="FDBB3B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" name="直线连接符 23">
            <a:extLst>
              <a:ext uri="{FF2B5EF4-FFF2-40B4-BE49-F238E27FC236}">
                <a16:creationId xmlns:a16="http://schemas.microsoft.com/office/drawing/2014/main" id="{289447C0-9342-CBDC-CAEB-D2BD4F1145E7}"/>
              </a:ext>
            </a:extLst>
          </p:cNvPr>
          <p:cNvSpPr/>
          <p:nvPr/>
        </p:nvSpPr>
        <p:spPr>
          <a:xfrm flipH="1">
            <a:off x="8714268" y="1567090"/>
            <a:ext cx="0" cy="4677791"/>
          </a:xfrm>
          <a:prstGeom prst="line">
            <a:avLst/>
          </a:prstGeom>
          <a:ln w="12700">
            <a:solidFill>
              <a:srgbClr val="FDBB3B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2B9B8068-D60C-B067-F70C-28EB74F12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06998" y="1378942"/>
            <a:ext cx="579512" cy="432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A45F09F-5FEB-627A-0BF2-039852A74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7294" y="6128807"/>
            <a:ext cx="579512" cy="432000"/>
          </a:xfrm>
          <a:prstGeom prst="rect">
            <a:avLst/>
          </a:prstGeom>
        </p:spPr>
      </p:pic>
      <p:cxnSp>
        <p:nvCxnSpPr>
          <p:cNvPr id="26" name="直线连接符 25">
            <a:extLst>
              <a:ext uri="{FF2B5EF4-FFF2-40B4-BE49-F238E27FC236}">
                <a16:creationId xmlns:a16="http://schemas.microsoft.com/office/drawing/2014/main" id="{CF362F72-FFC2-F102-9FB6-78E127FB32F6}"/>
              </a:ext>
            </a:extLst>
          </p:cNvPr>
          <p:cNvCxnSpPr>
            <a:cxnSpLocks/>
          </p:cNvCxnSpPr>
          <p:nvPr/>
        </p:nvCxnSpPr>
        <p:spPr>
          <a:xfrm>
            <a:off x="772199" y="6060637"/>
            <a:ext cx="7724851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DA3C6875-B0FF-7B81-CF02-C2BEB9B793C2}"/>
              </a:ext>
            </a:extLst>
          </p:cNvPr>
          <p:cNvSpPr txBox="1"/>
          <p:nvPr/>
        </p:nvSpPr>
        <p:spPr>
          <a:xfrm>
            <a:off x="638804" y="3278138"/>
            <a:ext cx="7866391" cy="1294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1:26 </a:t>
            </a:r>
            <a:r>
              <a:rPr lang="zh-CN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神说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:“</a:t>
            </a:r>
            <a:r>
              <a:rPr lang="zh-CN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我们要照著我们的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形像</a:t>
            </a:r>
            <a:r>
              <a:rPr lang="zh-CN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，</a:t>
            </a:r>
            <a:endPara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zh-CN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按著我们的样式造人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…… 27 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神就照着自己的形像造人，乃是照着他的形像造男造女。</a:t>
            </a:r>
            <a:endParaRPr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B6956BE-4446-602C-1F66-8AFBC0AEAE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5" b="19515"/>
          <a:stretch/>
        </p:blipFill>
        <p:spPr>
          <a:xfrm>
            <a:off x="3006579" y="1255039"/>
            <a:ext cx="3039747" cy="189824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338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43D7A70-AF0C-4BE6-A4B4-B309D524B763}"/>
              </a:ext>
            </a:extLst>
          </p:cNvPr>
          <p:cNvSpPr txBox="1"/>
          <p:nvPr/>
        </p:nvSpPr>
        <p:spPr>
          <a:xfrm>
            <a:off x="953228" y="5092008"/>
            <a:ext cx="7577314" cy="107080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zh-CN"/>
            </a:defPPr>
            <a:lvl1pPr>
              <a:lnSpc>
                <a:spcPts val="4040"/>
              </a:lnSpc>
              <a:defRPr sz="320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defRPr>
            </a:lvl1pPr>
          </a:lstStyle>
          <a:p>
            <a:r>
              <a:rPr lang="zh-CN" altLang="zh-CN" sz="2800" dirty="0">
                <a:effectLst/>
                <a:cs typeface="Times New Roman" panose="02020603050405020304" pitchFamily="18" charset="0"/>
              </a:rPr>
              <a:t>创世记</a:t>
            </a:r>
            <a:r>
              <a:rPr lang="en-US" altLang="zh-CN" sz="2800" dirty="0">
                <a:effectLst/>
                <a:cs typeface="Times New Roman" panose="02020603050405020304" pitchFamily="18" charset="0"/>
              </a:rPr>
              <a:t>2:7...... </a:t>
            </a:r>
            <a:r>
              <a:rPr lang="zh-CN" altLang="zh-CN" sz="2800" dirty="0">
                <a:effectLst/>
                <a:cs typeface="Times New Roman" panose="02020603050405020304" pitchFamily="18" charset="0"/>
              </a:rPr>
              <a:t>将生气吹在他鼻孔里，他就成了有灵的活人，名叫亚当。</a:t>
            </a:r>
            <a:endParaRPr lang="en-US" sz="44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F8E3816-7114-F0B9-33F1-9C8A4595BDDA}"/>
              </a:ext>
            </a:extLst>
          </p:cNvPr>
          <p:cNvSpPr txBox="1"/>
          <p:nvPr/>
        </p:nvSpPr>
        <p:spPr>
          <a:xfrm>
            <a:off x="953227" y="5092008"/>
            <a:ext cx="7577314" cy="107080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zh-CN"/>
            </a:defPPr>
            <a:lvl1pPr>
              <a:lnSpc>
                <a:spcPts val="4040"/>
              </a:lnSpc>
              <a:defRPr sz="320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defRPr>
            </a:lvl1pPr>
          </a:lstStyle>
          <a:p>
            <a:r>
              <a:rPr lang="zh-CN" altLang="zh-CN" sz="2800" dirty="0">
                <a:effectLst/>
                <a:cs typeface="Times New Roman" panose="02020603050405020304" pitchFamily="18" charset="0"/>
              </a:rPr>
              <a:t>创世记</a:t>
            </a:r>
            <a:r>
              <a:rPr lang="en-US" altLang="zh-CN" sz="2800" dirty="0">
                <a:effectLst/>
                <a:cs typeface="Times New Roman" panose="02020603050405020304" pitchFamily="18" charset="0"/>
              </a:rPr>
              <a:t>2:7...... </a:t>
            </a:r>
            <a:r>
              <a:rPr lang="zh-CN" altLang="zh-CN" sz="2800" dirty="0">
                <a:effectLst/>
                <a:cs typeface="Times New Roman" panose="02020603050405020304" pitchFamily="18" charset="0"/>
              </a:rPr>
              <a:t>将生气吹在他鼻孔里，他就成了</a:t>
            </a:r>
            <a:r>
              <a:rPr lang="zh-CN" altLang="zh-CN" sz="2800" b="1" dirty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有灵的活人</a:t>
            </a:r>
            <a:r>
              <a:rPr lang="zh-CN" altLang="zh-CN" sz="2800" dirty="0">
                <a:effectLst/>
                <a:cs typeface="Times New Roman" panose="02020603050405020304" pitchFamily="18" charset="0"/>
              </a:rPr>
              <a:t>，名叫亚当。</a:t>
            </a:r>
            <a:endParaRPr lang="en-US" sz="44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A09D5E8-3FE0-EBC6-E787-85732EF2E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068" y="232831"/>
            <a:ext cx="4701863" cy="470186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5777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0C24B-0412-9AD7-17A7-69E22C9AC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你知道有灵的活人有哪些特征吗？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A0AF749-9F79-A3E4-4ABF-A6F8564AD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8920"/>
            <a:ext cx="9144000" cy="356503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39504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D02AF9-FDA2-434D-A3F8-6913FB485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神的形像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B7D170B-2ADB-A0C5-CF54-5205FCB5CC01}"/>
              </a:ext>
            </a:extLst>
          </p:cNvPr>
          <p:cNvSpPr txBox="1"/>
          <p:nvPr/>
        </p:nvSpPr>
        <p:spPr>
          <a:xfrm>
            <a:off x="351221" y="2415491"/>
            <a:ext cx="86770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1.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能创造新事物；</a:t>
            </a:r>
            <a:r>
              <a:rPr lang="en-US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2.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会分辨对错；</a:t>
            </a:r>
            <a:r>
              <a:rPr lang="en-US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3.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有自由选择。</a:t>
            </a:r>
            <a:endParaRPr lang="zh-CN" altLang="zh-CN" sz="40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5E7C086-471D-FCC5-5550-8835489C7D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" b="60168"/>
          <a:stretch/>
        </p:blipFill>
        <p:spPr>
          <a:xfrm>
            <a:off x="0" y="3265423"/>
            <a:ext cx="3046834" cy="215488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3C09500-6EF0-EE9E-7A8D-DCCA966D20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43"/>
          <a:stretch/>
        </p:blipFill>
        <p:spPr>
          <a:xfrm>
            <a:off x="6051973" y="3265424"/>
            <a:ext cx="3092028" cy="214932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39AFB5-3EB0-F0F5-8B3F-1DEEA1422B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180" b="12822"/>
          <a:stretch/>
        </p:blipFill>
        <p:spPr>
          <a:xfrm>
            <a:off x="3115474" y="3259861"/>
            <a:ext cx="2873279" cy="215488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66090BD-E480-4AA7-165F-E97E86A684E5}"/>
              </a:ext>
            </a:extLst>
          </p:cNvPr>
          <p:cNvSpPr txBox="1"/>
          <p:nvPr/>
        </p:nvSpPr>
        <p:spPr>
          <a:xfrm>
            <a:off x="761607" y="2415491"/>
            <a:ext cx="30890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1.</a:t>
            </a:r>
            <a:r>
              <a:rPr lang="zh-CN" altLang="zh-CN" sz="28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能创造新事物；</a:t>
            </a:r>
            <a:endParaRPr lang="zh-CN" altLang="zh-CN" sz="4000" b="1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F4967C-8F4C-D0C5-DDFB-538EEBBAA924}"/>
              </a:ext>
            </a:extLst>
          </p:cNvPr>
          <p:cNvSpPr txBox="1"/>
          <p:nvPr/>
        </p:nvSpPr>
        <p:spPr>
          <a:xfrm>
            <a:off x="761607" y="2412902"/>
            <a:ext cx="30890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1.</a:t>
            </a:r>
            <a:r>
              <a:rPr lang="zh-CN" altLang="zh-CN" sz="2800" b="1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能创造新事物；</a:t>
            </a:r>
            <a:endParaRPr lang="zh-CN" altLang="zh-CN" sz="4000" b="1" kern="100" dirty="0">
              <a:solidFill>
                <a:srgbClr val="FF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55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2FDDE5-455D-2048-BE15-6BE66A77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人有神的形像 </a:t>
            </a:r>
            <a:r>
              <a:rPr lang="en" altLang="zh-CN" dirty="0"/>
              <a:t>VS </a:t>
            </a:r>
            <a:r>
              <a:rPr lang="zh-CN" altLang="en-US" dirty="0"/>
              <a:t>动物没有神的形像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3F7EB8F-30C4-F943-23CD-37ED18A88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6833"/>
            <a:ext cx="9143999" cy="513588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455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202C368F-49B0-C8E1-B06F-2F7BC02F1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043" y="2434386"/>
            <a:ext cx="5081957" cy="338797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2963143-6F23-9DA5-9289-13107A1AA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>
                <a:effectLst/>
                <a:cs typeface="Times New Roman" panose="02020603050405020304" pitchFamily="18" charset="0"/>
              </a:rPr>
              <a:t>人之所以能创造新事物，</a:t>
            </a:r>
            <a:br>
              <a:rPr lang="en-US" altLang="zh-CN" dirty="0">
                <a:effectLst/>
                <a:cs typeface="Times New Roman" panose="02020603050405020304" pitchFamily="18" charset="0"/>
              </a:rPr>
            </a:br>
            <a:r>
              <a:rPr lang="zh-CN" altLang="zh-CN" dirty="0">
                <a:effectLst/>
                <a:cs typeface="Times New Roman" panose="02020603050405020304" pitchFamily="18" charset="0"/>
              </a:rPr>
              <a:t>是因为神是创造的神。</a:t>
            </a:r>
            <a:br>
              <a:rPr lang="en-US" altLang="zh-CN" dirty="0">
                <a:effectLst/>
                <a:cs typeface="Times New Roman" panose="02020603050405020304" pitchFamily="18" charset="0"/>
              </a:rPr>
            </a:br>
            <a:endParaRPr lang="zh-CN" altLang="en-US" sz="60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CFA0824-E84E-A4BC-AE42-7D1B5408E9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03" b="6396"/>
          <a:stretch/>
        </p:blipFill>
        <p:spPr>
          <a:xfrm>
            <a:off x="0" y="2434386"/>
            <a:ext cx="2897335" cy="338797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右箭头 7">
            <a:extLst>
              <a:ext uri="{FF2B5EF4-FFF2-40B4-BE49-F238E27FC236}">
                <a16:creationId xmlns:a16="http://schemas.microsoft.com/office/drawing/2014/main" id="{267DC986-B6D8-B82F-11B9-E05F6426DFC3}"/>
              </a:ext>
            </a:extLst>
          </p:cNvPr>
          <p:cNvSpPr/>
          <p:nvPr/>
        </p:nvSpPr>
        <p:spPr>
          <a:xfrm>
            <a:off x="3063519" y="3864601"/>
            <a:ext cx="832339" cy="527539"/>
          </a:xfrm>
          <a:prstGeom prst="rightArrow">
            <a:avLst/>
          </a:prstGeom>
          <a:solidFill>
            <a:srgbClr val="F2B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02769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14082F5-B7A7-5607-2369-7A1940517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29" y="-263903"/>
            <a:ext cx="8530541" cy="7677487"/>
          </a:xfrm>
          <a:prstGeom prst="rect">
            <a:avLst/>
          </a:prstGeo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D063150D-5D22-2DDC-8F0D-B71FFA8B15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7858" y="709412"/>
            <a:ext cx="2209800" cy="1325562"/>
          </a:xfrm>
          <a:prstGeom prst="rect">
            <a:avLst/>
          </a:prstGeom>
        </p:spPr>
        <p:txBody>
          <a:bodyPr/>
          <a:lstStyle/>
          <a:p>
            <a:r>
              <a:rPr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你是从哪里来的？</a:t>
            </a:r>
            <a:endParaRPr lang="zh-CN" altLang="en-US" dirty="0"/>
          </a:p>
        </p:txBody>
      </p:sp>
      <p:sp>
        <p:nvSpPr>
          <p:cNvPr id="7" name="标题 3">
            <a:extLst>
              <a:ext uri="{FF2B5EF4-FFF2-40B4-BE49-F238E27FC236}">
                <a16:creationId xmlns:a16="http://schemas.microsoft.com/office/drawing/2014/main" id="{DEA44023-C304-AFE8-0A09-24159CCDA1C6}"/>
              </a:ext>
            </a:extLst>
          </p:cNvPr>
          <p:cNvSpPr txBox="1">
            <a:spLocks/>
          </p:cNvSpPr>
          <p:nvPr/>
        </p:nvSpPr>
        <p:spPr>
          <a:xfrm>
            <a:off x="4294206" y="1114397"/>
            <a:ext cx="2639028" cy="1325563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？</a:t>
            </a:r>
            <a:r>
              <a:rPr lang="en-US" altLang="zh-CN" dirty="0"/>
              <a:t>……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94157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A7C62C3-7130-37A0-6646-22C12A597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290" y="1494333"/>
            <a:ext cx="2765067" cy="29424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3DA2C41-1D83-E39A-38FD-DF8B47E50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712" y="2015649"/>
            <a:ext cx="3364625" cy="2303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428616A-15E2-6053-B3EE-5EF20C09B8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88"/>
          <a:stretch/>
        </p:blipFill>
        <p:spPr>
          <a:xfrm>
            <a:off x="944983" y="4554834"/>
            <a:ext cx="4049836" cy="230316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C40F6A3-CD44-117C-6B07-D06F8E6FC4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8604" y="4554834"/>
            <a:ext cx="3454749" cy="230316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F9FF8147-1E93-CAEB-C5C2-0B94EAB0D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你的任何一件作品都反映出</a:t>
            </a:r>
            <a:br>
              <a:rPr lang="en-US" altLang="zh-CN" dirty="0"/>
            </a:br>
            <a:r>
              <a:rPr lang="zh-CN" altLang="en-US" dirty="0"/>
              <a:t>你具备神的形像</a:t>
            </a:r>
          </a:p>
        </p:txBody>
      </p:sp>
    </p:spTree>
    <p:extLst>
      <p:ext uri="{BB962C8B-B14F-4D97-AF65-F5344CB8AC3E}">
        <p14:creationId xmlns:p14="http://schemas.microsoft.com/office/powerpoint/2010/main" val="2364582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D02AF9-FDA2-434D-A3F8-6913FB485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神的形像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B7D170B-2ADB-A0C5-CF54-5205FCB5CC01}"/>
              </a:ext>
            </a:extLst>
          </p:cNvPr>
          <p:cNvSpPr txBox="1"/>
          <p:nvPr/>
        </p:nvSpPr>
        <p:spPr>
          <a:xfrm>
            <a:off x="1791267" y="2415491"/>
            <a:ext cx="32277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1.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能创造新事物；</a:t>
            </a:r>
            <a:endParaRPr lang="zh-CN" altLang="zh-CN" sz="40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5E7C086-471D-FCC5-5550-8835489C7D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" b="60168"/>
          <a:stretch/>
        </p:blipFill>
        <p:spPr>
          <a:xfrm>
            <a:off x="869841" y="3257759"/>
            <a:ext cx="3770146" cy="266645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888832E-E9EF-3969-F5BB-4AA339B06D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80" b="12822"/>
          <a:stretch/>
        </p:blipFill>
        <p:spPr>
          <a:xfrm>
            <a:off x="4748353" y="3259861"/>
            <a:ext cx="3552585" cy="26643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A90CCAD-1201-E215-B009-867647558F64}"/>
              </a:ext>
            </a:extLst>
          </p:cNvPr>
          <p:cNvSpPr txBox="1"/>
          <p:nvPr/>
        </p:nvSpPr>
        <p:spPr>
          <a:xfrm>
            <a:off x="4693920" y="2415491"/>
            <a:ext cx="2722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2.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会分辨对错；</a:t>
            </a:r>
            <a:endParaRPr lang="zh-CN" altLang="zh-CN" sz="40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61A3C53-E4A6-CFFF-6AE8-1B23E49DE1F4}"/>
              </a:ext>
            </a:extLst>
          </p:cNvPr>
          <p:cNvSpPr txBox="1"/>
          <p:nvPr/>
        </p:nvSpPr>
        <p:spPr>
          <a:xfrm>
            <a:off x="4693920" y="2415491"/>
            <a:ext cx="2722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2.</a:t>
            </a:r>
            <a:r>
              <a:rPr lang="zh-CN" altLang="zh-CN" sz="2800" b="1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会分辨对错；</a:t>
            </a:r>
            <a:endParaRPr lang="zh-CN" altLang="zh-CN" sz="4000" b="1" kern="100" dirty="0">
              <a:solidFill>
                <a:srgbClr val="FF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64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4B25AB-8FA3-24AF-DA29-24044CA6F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小明尽管不缺钱，却偷你的钱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87F0010D-B451-45A1-8631-463E3D339F83}"/>
              </a:ext>
            </a:extLst>
          </p:cNvPr>
          <p:cNvGrpSpPr/>
          <p:nvPr/>
        </p:nvGrpSpPr>
        <p:grpSpPr>
          <a:xfrm>
            <a:off x="1811215" y="1406769"/>
            <a:ext cx="5521569" cy="5358322"/>
            <a:chOff x="2540000" y="1629508"/>
            <a:chExt cx="4493846" cy="436098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88558669-8979-AE55-C865-991CC62A5FC8}"/>
                </a:ext>
              </a:extLst>
            </p:cNvPr>
            <p:cNvSpPr/>
            <p:nvPr/>
          </p:nvSpPr>
          <p:spPr>
            <a:xfrm>
              <a:off x="2540000" y="1629508"/>
              <a:ext cx="4493846" cy="43609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0B77CE0-788D-15B6-0DD6-035A9F12B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39292" y="1779631"/>
              <a:ext cx="4064000" cy="401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0582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14ABC1C-5A62-D85D-AE95-CF4F17AEF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51" y="1292613"/>
            <a:ext cx="6733284" cy="535506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BE04A27-0187-6B2F-9A2E-C746AE352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你生气地指责小明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8AA12ED6-5CDE-3DE9-3186-02382C07E4ED}"/>
              </a:ext>
            </a:extLst>
          </p:cNvPr>
          <p:cNvSpPr txBox="1">
            <a:spLocks/>
          </p:cNvSpPr>
          <p:nvPr/>
        </p:nvSpPr>
        <p:spPr>
          <a:xfrm>
            <a:off x="1986453" y="2738368"/>
            <a:ext cx="1786761" cy="876384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0" dirty="0"/>
              <a:t>你偷钱是不对的！</a:t>
            </a:r>
          </a:p>
        </p:txBody>
      </p:sp>
    </p:spTree>
    <p:extLst>
      <p:ext uri="{BB962C8B-B14F-4D97-AF65-F5344CB8AC3E}">
        <p14:creationId xmlns:p14="http://schemas.microsoft.com/office/powerpoint/2010/main" val="2279865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1505D3-202D-AD72-3720-785E09EB8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你把这件事告诉小明的父母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51AD5602-3DAE-4E17-A27B-0AF401EEC1D6}"/>
              </a:ext>
            </a:extLst>
          </p:cNvPr>
          <p:cNvGrpSpPr/>
          <p:nvPr/>
        </p:nvGrpSpPr>
        <p:grpSpPr>
          <a:xfrm>
            <a:off x="1166446" y="1606917"/>
            <a:ext cx="6811108" cy="4797015"/>
            <a:chOff x="1137138" y="1779631"/>
            <a:chExt cx="6811108" cy="4797015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73A17B8-947B-9AF9-6661-79E5F3F47D98}"/>
                </a:ext>
              </a:extLst>
            </p:cNvPr>
            <p:cNvSpPr/>
            <p:nvPr/>
          </p:nvSpPr>
          <p:spPr>
            <a:xfrm>
              <a:off x="1137138" y="1779631"/>
              <a:ext cx="6811108" cy="4797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A3C7521-37DD-FEA5-DADF-D3848E9DC5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98" b="10249"/>
            <a:stretch/>
          </p:blipFill>
          <p:spPr>
            <a:xfrm>
              <a:off x="1365724" y="2022430"/>
              <a:ext cx="6353936" cy="43114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6798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28130-9369-EE62-73BA-C542F16D7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小明向你赔礼道歉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732A7AD-EB30-8848-EAC3-63904A7D7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91" y="1584460"/>
            <a:ext cx="7217818" cy="498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768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F4B53-168D-A397-F7C3-E72802AE4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狗没有神的形像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50E9184-80F8-CC74-F8CC-9768ED55B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84" y="1344698"/>
            <a:ext cx="7661031" cy="550542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4779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7DB96AA-E900-243B-394D-E989A0F924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5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11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FAA9CD9-1575-1183-6B68-DE8D05DE0C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2" r="208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4A5EA5E-4AD9-989B-B921-61D7121B5280}"/>
              </a:ext>
            </a:extLst>
          </p:cNvPr>
          <p:cNvSpPr txBox="1"/>
          <p:nvPr/>
        </p:nvSpPr>
        <p:spPr>
          <a:xfrm>
            <a:off x="294641" y="4462389"/>
            <a:ext cx="8453120" cy="646331"/>
          </a:xfrm>
          <a:prstGeom prst="rect">
            <a:avLst/>
          </a:prstGeom>
          <a:solidFill>
            <a:srgbClr val="F2B237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zh-CN" sz="36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人</a:t>
            </a:r>
            <a:r>
              <a:rPr lang="zh-CN" altLang="en-US" sz="36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不是高等动物！人和</a:t>
            </a:r>
            <a:r>
              <a:rPr lang="zh-CN" altLang="zh-CN" sz="36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动物</a:t>
            </a:r>
            <a:r>
              <a:rPr lang="zh-CN" altLang="en-US" sz="36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是不一样的。</a:t>
            </a:r>
            <a:endParaRPr lang="en-US" altLang="zh-CN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181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C9C474F-A2F6-C1ED-754F-6D0E64CFE9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8"/>
          <a:stretch/>
        </p:blipFill>
        <p:spPr>
          <a:xfrm>
            <a:off x="1182906" y="1860720"/>
            <a:ext cx="6778188" cy="477471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4720261" y="2002407"/>
            <a:ext cx="3320653" cy="507831"/>
          </a:xfrm>
          <a:prstGeom prst="rect">
            <a:avLst/>
          </a:prstGeom>
          <a:noFill/>
          <a:ln w="152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42900">
              <a:spcBef>
                <a:spcPct val="50000"/>
              </a:spcBef>
              <a:defRPr/>
            </a:pPr>
            <a:endParaRPr lang="zh-TW" altLang="zh-TW" sz="2700" b="1">
              <a:solidFill>
                <a:prstClr val="black"/>
              </a:solidFill>
              <a:latin typeface="Arial" pitchFamily="34" charset="0"/>
              <a:ea typeface="文鼎中明簡" pitchFamily="49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6D66DD5-5D32-4789-835A-DAF904694E4B}"/>
              </a:ext>
            </a:extLst>
          </p:cNvPr>
          <p:cNvSpPr txBox="1"/>
          <p:nvPr/>
        </p:nvSpPr>
        <p:spPr>
          <a:xfrm>
            <a:off x="2089905" y="1740207"/>
            <a:ext cx="5500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zh-TW" sz="3300" b="1" i="1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1</a:t>
            </a:r>
            <a:endParaRPr lang="zh-TW" altLang="en-US" sz="3300" b="1" i="1" dirty="0">
              <a:solidFill>
                <a:srgbClr val="ED7D31">
                  <a:lumMod val="75000"/>
                </a:srgb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6EE30A5-310F-4FA6-97B2-F108A4152AB1}"/>
              </a:ext>
            </a:extLst>
          </p:cNvPr>
          <p:cNvSpPr txBox="1"/>
          <p:nvPr/>
        </p:nvSpPr>
        <p:spPr>
          <a:xfrm flipH="1">
            <a:off x="4379161" y="1774730"/>
            <a:ext cx="4654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zh-TW" sz="3300" b="1" i="1" dirty="0">
                <a:solidFill>
                  <a:schemeClr val="bg1"/>
                </a:solidFill>
                <a:latin typeface="Calibri" panose="020F0502020204030204"/>
                <a:ea typeface="新細明體" panose="02020500000000000000" pitchFamily="18" charset="-120"/>
              </a:rPr>
              <a:t>2</a:t>
            </a:r>
            <a:endParaRPr lang="zh-TW" altLang="en-US" sz="3300" b="1" i="1" dirty="0">
              <a:solidFill>
                <a:schemeClr val="bg1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8A619FD-1030-4A75-813B-9C4EF5353E3C}"/>
              </a:ext>
            </a:extLst>
          </p:cNvPr>
          <p:cNvSpPr txBox="1"/>
          <p:nvPr/>
        </p:nvSpPr>
        <p:spPr>
          <a:xfrm>
            <a:off x="6597915" y="1774730"/>
            <a:ext cx="5500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zh-TW" sz="3300" b="1" i="1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3</a:t>
            </a:r>
            <a:endParaRPr lang="zh-TW" altLang="en-US" sz="3300" b="1" i="1" dirty="0">
              <a:solidFill>
                <a:srgbClr val="ED7D31">
                  <a:lumMod val="75000"/>
                </a:srgb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E74820E-6575-4B2C-B43F-07193C7E523F}"/>
              </a:ext>
            </a:extLst>
          </p:cNvPr>
          <p:cNvSpPr txBox="1"/>
          <p:nvPr/>
        </p:nvSpPr>
        <p:spPr>
          <a:xfrm>
            <a:off x="2089904" y="4281388"/>
            <a:ext cx="5500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zh-TW" sz="3300" b="1" i="1" dirty="0">
                <a:solidFill>
                  <a:schemeClr val="bg1"/>
                </a:solidFill>
                <a:latin typeface="Calibri" panose="020F0502020204030204"/>
                <a:ea typeface="新細明體" panose="02020500000000000000" pitchFamily="18" charset="-120"/>
              </a:rPr>
              <a:t>4</a:t>
            </a:r>
            <a:endParaRPr lang="zh-TW" altLang="en-US" sz="3300" b="1" i="1" dirty="0">
              <a:solidFill>
                <a:schemeClr val="bg1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23BC0AD-2E0F-43C0-9A0E-4F3A0CC13149}"/>
              </a:ext>
            </a:extLst>
          </p:cNvPr>
          <p:cNvSpPr txBox="1"/>
          <p:nvPr/>
        </p:nvSpPr>
        <p:spPr>
          <a:xfrm>
            <a:off x="4379161" y="4316557"/>
            <a:ext cx="5500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zh-TW" sz="3300" b="1" i="1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5</a:t>
            </a:r>
            <a:endParaRPr lang="zh-TW" altLang="en-US" sz="3300" b="1" i="1" dirty="0">
              <a:solidFill>
                <a:srgbClr val="ED7D31">
                  <a:lumMod val="75000"/>
                </a:srgb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C9984F2-DE6C-4243-AFCE-73139353DC98}"/>
              </a:ext>
            </a:extLst>
          </p:cNvPr>
          <p:cNvSpPr txBox="1"/>
          <p:nvPr/>
        </p:nvSpPr>
        <p:spPr>
          <a:xfrm>
            <a:off x="6603028" y="4294970"/>
            <a:ext cx="5500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zh-TW" sz="3300" b="1" i="1" dirty="0">
                <a:solidFill>
                  <a:schemeClr val="bg1"/>
                </a:solidFill>
                <a:latin typeface="Calibri" panose="020F0502020204030204"/>
                <a:ea typeface="新細明體" panose="02020500000000000000" pitchFamily="18" charset="-120"/>
              </a:rPr>
              <a:t>6</a:t>
            </a:r>
            <a:endParaRPr lang="zh-TW" altLang="en-US" sz="3300" b="1" i="1" dirty="0">
              <a:solidFill>
                <a:schemeClr val="bg1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794E814-0882-FD6C-7EF9-E4EB4584CCED}"/>
              </a:ext>
            </a:extLst>
          </p:cNvPr>
          <p:cNvSpPr txBox="1"/>
          <p:nvPr/>
        </p:nvSpPr>
        <p:spPr>
          <a:xfrm>
            <a:off x="531059" y="414374"/>
            <a:ext cx="8246272" cy="951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480"/>
              </a:lnSpc>
            </a:pPr>
            <a:r>
              <a:rPr lang="zh-CN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当你看到“自己不是高等动物，而是按照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神</a:t>
            </a:r>
            <a:r>
              <a:rPr lang="zh-CN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尊贵</a:t>
            </a:r>
            <a:r>
              <a:rPr lang="zh-CN" altLang="en-US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形像</a:t>
            </a:r>
            <a:r>
              <a:rPr lang="zh-CN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被造、能创造新事物、会分辨对错的人”以后，你的感受如何？</a:t>
            </a:r>
            <a:endParaRPr lang="en-US" altLang="zh-CN" sz="24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560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496D467-C65A-14BE-F520-A01EA1523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29" y="-263903"/>
            <a:ext cx="8530541" cy="7677487"/>
          </a:xfrm>
          <a:prstGeom prst="rect">
            <a:avLst/>
          </a:prstGeom>
        </p:spPr>
      </p:pic>
      <p:sp>
        <p:nvSpPr>
          <p:cNvPr id="5" name="标题 3">
            <a:extLst>
              <a:ext uri="{FF2B5EF4-FFF2-40B4-BE49-F238E27FC236}">
                <a16:creationId xmlns:a16="http://schemas.microsoft.com/office/drawing/2014/main" id="{7E731405-1FAF-5EB7-37D4-B34E442D5461}"/>
              </a:ext>
            </a:extLst>
          </p:cNvPr>
          <p:cNvSpPr txBox="1">
            <a:spLocks/>
          </p:cNvSpPr>
          <p:nvPr/>
        </p:nvSpPr>
        <p:spPr>
          <a:xfrm>
            <a:off x="1487645" y="769527"/>
            <a:ext cx="2268638" cy="13255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豆豆，你从哪里来？</a:t>
            </a:r>
            <a:endParaRPr lang="zh-CN" altLang="en-US" sz="3200" dirty="0"/>
          </a:p>
        </p:txBody>
      </p:sp>
      <p:sp>
        <p:nvSpPr>
          <p:cNvPr id="6" name="标题 3">
            <a:extLst>
              <a:ext uri="{FF2B5EF4-FFF2-40B4-BE49-F238E27FC236}">
                <a16:creationId xmlns:a16="http://schemas.microsoft.com/office/drawing/2014/main" id="{5A22E84C-CC65-B126-0819-A99B9F50D0B4}"/>
              </a:ext>
            </a:extLst>
          </p:cNvPr>
          <p:cNvSpPr txBox="1">
            <a:spLocks/>
          </p:cNvSpPr>
          <p:nvPr/>
        </p:nvSpPr>
        <p:spPr>
          <a:xfrm>
            <a:off x="4689229" y="871737"/>
            <a:ext cx="2141316" cy="112114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我从妈妈肚子里来。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5194765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D2EF79DF-52DF-33B7-5EB6-699D65514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207" y="1981710"/>
            <a:ext cx="2793240" cy="4184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D88A205-9E92-F544-B999-B29DDECB38A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神的形像</a:t>
            </a:r>
            <a:endParaRPr kumimoji="1"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0137D42-DC42-F64E-8007-130D7F7873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945"/>
          <a:stretch/>
        </p:blipFill>
        <p:spPr>
          <a:xfrm>
            <a:off x="157902" y="2360554"/>
            <a:ext cx="2535804" cy="350149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7F64BB3-CDA8-E41C-B03C-221C9BC7A918}"/>
              </a:ext>
            </a:extLst>
          </p:cNvPr>
          <p:cNvSpPr txBox="1"/>
          <p:nvPr/>
        </p:nvSpPr>
        <p:spPr>
          <a:xfrm>
            <a:off x="5985366" y="3384097"/>
            <a:ext cx="2642796" cy="1097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100"/>
              </a:lnSpc>
            </a:pPr>
            <a:r>
              <a:rPr lang="en-US" altLang="zh-CN" sz="2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1.</a:t>
            </a:r>
            <a:r>
              <a:rPr lang="zh-CN" altLang="zh-CN" sz="2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能分辨对错；</a:t>
            </a:r>
            <a:endParaRPr lang="en-US" altLang="zh-CN" sz="28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4100"/>
              </a:lnSpc>
            </a:pPr>
            <a:r>
              <a:rPr lang="en-US" altLang="zh-CN" sz="2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2.</a:t>
            </a:r>
            <a:r>
              <a:rPr lang="zh-CN" altLang="zh-CN" sz="2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有创造力；</a:t>
            </a:r>
            <a:endParaRPr lang="en-US" altLang="zh-CN" sz="28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5962120-6FF5-1C16-8FE9-1FDF50B7C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913" y="3092410"/>
            <a:ext cx="2037782" cy="203778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02088FC-272B-1562-7500-52EC8DBF7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960" y="3092410"/>
            <a:ext cx="2037782" cy="203778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ABE0D06-6E3B-2C1B-7ED5-85D14167D95A}"/>
              </a:ext>
            </a:extLst>
          </p:cNvPr>
          <p:cNvSpPr txBox="1"/>
          <p:nvPr/>
        </p:nvSpPr>
        <p:spPr>
          <a:xfrm>
            <a:off x="5985366" y="4461706"/>
            <a:ext cx="2642796" cy="572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100"/>
              </a:lnSpc>
            </a:pPr>
            <a:r>
              <a:rPr lang="en-US" altLang="zh-CN" sz="2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3.</a:t>
            </a:r>
            <a:r>
              <a:rPr lang="zh-CN" altLang="zh-CN" sz="2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有自由选择。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079C531-093D-07B8-18C6-700D1B248446}"/>
              </a:ext>
            </a:extLst>
          </p:cNvPr>
          <p:cNvSpPr txBox="1"/>
          <p:nvPr/>
        </p:nvSpPr>
        <p:spPr>
          <a:xfrm>
            <a:off x="5965046" y="4461706"/>
            <a:ext cx="2642796" cy="572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100"/>
              </a:lnSpc>
            </a:pPr>
            <a:r>
              <a:rPr lang="en-US" altLang="zh-CN" sz="2800" b="1" kern="10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3.</a:t>
            </a:r>
            <a:r>
              <a:rPr lang="zh-CN" altLang="zh-CN" sz="2800" b="1" kern="10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有自由选择。</a:t>
            </a:r>
          </a:p>
        </p:txBody>
      </p:sp>
    </p:spTree>
    <p:extLst>
      <p:ext uri="{BB962C8B-B14F-4D97-AF65-F5344CB8AC3E}">
        <p14:creationId xmlns:p14="http://schemas.microsoft.com/office/powerpoint/2010/main" val="184878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8F085-F1C2-1F28-5CC5-0D5BC2B2D9D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zh-CN" dirty="0">
                <a:effectLst/>
                <a:cs typeface="Times New Roman" panose="02020603050405020304" pitchFamily="18" charset="0"/>
              </a:rPr>
              <a:t>什么是自由选择？</a:t>
            </a:r>
            <a:endParaRPr lang="zh-CN" altLang="en-US" sz="60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E254B2E-51C5-805D-62DB-4347C3DA3A81}"/>
              </a:ext>
            </a:extLst>
          </p:cNvPr>
          <p:cNvSpPr txBox="1"/>
          <p:nvPr/>
        </p:nvSpPr>
        <p:spPr>
          <a:xfrm>
            <a:off x="1875693" y="5078370"/>
            <a:ext cx="4572000" cy="883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180"/>
              </a:lnSpc>
            </a:pPr>
            <a:r>
              <a:rPr lang="zh-CN" altLang="zh-CN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不被强迫做出某个决定</a:t>
            </a:r>
            <a:endParaRPr lang="en-US" altLang="zh-CN" sz="24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ts val="3180"/>
              </a:lnSpc>
            </a:pPr>
            <a:r>
              <a:rPr lang="zh-CN" altLang="zh-CN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自主地选择做或者不做某件事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47F5EB2-EF87-F535-72F2-76EE5D653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43"/>
          <a:stretch/>
        </p:blipFill>
        <p:spPr>
          <a:xfrm>
            <a:off x="1984587" y="1376819"/>
            <a:ext cx="5174826" cy="359711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334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B342DEC-6D60-2523-9B2F-0EEC08C848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39" t="11013" r="29342" b="54051"/>
          <a:stretch/>
        </p:blipFill>
        <p:spPr>
          <a:xfrm rot="2382875" flipH="1">
            <a:off x="6097430" y="1359682"/>
            <a:ext cx="3139874" cy="2631392"/>
          </a:xfrm>
          <a:prstGeom prst="rect">
            <a:avLst/>
          </a:prstGeom>
        </p:spPr>
      </p:pic>
      <p:sp>
        <p:nvSpPr>
          <p:cNvPr id="6" name="标题 3">
            <a:extLst>
              <a:ext uri="{FF2B5EF4-FFF2-40B4-BE49-F238E27FC236}">
                <a16:creationId xmlns:a16="http://schemas.microsoft.com/office/drawing/2014/main" id="{7BED4281-F8B4-2AC7-49C9-E5763FC0D17E}"/>
              </a:ext>
            </a:extLst>
          </p:cNvPr>
          <p:cNvSpPr txBox="1">
            <a:spLocks/>
          </p:cNvSpPr>
          <p:nvPr/>
        </p:nvSpPr>
        <p:spPr>
          <a:xfrm rot="1866868">
            <a:off x="7017798" y="2043499"/>
            <a:ext cx="1192207" cy="13255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80"/>
              </a:lnSpc>
            </a:pP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顺从神，</a:t>
            </a:r>
            <a:endParaRPr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3080"/>
              </a:lnSpc>
            </a:pP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不作弊？</a:t>
            </a:r>
            <a:endParaRPr lang="zh-CN" altLang="en-US" sz="2400" b="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4BB9E5-4B4A-D61A-6D71-488A34C3F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253" y="1781619"/>
            <a:ext cx="6701493" cy="507638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8E56389-84FF-EBFD-13E3-0205EEB256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39" t="11013" r="29342" b="54051"/>
          <a:stretch/>
        </p:blipFill>
        <p:spPr>
          <a:xfrm rot="20722607">
            <a:off x="3388906" y="411677"/>
            <a:ext cx="3465948" cy="2904660"/>
          </a:xfrm>
          <a:prstGeom prst="rect">
            <a:avLst/>
          </a:prstGeom>
        </p:spPr>
      </p:pic>
      <p:sp>
        <p:nvSpPr>
          <p:cNvPr id="5" name="标题 3">
            <a:extLst>
              <a:ext uri="{FF2B5EF4-FFF2-40B4-BE49-F238E27FC236}">
                <a16:creationId xmlns:a16="http://schemas.microsoft.com/office/drawing/2014/main" id="{223B37DC-019D-318A-B37C-94E1AE722E20}"/>
              </a:ext>
            </a:extLst>
          </p:cNvPr>
          <p:cNvSpPr txBox="1">
            <a:spLocks/>
          </p:cNvSpPr>
          <p:nvPr/>
        </p:nvSpPr>
        <p:spPr>
          <a:xfrm rot="20722607">
            <a:off x="4106196" y="1003566"/>
            <a:ext cx="2176041" cy="13255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80"/>
              </a:lnSpc>
            </a:pP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趁老师不注意，偷看学霸同桌的答案？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1767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1877F86-D2CE-FA1E-1E1A-DCE2A4E82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253" y="1781619"/>
            <a:ext cx="6701493" cy="507638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B342DEC-6D60-2523-9B2F-0EEC08C848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39" t="11013" r="29342" b="54051"/>
          <a:stretch/>
        </p:blipFill>
        <p:spPr>
          <a:xfrm rot="2744035" flipH="1">
            <a:off x="6166490" y="2306446"/>
            <a:ext cx="3139874" cy="2631392"/>
          </a:xfrm>
          <a:prstGeom prst="rect">
            <a:avLst/>
          </a:prstGeom>
        </p:spPr>
      </p:pic>
      <p:sp>
        <p:nvSpPr>
          <p:cNvPr id="6" name="标题 3">
            <a:extLst>
              <a:ext uri="{FF2B5EF4-FFF2-40B4-BE49-F238E27FC236}">
                <a16:creationId xmlns:a16="http://schemas.microsoft.com/office/drawing/2014/main" id="{7BED4281-F8B4-2AC7-49C9-E5763FC0D17E}"/>
              </a:ext>
            </a:extLst>
          </p:cNvPr>
          <p:cNvSpPr txBox="1">
            <a:spLocks/>
          </p:cNvSpPr>
          <p:nvPr/>
        </p:nvSpPr>
        <p:spPr>
          <a:xfrm rot="2586191">
            <a:off x="6584744" y="3344789"/>
            <a:ext cx="2303363" cy="13255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80"/>
              </a:lnSpc>
            </a:pPr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不作弊！</a:t>
            </a:r>
            <a:endParaRPr lang="zh-CN" altLang="en-US" sz="3200" b="1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432129A-8225-629E-8E39-D5D7CE2852B8}"/>
              </a:ext>
            </a:extLst>
          </p:cNvPr>
          <p:cNvSpPr txBox="1"/>
          <p:nvPr/>
        </p:nvSpPr>
        <p:spPr>
          <a:xfrm>
            <a:off x="6255039" y="1034814"/>
            <a:ext cx="2962771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80"/>
              </a:lnSpc>
            </a:pPr>
            <a:r>
              <a:rPr lang="zh-CN" altLang="zh-CN" sz="2800" b="1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不受外力强迫</a:t>
            </a:r>
            <a:br>
              <a:rPr lang="en-US" altLang="zh-CN" sz="2800" b="1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</a:br>
            <a:r>
              <a:rPr lang="zh-CN" altLang="en-US" sz="2800" b="1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男孩的</a:t>
            </a:r>
            <a:r>
              <a:rPr lang="zh-CN" altLang="zh-CN" sz="2800" b="1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自主选择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2868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8AA46BE6-E7D6-6B44-95DE-204665A9E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机器人没有自由选择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315075-8E26-9378-799A-B6B003B0E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32" y="2883878"/>
            <a:ext cx="2590126" cy="3880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14CF503-2982-DA16-A68F-3D61ED77E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558" y="3646140"/>
            <a:ext cx="5728135" cy="32235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78C4064-D1C7-D096-3625-C4A812CA36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139" t="11013" r="29342" b="54051"/>
          <a:stretch/>
        </p:blipFill>
        <p:spPr>
          <a:xfrm rot="873411" flipH="1">
            <a:off x="6401021" y="1516678"/>
            <a:ext cx="3038974" cy="2546832"/>
          </a:xfrm>
          <a:prstGeom prst="rect">
            <a:avLst/>
          </a:prstGeom>
        </p:spPr>
      </p:pic>
      <p:sp>
        <p:nvSpPr>
          <p:cNvPr id="9" name="标题 3">
            <a:extLst>
              <a:ext uri="{FF2B5EF4-FFF2-40B4-BE49-F238E27FC236}">
                <a16:creationId xmlns:a16="http://schemas.microsoft.com/office/drawing/2014/main" id="{5B9927DB-1391-10E9-9CA6-8510724CCBCA}"/>
              </a:ext>
            </a:extLst>
          </p:cNvPr>
          <p:cNvSpPr txBox="1">
            <a:spLocks/>
          </p:cNvSpPr>
          <p:nvPr/>
        </p:nvSpPr>
        <p:spPr>
          <a:xfrm rot="1067078">
            <a:off x="6946633" y="2375315"/>
            <a:ext cx="2150014" cy="96554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80"/>
              </a:lnSpc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我会做家务</a:t>
            </a:r>
            <a:endParaRPr lang="zh-CN" altLang="en-US" sz="28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C8B1ADB-B819-64FB-E756-84A0B262E6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139" t="11013" r="29342" b="54051"/>
          <a:stretch/>
        </p:blipFill>
        <p:spPr>
          <a:xfrm rot="873411" flipH="1">
            <a:off x="3753597" y="1717951"/>
            <a:ext cx="2558641" cy="214428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7918629-1BBF-303D-708C-FA45BAF701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139" t="11013" r="29342" b="54051"/>
          <a:stretch/>
        </p:blipFill>
        <p:spPr>
          <a:xfrm rot="873411" flipH="1">
            <a:off x="1492189" y="1498414"/>
            <a:ext cx="2558641" cy="2144286"/>
          </a:xfrm>
          <a:prstGeom prst="rect">
            <a:avLst/>
          </a:prstGeom>
        </p:spPr>
      </p:pic>
      <p:sp>
        <p:nvSpPr>
          <p:cNvPr id="12" name="标题 3">
            <a:extLst>
              <a:ext uri="{FF2B5EF4-FFF2-40B4-BE49-F238E27FC236}">
                <a16:creationId xmlns:a16="http://schemas.microsoft.com/office/drawing/2014/main" id="{6F6E0AB2-482C-21D1-647E-1C4AB431F5A6}"/>
              </a:ext>
            </a:extLst>
          </p:cNvPr>
          <p:cNvSpPr txBox="1">
            <a:spLocks/>
          </p:cNvSpPr>
          <p:nvPr/>
        </p:nvSpPr>
        <p:spPr>
          <a:xfrm rot="1067078">
            <a:off x="4089879" y="2462891"/>
            <a:ext cx="2303363" cy="13255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80"/>
              </a:lnSpc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我会唱歌</a:t>
            </a:r>
            <a:endParaRPr lang="zh-CN" altLang="en-US" sz="2800" dirty="0"/>
          </a:p>
        </p:txBody>
      </p:sp>
      <p:sp>
        <p:nvSpPr>
          <p:cNvPr id="13" name="标题 3">
            <a:extLst>
              <a:ext uri="{FF2B5EF4-FFF2-40B4-BE49-F238E27FC236}">
                <a16:creationId xmlns:a16="http://schemas.microsoft.com/office/drawing/2014/main" id="{AD2DEFF7-514B-104D-78F2-8D2FB7279A66}"/>
              </a:ext>
            </a:extLst>
          </p:cNvPr>
          <p:cNvSpPr txBox="1">
            <a:spLocks/>
          </p:cNvSpPr>
          <p:nvPr/>
        </p:nvSpPr>
        <p:spPr>
          <a:xfrm rot="1067078">
            <a:off x="1828471" y="2202538"/>
            <a:ext cx="2303363" cy="13255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80"/>
              </a:lnSpc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我能说话</a:t>
            </a:r>
            <a:endParaRPr lang="zh-CN" altLang="en-US" sz="28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15C5ADB-C41C-4F69-EC64-FD11FA7E44B3}"/>
              </a:ext>
            </a:extLst>
          </p:cNvPr>
          <p:cNvSpPr txBox="1"/>
          <p:nvPr/>
        </p:nvSpPr>
        <p:spPr>
          <a:xfrm rot="1808856">
            <a:off x="4932773" y="288492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🎵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831595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>
            <a:extLst>
              <a:ext uri="{FF2B5EF4-FFF2-40B4-BE49-F238E27FC236}">
                <a16:creationId xmlns:a16="http://schemas.microsoft.com/office/drawing/2014/main" id="{2037E5BC-3EFA-B44C-8A70-ADD27C1D3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“我爱你”机器人</a:t>
            </a:r>
          </a:p>
        </p:txBody>
      </p:sp>
      <p:pic>
        <p:nvPicPr>
          <p:cNvPr id="12" name="IMB_hychBL" descr="IMB_hychBL">
            <a:hlinkClick r:id="" action="ppaction://media"/>
            <a:extLst>
              <a:ext uri="{FF2B5EF4-FFF2-40B4-BE49-F238E27FC236}">
                <a16:creationId xmlns:a16="http://schemas.microsoft.com/office/drawing/2014/main" id="{12D6CA08-4E96-6241-84B7-259ECB0405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8572" b="2856"/>
          <a:stretch/>
        </p:blipFill>
        <p:spPr>
          <a:xfrm>
            <a:off x="1424353" y="1388196"/>
            <a:ext cx="6295293" cy="5484466"/>
          </a:xfrm>
          <a:prstGeom prst="rect">
            <a:avLst/>
          </a:prstGeom>
          <a:effectLst>
            <a:outerShdw blurRad="114300" dist="508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532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2A218C-CCC6-BB47-AFCA-585C9D25D59F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zh-CN" dirty="0">
                <a:effectLst/>
                <a:cs typeface="Times New Roman" panose="02020603050405020304" pitchFamily="18" charset="0"/>
              </a:rPr>
              <a:t>机器人</a:t>
            </a:r>
            <a:r>
              <a:rPr lang="zh-CN" altLang="en-US" dirty="0">
                <a:effectLst/>
                <a:cs typeface="Times New Roman" panose="02020603050405020304" pitchFamily="18" charset="0"/>
              </a:rPr>
              <a:t>的爱</a:t>
            </a:r>
            <a:r>
              <a:rPr lang="zh-CN" altLang="zh-CN" dirty="0">
                <a:effectLst/>
                <a:cs typeface="Times New Roman" panose="02020603050405020304" pitchFamily="18" charset="0"/>
              </a:rPr>
              <a:t>不是真正的爱</a:t>
            </a:r>
            <a:endParaRPr lang="zh-CN" altLang="en-US" sz="60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70BB24D-6735-A899-3E5B-C78B11DB605E}"/>
              </a:ext>
            </a:extLst>
          </p:cNvPr>
          <p:cNvSpPr txBox="1"/>
          <p:nvPr/>
        </p:nvSpPr>
        <p:spPr>
          <a:xfrm>
            <a:off x="1062259" y="5345723"/>
            <a:ext cx="6510849" cy="88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80"/>
              </a:lnSpc>
            </a:pPr>
            <a:r>
              <a:rPr lang="zh-CN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真正的爱必须是发自内心的、是有真情实感的、而不是被强迫的。</a:t>
            </a:r>
            <a:endParaRPr kumimoji="1"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675C250-099B-8A5F-EEC9-4379A3E95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331546"/>
            <a:ext cx="5896708" cy="389229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804938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6052CE-155C-F04F-C31B-1477896AB9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91" b="6167"/>
          <a:stretch/>
        </p:blipFill>
        <p:spPr>
          <a:xfrm>
            <a:off x="1875744" y="1395047"/>
            <a:ext cx="5392511" cy="380393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137AF05B-22D2-903A-BBC4-7A9D085EB94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你知道人的自由选择是做什么用的吗？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1415A3D-E25F-47E6-A486-CD212378CDF7}"/>
              </a:ext>
            </a:extLst>
          </p:cNvPr>
          <p:cNvSpPr txBox="1"/>
          <p:nvPr/>
        </p:nvSpPr>
        <p:spPr>
          <a:xfrm>
            <a:off x="1073394" y="5351384"/>
            <a:ext cx="7343776" cy="1294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180"/>
              </a:lnSpc>
            </a:pPr>
            <a:r>
              <a:rPr lang="zh-CN" altLang="en-US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为</a:t>
            </a:r>
            <a:r>
              <a:rPr lang="zh-CN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了让人可以真正地选择去爱</a:t>
            </a:r>
            <a:r>
              <a:rPr lang="zh-CN" altLang="en-US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。</a:t>
            </a:r>
            <a:endParaRPr lang="en-US" altLang="zh-CN" sz="24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3180"/>
              </a:lnSpc>
            </a:pPr>
            <a:r>
              <a:rPr lang="zh-CN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人必须要有“自由选择”，才能“自由表达爱”。</a:t>
            </a:r>
            <a:endPara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3180"/>
              </a:lnSpc>
            </a:pPr>
            <a:endPara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237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3735F7-939F-31AF-04B8-3636957AC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4813"/>
            <a:ext cx="9144000" cy="1325563"/>
          </a:xfrm>
        </p:spPr>
        <p:txBody>
          <a:bodyPr/>
          <a:lstStyle/>
          <a:p>
            <a:r>
              <a:rPr lang="zh-CN" altLang="zh-CN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你为神赋予你选择自由，</a:t>
            </a:r>
            <a:br>
              <a:rPr lang="en-US" altLang="zh-CN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</a:br>
            <a:r>
              <a:rPr lang="zh-CN" altLang="zh-CN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感到开心吗？</a:t>
            </a:r>
            <a:endParaRPr lang="zh-CN" altLang="en-US" sz="60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42BB600-E426-3799-D9E1-7CA64EA28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724660"/>
            <a:ext cx="6553200" cy="513334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8082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5AFE69-BD3C-DABE-CCB3-669D575FB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“自由选择”意味着人既能选择爱</a:t>
            </a:r>
            <a:br>
              <a:rPr lang="en-US" altLang="zh-CN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</a:br>
            <a:r>
              <a:rPr lang="zh-CN" altLang="zh-CN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也能选择不去爱</a:t>
            </a:r>
            <a:endParaRPr lang="zh-CN" altLang="en-US" sz="60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4FEA815-0ACC-8E78-E37D-C104A7F21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265" y="2426460"/>
            <a:ext cx="3958981" cy="384733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4F0C6C7-9F82-DA96-BBE9-4F1A2084D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54" y="2277199"/>
            <a:ext cx="3633941" cy="410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4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874C3AD-4795-B1E0-1361-FEA37C4F0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29" y="-263903"/>
            <a:ext cx="8530541" cy="7677487"/>
          </a:xfrm>
          <a:prstGeom prst="rect">
            <a:avLst/>
          </a:prstGeom>
        </p:spPr>
      </p:pic>
      <p:sp>
        <p:nvSpPr>
          <p:cNvPr id="5" name="标题 3">
            <a:extLst>
              <a:ext uri="{FF2B5EF4-FFF2-40B4-BE49-F238E27FC236}">
                <a16:creationId xmlns:a16="http://schemas.microsoft.com/office/drawing/2014/main" id="{81BAA29B-0A51-3CD8-2321-EFF1478B7A09}"/>
              </a:ext>
            </a:extLst>
          </p:cNvPr>
          <p:cNvSpPr txBox="1">
            <a:spLocks/>
          </p:cNvSpPr>
          <p:nvPr/>
        </p:nvSpPr>
        <p:spPr>
          <a:xfrm>
            <a:off x="1597307" y="769189"/>
            <a:ext cx="2268638" cy="13255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那你妈妈从哪里来？</a:t>
            </a:r>
            <a:endParaRPr lang="zh-CN" altLang="en-US" sz="2800" dirty="0"/>
          </a:p>
        </p:txBody>
      </p:sp>
      <p:sp>
        <p:nvSpPr>
          <p:cNvPr id="6" name="标题 3">
            <a:extLst>
              <a:ext uri="{FF2B5EF4-FFF2-40B4-BE49-F238E27FC236}">
                <a16:creationId xmlns:a16="http://schemas.microsoft.com/office/drawing/2014/main" id="{11ACD6BC-69A2-2821-9424-00FE3B8AC168}"/>
              </a:ext>
            </a:extLst>
          </p:cNvPr>
          <p:cNvSpPr txBox="1">
            <a:spLocks/>
          </p:cNvSpPr>
          <p:nvPr/>
        </p:nvSpPr>
        <p:spPr>
          <a:xfrm>
            <a:off x="4736123" y="769188"/>
            <a:ext cx="2110153" cy="13255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从妈妈的妈妈的肚子里来。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6058317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2384FF-2124-A3B6-1C35-868A7BFB9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要珍惜“自由选择”的能力</a:t>
            </a:r>
            <a:br>
              <a:rPr lang="en-US" altLang="zh-CN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</a:br>
            <a:r>
              <a:rPr lang="zh-CN" altLang="zh-CN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同时也要慎重使用这种自由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0130AC9-72AD-A766-4732-EF50CD188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750" y="1677377"/>
            <a:ext cx="5016500" cy="50165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52409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82C020F-C158-C573-62D9-E62680BCD0F1}"/>
              </a:ext>
            </a:extLst>
          </p:cNvPr>
          <p:cNvSpPr txBox="1"/>
          <p:nvPr/>
        </p:nvSpPr>
        <p:spPr>
          <a:xfrm>
            <a:off x="584565" y="3059157"/>
            <a:ext cx="7974869" cy="3108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80"/>
              </a:lnSpc>
            </a:pPr>
            <a:r>
              <a:rPr lang="zh-CN" altLang="en-US" sz="24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关于“自由选择”，</a:t>
            </a:r>
            <a:r>
              <a:rPr lang="zh-CN" altLang="zh-CN" sz="24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以下哪些陈述是正确的？（</a:t>
            </a:r>
            <a:r>
              <a:rPr lang="zh-CN" altLang="en-US" sz="24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zh-CN" sz="24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en-US" sz="24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     </a:t>
            </a:r>
            <a:r>
              <a:rPr lang="zh-CN" altLang="zh-CN" sz="24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）</a:t>
            </a:r>
            <a:endParaRPr lang="zh-CN" altLang="zh-CN" sz="24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3380"/>
              </a:lnSpc>
              <a:buFont typeface="+mj-lt"/>
              <a:buAutoNum type="alphaUcPeriod"/>
            </a:pPr>
            <a:r>
              <a:rPr lang="zh-CN" altLang="zh-CN" sz="24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人有自由选择，所以人既能选择去爱、也能选择不去爱。</a:t>
            </a:r>
            <a:endParaRPr lang="zh-CN" altLang="zh-CN" sz="24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3380"/>
              </a:lnSpc>
              <a:buFont typeface="+mj-lt"/>
              <a:buAutoNum type="alphaUcPeriod"/>
            </a:pPr>
            <a:r>
              <a:rPr lang="zh-CN" altLang="zh-CN" sz="24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人有自由选择，所以人既能选择犯罪、也能选择不犯罪。</a:t>
            </a:r>
            <a:endParaRPr lang="zh-CN" altLang="zh-CN" sz="24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3380"/>
              </a:lnSpc>
              <a:buFont typeface="+mj-lt"/>
              <a:buAutoNum type="alphaUcPeriod"/>
            </a:pPr>
            <a:r>
              <a:rPr lang="zh-CN" altLang="zh-CN" sz="24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“自由选择”是一种强大的能力，如果使用得当，它会带来祝福。</a:t>
            </a:r>
            <a:endParaRPr lang="zh-CN" altLang="zh-CN" sz="24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3380"/>
              </a:lnSpc>
              <a:buFont typeface="+mj-lt"/>
              <a:buAutoNum type="alphaUcPeriod"/>
            </a:pPr>
            <a:r>
              <a:rPr lang="zh-CN" altLang="zh-CN" sz="24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“自由选择”是一种强大的能力，如果使用不当，甚至会摧毁生命。</a:t>
            </a:r>
            <a:endParaRPr lang="zh-CN" altLang="zh-CN" sz="24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90C5C98-518B-0324-F232-B42635719AEF}"/>
              </a:ext>
            </a:extLst>
          </p:cNvPr>
          <p:cNvSpPr txBox="1"/>
          <p:nvPr/>
        </p:nvSpPr>
        <p:spPr>
          <a:xfrm>
            <a:off x="6995445" y="3092836"/>
            <a:ext cx="1225015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80"/>
              </a:lnSpc>
            </a:pPr>
            <a:r>
              <a:rPr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ABCD</a:t>
            </a:r>
            <a:endParaRPr kumimoji="1" lang="zh-CN" altLang="en-US" sz="2800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90AFA5B-A952-09FC-818B-5BAD6EF0D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039" y="236903"/>
            <a:ext cx="5497921" cy="267041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0187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94636-43DB-EC2E-41A5-DBA672578DE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可怕的事实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345E1CD-40CF-0FC0-D102-994D2B3BABBB}"/>
              </a:ext>
            </a:extLst>
          </p:cNvPr>
          <p:cNvSpPr txBox="1"/>
          <p:nvPr/>
        </p:nvSpPr>
        <p:spPr>
          <a:xfrm>
            <a:off x="1008183" y="4986728"/>
            <a:ext cx="7385539" cy="1329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280"/>
              </a:lnSpc>
            </a:pPr>
            <a:r>
              <a:rPr lang="zh-CN" altLang="en-US" sz="24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我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们并不是“不能犯罪”的机器人，而是“既能犯罪、也能不犯罪”的“有灵的活人”，关键在于我们如何选择。</a:t>
            </a:r>
            <a:endParaRPr lang="en-US" altLang="zh-CN" sz="240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61BFFCD-65E2-1A24-CF3B-E1BBA7097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431" y="1160687"/>
            <a:ext cx="2464992" cy="36928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EE26657-FAED-24DE-833C-113ADF3AF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172" y="2729845"/>
            <a:ext cx="1653510" cy="16535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22053C1-8586-13FD-1F57-F0497ECF1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182955"/>
            <a:ext cx="3321737" cy="38037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31187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08B9B60F-DD67-9601-A4F9-6BCA4FE78E0B}"/>
              </a:ext>
            </a:extLst>
          </p:cNvPr>
          <p:cNvSpPr txBox="1"/>
          <p:nvPr/>
        </p:nvSpPr>
        <p:spPr>
          <a:xfrm>
            <a:off x="1032480" y="4803969"/>
            <a:ext cx="7033846" cy="1361911"/>
          </a:xfrm>
          <a:prstGeom prst="rect">
            <a:avLst/>
          </a:prstGeom>
          <a:solidFill>
            <a:srgbClr val="F2B237"/>
          </a:solidFill>
        </p:spPr>
        <p:txBody>
          <a:bodyPr wrap="square" anchor="ctr">
            <a:spAutoFit/>
          </a:bodyPr>
          <a:lstStyle/>
          <a:p>
            <a:pPr marL="304800" algn="ctr">
              <a:lnSpc>
                <a:spcPts val="3280"/>
              </a:lnSpc>
            </a:pPr>
            <a:endParaRPr lang="en-US" altLang="zh-CN" sz="3200" b="1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304800" algn="ctr">
              <a:lnSpc>
                <a:spcPts val="3280"/>
              </a:lnSpc>
            </a:pPr>
            <a:r>
              <a:rPr lang="zh-CN" altLang="zh-CN" sz="3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人和其他一切受造之物都不一样</a:t>
            </a:r>
            <a:r>
              <a:rPr lang="zh-CN" altLang="en-US" sz="3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！</a:t>
            </a:r>
            <a:endParaRPr lang="en-US" altLang="zh-CN" sz="3200" b="1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304800" algn="ctr">
              <a:lnSpc>
                <a:spcPts val="3280"/>
              </a:lnSpc>
            </a:pPr>
            <a:endParaRPr lang="zh-CN" altLang="zh-CN" sz="3200" b="1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AD02AF9-FDA2-434D-A3F8-6913FB485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神的形像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B7D170B-2ADB-A0C5-CF54-5205FCB5CC01}"/>
              </a:ext>
            </a:extLst>
          </p:cNvPr>
          <p:cNvSpPr txBox="1"/>
          <p:nvPr/>
        </p:nvSpPr>
        <p:spPr>
          <a:xfrm>
            <a:off x="0" y="2107186"/>
            <a:ext cx="3092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1.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能创造新事物；</a:t>
            </a:r>
            <a:endParaRPr lang="zh-CN" altLang="zh-CN" sz="40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5E7C086-471D-FCC5-5550-8835489C7D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" b="60168"/>
          <a:stretch/>
        </p:blipFill>
        <p:spPr>
          <a:xfrm>
            <a:off x="0" y="2630406"/>
            <a:ext cx="3046834" cy="215488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3C09500-6EF0-EE9E-7A8D-DCCA966D20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43"/>
          <a:stretch/>
        </p:blipFill>
        <p:spPr>
          <a:xfrm>
            <a:off x="6051973" y="2630407"/>
            <a:ext cx="3092028" cy="214932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71FEBC1-3EC8-AB81-296B-7164EC9B013F}"/>
              </a:ext>
            </a:extLst>
          </p:cNvPr>
          <p:cNvSpPr txBox="1"/>
          <p:nvPr/>
        </p:nvSpPr>
        <p:spPr>
          <a:xfrm>
            <a:off x="6074972" y="2104909"/>
            <a:ext cx="3092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3.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有自由选择。</a:t>
            </a:r>
            <a:endParaRPr lang="zh-CN" altLang="zh-CN" sz="40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A95EE3A-B51B-909A-AC93-0A8CC702D35A}"/>
              </a:ext>
            </a:extLst>
          </p:cNvPr>
          <p:cNvSpPr txBox="1"/>
          <p:nvPr/>
        </p:nvSpPr>
        <p:spPr>
          <a:xfrm>
            <a:off x="3115028" y="2107186"/>
            <a:ext cx="2868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2.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会分辨对错；</a:t>
            </a:r>
            <a:endParaRPr lang="zh-CN" altLang="zh-CN" sz="40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19D0E3F-2B14-4199-E556-C448206FEB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180" b="12822"/>
          <a:stretch/>
        </p:blipFill>
        <p:spPr>
          <a:xfrm>
            <a:off x="3127197" y="2646804"/>
            <a:ext cx="2843998" cy="213292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5642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  <p:bldP spid="7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E6DB1CE-3219-06FA-BFC6-C57E397326C5}"/>
              </a:ext>
            </a:extLst>
          </p:cNvPr>
          <p:cNvSpPr txBox="1"/>
          <p:nvPr/>
        </p:nvSpPr>
        <p:spPr>
          <a:xfrm>
            <a:off x="960079" y="5233621"/>
            <a:ext cx="7808782" cy="92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80"/>
              </a:lnSpc>
            </a:pPr>
            <a:r>
              <a:rPr lang="zh-CN" altLang="zh-CN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我要称谢你，因我受造奇妙可畏。</a:t>
            </a:r>
            <a:endParaRPr lang="en-US" altLang="zh-CN" sz="24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3380"/>
              </a:lnSpc>
            </a:pPr>
            <a:r>
              <a:rPr lang="zh-CN" altLang="zh-CN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你的作为奇妙，这是我心深知道的。</a:t>
            </a:r>
            <a:r>
              <a:rPr lang="zh-CN" altLang="en-US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（诗</a:t>
            </a:r>
            <a:r>
              <a:rPr lang="zh-CN" altLang="zh-CN" sz="2400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篇</a:t>
            </a:r>
            <a:r>
              <a:rPr lang="en-US" altLang="zh-CN" sz="2400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139:14 </a:t>
            </a:r>
            <a:r>
              <a:rPr lang="zh-CN" altLang="en-US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）</a:t>
            </a:r>
            <a:endParaRPr kumimoji="1"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109DC89-8749-84A1-6319-BFA8C67DEF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376"/>
          <a:stretch/>
        </p:blipFill>
        <p:spPr>
          <a:xfrm>
            <a:off x="1780695" y="0"/>
            <a:ext cx="5582610" cy="511500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27513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1C391F-E189-39D1-D38A-B55E95A64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zh-CN" dirty="0">
                <a:effectLst/>
                <a:cs typeface="Times New Roman" panose="02020603050405020304" pitchFamily="18" charset="0"/>
              </a:rPr>
              <a:t>为什么人和自然界的其他造物都不一样？</a:t>
            </a:r>
            <a:br>
              <a:rPr lang="en-US" altLang="zh-CN" dirty="0">
                <a:effectLst/>
                <a:cs typeface="Times New Roman" panose="02020603050405020304" pitchFamily="18" charset="0"/>
              </a:rPr>
            </a:br>
            <a:r>
              <a:rPr lang="zh-CN" altLang="zh-CN" dirty="0">
                <a:effectLst/>
                <a:cs typeface="Times New Roman" panose="02020603050405020304" pitchFamily="18" charset="0"/>
              </a:rPr>
              <a:t>为什么神把我们人类造得这么尊贵？</a:t>
            </a:r>
            <a:endParaRPr lang="zh-CN" altLang="en-US" sz="60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5D41FEA-378A-8271-FA67-88D2F3625AF7}"/>
              </a:ext>
            </a:extLst>
          </p:cNvPr>
          <p:cNvSpPr txBox="1"/>
          <p:nvPr/>
        </p:nvSpPr>
        <p:spPr>
          <a:xfrm>
            <a:off x="1828800" y="5568462"/>
            <a:ext cx="5929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因为人和其他造物的受造目的不同。</a:t>
            </a:r>
            <a:endParaRPr kumimoji="1"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5A4E379-8502-B0BF-112E-7773DDA9A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9631"/>
            <a:ext cx="9144000" cy="356503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110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下箭头 7">
            <a:extLst>
              <a:ext uri="{FF2B5EF4-FFF2-40B4-BE49-F238E27FC236}">
                <a16:creationId xmlns:a16="http://schemas.microsoft.com/office/drawing/2014/main" id="{88D11644-19D3-C890-2EF4-D2910A136218}"/>
              </a:ext>
            </a:extLst>
          </p:cNvPr>
          <p:cNvSpPr/>
          <p:nvPr/>
        </p:nvSpPr>
        <p:spPr>
          <a:xfrm>
            <a:off x="2624765" y="2930767"/>
            <a:ext cx="668215" cy="886978"/>
          </a:xfrm>
          <a:prstGeom prst="downArrow">
            <a:avLst/>
          </a:prstGeom>
          <a:solidFill>
            <a:srgbClr val="F2B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6B7627C-5BC7-BFE4-E4AA-C731759961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91" b="7352"/>
          <a:stretch/>
        </p:blipFill>
        <p:spPr>
          <a:xfrm>
            <a:off x="1172830" y="3825483"/>
            <a:ext cx="3423215" cy="303251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下箭头 9">
            <a:extLst>
              <a:ext uri="{FF2B5EF4-FFF2-40B4-BE49-F238E27FC236}">
                <a16:creationId xmlns:a16="http://schemas.microsoft.com/office/drawing/2014/main" id="{D85C437A-E174-D691-049B-98DD6DFF0460}"/>
              </a:ext>
            </a:extLst>
          </p:cNvPr>
          <p:cNvSpPr/>
          <p:nvPr/>
        </p:nvSpPr>
        <p:spPr>
          <a:xfrm>
            <a:off x="6261821" y="2930767"/>
            <a:ext cx="668215" cy="886978"/>
          </a:xfrm>
          <a:prstGeom prst="downArrow">
            <a:avLst/>
          </a:prstGeom>
          <a:solidFill>
            <a:srgbClr val="F2B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69276B0-587B-2B5E-4279-D39223D593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398"/>
          <a:stretch/>
        </p:blipFill>
        <p:spPr>
          <a:xfrm>
            <a:off x="5017477" y="3825482"/>
            <a:ext cx="2852104" cy="302477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52E4F2-CF5A-D6F4-D85D-94C7129D8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477" y="7740"/>
            <a:ext cx="2852104" cy="292302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05FD002-AB94-17F4-2285-FFDB7F4F7C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928" b="9178"/>
          <a:stretch/>
        </p:blipFill>
        <p:spPr>
          <a:xfrm>
            <a:off x="1172830" y="7740"/>
            <a:ext cx="3443114" cy="292302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FEE34B6-658E-D899-726E-FC4F5A8BE6AD}"/>
              </a:ext>
            </a:extLst>
          </p:cNvPr>
          <p:cNvSpPr txBox="1"/>
          <p:nvPr/>
        </p:nvSpPr>
        <p:spPr>
          <a:xfrm>
            <a:off x="3306190" y="2962626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枕头为</a:t>
            </a:r>
            <a:endParaRPr kumimoji="1"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睡觉而造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5AB6ADD-F119-0430-A4A6-2046AAED5C30}"/>
              </a:ext>
            </a:extLst>
          </p:cNvPr>
          <p:cNvSpPr txBox="1"/>
          <p:nvPr/>
        </p:nvSpPr>
        <p:spPr>
          <a:xfrm>
            <a:off x="6940344" y="2962626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针头为</a:t>
            </a:r>
            <a:endParaRPr kumimoji="1"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注射而造</a:t>
            </a:r>
          </a:p>
        </p:txBody>
      </p:sp>
    </p:spTree>
    <p:extLst>
      <p:ext uri="{BB962C8B-B14F-4D97-AF65-F5344CB8AC3E}">
        <p14:creationId xmlns:p14="http://schemas.microsoft.com/office/powerpoint/2010/main" val="143602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0F485A-3BA2-36D2-C4B5-8835CADBD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</p:spPr>
        <p:txBody>
          <a:bodyPr/>
          <a:lstStyle/>
          <a:p>
            <a:r>
              <a:rPr lang="zh-CN" altLang="zh-CN" dirty="0">
                <a:effectLst/>
                <a:cs typeface="Times New Roman" panose="02020603050405020304" pitchFamily="18" charset="0"/>
              </a:rPr>
              <a:t>人受造的目的是什么？</a:t>
            </a:r>
            <a:br>
              <a:rPr lang="en-US" altLang="zh-CN" dirty="0">
                <a:effectLst/>
                <a:cs typeface="Times New Roman" panose="02020603050405020304" pitchFamily="18" charset="0"/>
              </a:rPr>
            </a:br>
            <a:r>
              <a:rPr lang="zh-CN" altLang="zh-CN" dirty="0">
                <a:effectLst/>
                <a:cs typeface="Times New Roman" panose="02020603050405020304" pitchFamily="18" charset="0"/>
              </a:rPr>
              <a:t>你知道自己来到这个世界上是为</a:t>
            </a:r>
            <a:r>
              <a:rPr lang="zh-CN" altLang="en-US" dirty="0">
                <a:effectLst/>
                <a:cs typeface="Times New Roman" panose="02020603050405020304" pitchFamily="18" charset="0"/>
              </a:rPr>
              <a:t>了</a:t>
            </a:r>
            <a:r>
              <a:rPr lang="zh-CN" altLang="zh-CN" dirty="0">
                <a:effectLst/>
                <a:cs typeface="Times New Roman" panose="02020603050405020304" pitchFamily="18" charset="0"/>
              </a:rPr>
              <a:t>什么吗？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8C980B5-9778-9913-834A-2EAAF36B3A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27" b="4813"/>
          <a:stretch/>
        </p:blipFill>
        <p:spPr>
          <a:xfrm>
            <a:off x="1517405" y="1779631"/>
            <a:ext cx="6109189" cy="494601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709635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4CE27F71-E42A-4A29-8DB5-6CE5FEB389C2}"/>
              </a:ext>
            </a:extLst>
          </p:cNvPr>
          <p:cNvSpPr txBox="1"/>
          <p:nvPr/>
        </p:nvSpPr>
        <p:spPr>
          <a:xfrm>
            <a:off x="701268" y="2828920"/>
            <a:ext cx="3624548" cy="2979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ts val="3500"/>
              </a:lnSpc>
              <a:defRPr sz="360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defRPr>
            </a:lvl1pPr>
          </a:lstStyle>
          <a:p>
            <a:pPr algn="l">
              <a:lnSpc>
                <a:spcPts val="3840"/>
              </a:lnSpc>
            </a:pPr>
            <a:r>
              <a:rPr lang="zh-CN" altLang="en-US" sz="2800" dirty="0"/>
              <a:t>马可福音</a:t>
            </a:r>
            <a:r>
              <a:rPr lang="en-US" altLang="zh-CN" sz="2800" dirty="0"/>
              <a:t>12:30  </a:t>
            </a:r>
            <a:r>
              <a:rPr lang="zh-CN" altLang="en-US" sz="2800" dirty="0"/>
              <a:t>你要尽心、尽性、尽意、尽力爱主你的神。</a:t>
            </a:r>
            <a:r>
              <a:rPr lang="en-US" altLang="zh-CN" sz="2800" dirty="0"/>
              <a:t>31 </a:t>
            </a:r>
            <a:r>
              <a:rPr lang="zh-CN" altLang="en-US" sz="2800" dirty="0"/>
              <a:t>其次就是说：‘要爱人如己。’再没有比这两条诫命更大的了。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5362B2-9D33-4A40-9445-FC987C3A173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zh-CN" dirty="0">
                <a:effectLst/>
                <a:cs typeface="Times New Roman" panose="02020603050405020304" pitchFamily="18" charset="0"/>
              </a:rPr>
              <a:t>人活着的目的是什么</a:t>
            </a:r>
            <a:r>
              <a:rPr lang="zh-CN" altLang="en-US" dirty="0">
                <a:effectLst/>
                <a:cs typeface="Times New Roman" panose="02020603050405020304" pitchFamily="18" charset="0"/>
              </a:rPr>
              <a:t>？</a:t>
            </a:r>
            <a:endParaRPr lang="zh-CN" altLang="en-US" sz="60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C942C90-7236-F4E3-9672-14D25323C3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043"/>
          <a:stretch/>
        </p:blipFill>
        <p:spPr>
          <a:xfrm>
            <a:off x="3915509" y="945267"/>
            <a:ext cx="5228491" cy="59127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58138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EA962FAE-0E38-472A-A7A8-0C01122976AC}"/>
              </a:ext>
            </a:extLst>
          </p:cNvPr>
          <p:cNvSpPr txBox="1"/>
          <p:nvPr/>
        </p:nvSpPr>
        <p:spPr>
          <a:xfrm>
            <a:off x="527540" y="2220826"/>
            <a:ext cx="8124091" cy="62279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zh-CN"/>
            </a:defPPr>
            <a:lvl1pPr>
              <a:lnSpc>
                <a:spcPts val="4540"/>
              </a:lnSpc>
              <a:defRPr sz="320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defRPr>
            </a:lvl1pPr>
          </a:lstStyle>
          <a:p>
            <a:pPr algn="ctr"/>
            <a:r>
              <a:rPr lang="zh-CN" altLang="en-US" dirty="0"/>
              <a:t>“爱主你的神” 和 “爱人如己”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C8E05A1-C12E-214D-96B6-4B26DC5FD6F9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人活着为什么？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50647B-27CF-C749-AC82-45EE71AF8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40" y="3007558"/>
            <a:ext cx="3184734" cy="318473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8B07CA4-280E-2845-A461-65FB86E0D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019" y="3007558"/>
            <a:ext cx="4708612" cy="318473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149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874C3AD-4795-B1E0-1361-FEA37C4F0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29" y="-263903"/>
            <a:ext cx="8530541" cy="7677487"/>
          </a:xfrm>
          <a:prstGeom prst="rect">
            <a:avLst/>
          </a:prstGeom>
        </p:spPr>
      </p:pic>
      <p:sp>
        <p:nvSpPr>
          <p:cNvPr id="5" name="标题 3">
            <a:extLst>
              <a:ext uri="{FF2B5EF4-FFF2-40B4-BE49-F238E27FC236}">
                <a16:creationId xmlns:a16="http://schemas.microsoft.com/office/drawing/2014/main" id="{81BAA29B-0A51-3CD8-2321-EFF1478B7A09}"/>
              </a:ext>
            </a:extLst>
          </p:cNvPr>
          <p:cNvSpPr txBox="1">
            <a:spLocks/>
          </p:cNvSpPr>
          <p:nvPr/>
        </p:nvSpPr>
        <p:spPr>
          <a:xfrm>
            <a:off x="1620455" y="832319"/>
            <a:ext cx="2268638" cy="13255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那妈妈的妈妈从哪里来？</a:t>
            </a:r>
            <a:endParaRPr lang="zh-CN" altLang="en-US" sz="2400" b="1" dirty="0"/>
          </a:p>
        </p:txBody>
      </p:sp>
      <p:sp>
        <p:nvSpPr>
          <p:cNvPr id="6" name="标题 3">
            <a:extLst>
              <a:ext uri="{FF2B5EF4-FFF2-40B4-BE49-F238E27FC236}">
                <a16:creationId xmlns:a16="http://schemas.microsoft.com/office/drawing/2014/main" id="{11ACD6BC-69A2-2821-9424-00FE3B8AC168}"/>
              </a:ext>
            </a:extLst>
          </p:cNvPr>
          <p:cNvSpPr txBox="1">
            <a:spLocks/>
          </p:cNvSpPr>
          <p:nvPr/>
        </p:nvSpPr>
        <p:spPr>
          <a:xfrm>
            <a:off x="4627574" y="819538"/>
            <a:ext cx="2160087" cy="13255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从妈妈的妈妈的妈妈的肚子里来。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893812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F629AA-60BB-C61E-51E1-72C3945016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8844" y="5627076"/>
            <a:ext cx="4544863" cy="1218137"/>
          </a:xfrm>
          <a:prstGeom prst="rect">
            <a:avLst/>
          </a:prstGeom>
          <a:solidFill>
            <a:srgbClr val="F2B237"/>
          </a:solidFill>
        </p:spPr>
        <p:txBody>
          <a:bodyPr anchor="ctr"/>
          <a:lstStyle/>
          <a:p>
            <a:pPr algn="ctr"/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锤子的正确用途</a:t>
            </a: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80D3724F-0610-6067-642A-1A334CC8C261}"/>
              </a:ext>
            </a:extLst>
          </p:cNvPr>
          <p:cNvSpPr txBox="1">
            <a:spLocks/>
          </p:cNvSpPr>
          <p:nvPr/>
        </p:nvSpPr>
        <p:spPr>
          <a:xfrm>
            <a:off x="4910353" y="5624144"/>
            <a:ext cx="4061122" cy="1218541"/>
          </a:xfrm>
          <a:prstGeom prst="rect">
            <a:avLst/>
          </a:prstGeom>
          <a:solidFill>
            <a:srgbClr val="F2B237"/>
          </a:solidFill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滥用锤子的功能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10FA72FA-C1E6-7590-33DE-0642E85079D2}"/>
              </a:ext>
            </a:extLst>
          </p:cNvPr>
          <p:cNvGrpSpPr/>
          <p:nvPr/>
        </p:nvGrpSpPr>
        <p:grpSpPr>
          <a:xfrm>
            <a:off x="230782" y="25461"/>
            <a:ext cx="8740693" cy="5601615"/>
            <a:chOff x="230782" y="25461"/>
            <a:chExt cx="8740693" cy="5601615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DD96091-7017-B633-E918-8CA87D97B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7702"/>
            <a:stretch/>
          </p:blipFill>
          <p:spPr>
            <a:xfrm>
              <a:off x="230782" y="25461"/>
              <a:ext cx="4524299" cy="560161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图片 9" descr="桌子上放着花瓶&#10;&#10;描述已自动生成">
              <a:extLst>
                <a:ext uri="{FF2B5EF4-FFF2-40B4-BE49-F238E27FC236}">
                  <a16:creationId xmlns:a16="http://schemas.microsoft.com/office/drawing/2014/main" id="{DAC3D58E-BBDF-FFB6-3FA3-537944563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18979" y="25461"/>
              <a:ext cx="4052496" cy="560161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14105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9F1A44-F02B-A432-7786-7F5201517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400" dirty="0"/>
              <a:t>人有自由选择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181660D2-2590-9D1E-C63A-09FCE4AF9CCD}"/>
              </a:ext>
            </a:extLst>
          </p:cNvPr>
          <p:cNvSpPr txBox="1">
            <a:spLocks/>
          </p:cNvSpPr>
          <p:nvPr/>
        </p:nvSpPr>
        <p:spPr>
          <a:xfrm>
            <a:off x="1432573" y="5531998"/>
            <a:ext cx="6494585" cy="1326002"/>
          </a:xfrm>
          <a:prstGeom prst="rect">
            <a:avLst/>
          </a:prstGeom>
          <a:solidFill>
            <a:srgbClr val="F2B237"/>
          </a:solidFill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无论我们怎么选择，将来还要承受这个选择的后果。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1F2C2F0-D9E5-2369-56EF-3DB3EA7A2B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39" t="11013" r="29342" b="54051"/>
          <a:stretch/>
        </p:blipFill>
        <p:spPr>
          <a:xfrm rot="620599" flipH="1">
            <a:off x="6585061" y="473517"/>
            <a:ext cx="2791478" cy="2339416"/>
          </a:xfrm>
          <a:prstGeom prst="rect">
            <a:avLst/>
          </a:prstGeom>
        </p:spPr>
      </p:pic>
      <p:sp>
        <p:nvSpPr>
          <p:cNvPr id="6" name="标题 3">
            <a:extLst>
              <a:ext uri="{FF2B5EF4-FFF2-40B4-BE49-F238E27FC236}">
                <a16:creationId xmlns:a16="http://schemas.microsoft.com/office/drawing/2014/main" id="{FEE707CF-9791-592F-53A7-68F1280AA25A}"/>
              </a:ext>
            </a:extLst>
          </p:cNvPr>
          <p:cNvSpPr txBox="1">
            <a:spLocks/>
          </p:cNvSpPr>
          <p:nvPr/>
        </p:nvSpPr>
        <p:spPr>
          <a:xfrm rot="620599">
            <a:off x="7173737" y="1234632"/>
            <a:ext cx="2303363" cy="13255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80"/>
              </a:lnSpc>
            </a:pP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爱神爱人</a:t>
            </a:r>
            <a:endParaRPr lang="zh-CN" altLang="en-US" sz="2800" b="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624E117-D320-9A15-13D8-15EA5E6FFA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39" t="11013" r="29342" b="54051"/>
          <a:stretch/>
        </p:blipFill>
        <p:spPr>
          <a:xfrm rot="21271883">
            <a:off x="20053" y="704931"/>
            <a:ext cx="2914710" cy="2442692"/>
          </a:xfrm>
          <a:prstGeom prst="rect">
            <a:avLst/>
          </a:prstGeom>
        </p:spPr>
      </p:pic>
      <p:sp>
        <p:nvSpPr>
          <p:cNvPr id="8" name="标题 3">
            <a:extLst>
              <a:ext uri="{FF2B5EF4-FFF2-40B4-BE49-F238E27FC236}">
                <a16:creationId xmlns:a16="http://schemas.microsoft.com/office/drawing/2014/main" id="{8D709EDE-B39D-95E4-A68C-F0296DE41296}"/>
              </a:ext>
            </a:extLst>
          </p:cNvPr>
          <p:cNvSpPr txBox="1">
            <a:spLocks/>
          </p:cNvSpPr>
          <p:nvPr/>
        </p:nvSpPr>
        <p:spPr>
          <a:xfrm>
            <a:off x="678023" y="1275481"/>
            <a:ext cx="2176041" cy="13255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80"/>
              </a:lnSpc>
            </a:pP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吃吃喝喝</a:t>
            </a:r>
            <a:endParaRPr lang="en-US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3080"/>
              </a:lnSpc>
            </a:pP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打打游戏</a:t>
            </a:r>
            <a:endParaRPr lang="zh-CN" altLang="en-US" sz="2800" b="1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0FE4284-29BF-CFE4-DE97-435738137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64254"/>
            <a:ext cx="4063458" cy="4063458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245BA88E-1D38-93A3-1191-F0790ABD3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6400" y="1188679"/>
            <a:ext cx="4790649" cy="479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6A8A25AB-B2D9-60AE-E58E-BE0FE72977A0}"/>
              </a:ext>
            </a:extLst>
          </p:cNvPr>
          <p:cNvGrpSpPr/>
          <p:nvPr/>
        </p:nvGrpSpPr>
        <p:grpSpPr>
          <a:xfrm>
            <a:off x="-1" y="1883852"/>
            <a:ext cx="9143999" cy="4520080"/>
            <a:chOff x="0" y="2066394"/>
            <a:chExt cx="8774722" cy="433753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9340EC5B-214D-4F3E-2002-3301AE354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066394"/>
              <a:ext cx="4337538" cy="43375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A6CBE9D-C2A9-3D01-2CDD-52AE89468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7184" y="2066394"/>
              <a:ext cx="4337538" cy="43375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2" name="圆角矩形 11">
            <a:extLst>
              <a:ext uri="{FF2B5EF4-FFF2-40B4-BE49-F238E27FC236}">
                <a16:creationId xmlns:a16="http://schemas.microsoft.com/office/drawing/2014/main" id="{D44B7FA0-B937-9926-C69F-96A2BDBE593A}"/>
              </a:ext>
            </a:extLst>
          </p:cNvPr>
          <p:cNvSpPr/>
          <p:nvPr/>
        </p:nvSpPr>
        <p:spPr>
          <a:xfrm>
            <a:off x="4883201" y="2054671"/>
            <a:ext cx="1182850" cy="5847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00F9AF6B-D44C-3B87-8984-0F4FE684543D}"/>
              </a:ext>
            </a:extLst>
          </p:cNvPr>
          <p:cNvSpPr/>
          <p:nvPr/>
        </p:nvSpPr>
        <p:spPr>
          <a:xfrm>
            <a:off x="2995786" y="2054671"/>
            <a:ext cx="1182850" cy="5847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F2610E-9EF7-7D9F-BBDF-4D45B6DE1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>
                <a:effectLst/>
                <a:cs typeface="Times New Roman" panose="02020603050405020304" pitchFamily="18" charset="0"/>
              </a:rPr>
              <a:t>神期待我们选择为了爱</a:t>
            </a:r>
            <a:r>
              <a:rPr lang="zh-CN" altLang="en-US" dirty="0">
                <a:effectLst/>
                <a:cs typeface="Times New Roman" panose="02020603050405020304" pitchFamily="18" charset="0"/>
              </a:rPr>
              <a:t>神和爱人</a:t>
            </a:r>
            <a:r>
              <a:rPr lang="zh-CN" altLang="zh-CN" dirty="0">
                <a:effectLst/>
                <a:cs typeface="Times New Roman" panose="02020603050405020304" pitchFamily="18" charset="0"/>
              </a:rPr>
              <a:t>而活</a:t>
            </a:r>
            <a:r>
              <a:rPr lang="zh-CN" altLang="en-US" dirty="0">
                <a:effectLst/>
                <a:cs typeface="Times New Roman" panose="02020603050405020304" pitchFamily="18" charset="0"/>
              </a:rPr>
              <a:t>，</a:t>
            </a:r>
            <a:br>
              <a:rPr lang="en-US" altLang="zh-CN" dirty="0">
                <a:effectLst/>
                <a:cs typeface="Times New Roman" panose="02020603050405020304" pitchFamily="18" charset="0"/>
              </a:rPr>
            </a:br>
            <a:r>
              <a:rPr lang="zh-CN" altLang="en-US" dirty="0">
                <a:cs typeface="Times New Roman" panose="02020603050405020304" pitchFamily="18" charset="0"/>
              </a:rPr>
              <a:t>因为这对我们是最好的！</a:t>
            </a:r>
            <a:endParaRPr lang="zh-CN" altLang="en-US" sz="60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9832E21-CAFA-CECF-DFC3-C841D88C522D}"/>
              </a:ext>
            </a:extLst>
          </p:cNvPr>
          <p:cNvSpPr txBox="1"/>
          <p:nvPr/>
        </p:nvSpPr>
        <p:spPr>
          <a:xfrm>
            <a:off x="3077847" y="2054671"/>
            <a:ext cx="1005403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kumimoji="1" lang="zh-CN" altLang="en-US" sz="3200" b="1" dirty="0">
                <a:solidFill>
                  <a:srgbClr val="BB591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爱神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86961DA-69AD-1CBE-BD68-21E0B9840FBD}"/>
              </a:ext>
            </a:extLst>
          </p:cNvPr>
          <p:cNvSpPr txBox="1"/>
          <p:nvPr/>
        </p:nvSpPr>
        <p:spPr>
          <a:xfrm>
            <a:off x="4988709" y="2054671"/>
            <a:ext cx="1005403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kumimoji="1" lang="zh-CN" altLang="en-US" sz="3200" b="1" dirty="0">
                <a:solidFill>
                  <a:srgbClr val="BB591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爱人</a:t>
            </a:r>
          </a:p>
        </p:txBody>
      </p:sp>
    </p:spTree>
    <p:extLst>
      <p:ext uri="{BB962C8B-B14F-4D97-AF65-F5344CB8AC3E}">
        <p14:creationId xmlns:p14="http://schemas.microsoft.com/office/powerpoint/2010/main" val="590341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5B6D56-3839-0B5F-B712-B326180CC96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采访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AF9D55A-B858-7D54-2578-7C8AF26C3229}"/>
              </a:ext>
            </a:extLst>
          </p:cNvPr>
          <p:cNvSpPr txBox="1"/>
          <p:nvPr/>
        </p:nvSpPr>
        <p:spPr>
          <a:xfrm>
            <a:off x="585060" y="2549849"/>
            <a:ext cx="4591050" cy="175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ts val="3280"/>
              </a:lnSpc>
              <a:buAutoNum type="arabicPeriod"/>
            </a:pPr>
            <a:r>
              <a:rPr lang="zh-CN" altLang="zh-CN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你这次扔球的经历和上次的有什么不同？</a:t>
            </a:r>
          </a:p>
          <a:p>
            <a:pPr algn="l">
              <a:lnSpc>
                <a:spcPts val="3280"/>
              </a:lnSpc>
            </a:pPr>
            <a:r>
              <a:rPr lang="en-US" altLang="zh-CN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2.</a:t>
            </a:r>
            <a:r>
              <a:rPr lang="zh-CN" altLang="en-US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zh-CN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在达到目标后，你感觉怎么样？</a:t>
            </a:r>
            <a:endParaRPr lang="en-US" altLang="zh-CN" sz="24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l">
              <a:lnSpc>
                <a:spcPts val="3280"/>
              </a:lnSpc>
            </a:pPr>
            <a:endParaRPr lang="zh-CN" altLang="zh-CN" sz="24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171F09B-143E-1A07-8AB5-2CB6C90A2261}"/>
              </a:ext>
            </a:extLst>
          </p:cNvPr>
          <p:cNvSpPr txBox="1"/>
          <p:nvPr/>
        </p:nvSpPr>
        <p:spPr>
          <a:xfrm>
            <a:off x="585060" y="4349102"/>
            <a:ext cx="4807556" cy="1752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280"/>
              </a:lnSpc>
            </a:pPr>
            <a:r>
              <a:rPr lang="zh-CN" altLang="en-US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台下学生：</a:t>
            </a:r>
            <a:endParaRPr lang="en-US" altLang="zh-CN" sz="24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ts val="3280"/>
              </a:lnSpc>
              <a:buAutoNum type="arabicPeriod"/>
            </a:pPr>
            <a:r>
              <a:rPr lang="zh-CN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你们发现</a:t>
            </a:r>
            <a:r>
              <a:rPr lang="zh-CN" altLang="en-US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台上的同学</a:t>
            </a:r>
            <a:r>
              <a:rPr lang="zh-CN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第一次扔球和第二次有什么不同？</a:t>
            </a:r>
            <a:endParaRPr lang="en-US" altLang="zh-CN" sz="24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ts val="3280"/>
              </a:lnSpc>
              <a:buAutoNum type="arabicPeriod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若</a:t>
            </a:r>
            <a:r>
              <a:rPr lang="zh-CN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反复练习扔球，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他</a:t>
            </a:r>
            <a:r>
              <a:rPr lang="zh-CN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会怎样呢？</a:t>
            </a:r>
            <a:endParaRPr lang="en-US" altLang="zh-CN" sz="24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3FBDEDB-D907-43E3-1127-EBB330E2D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1" y="1223918"/>
            <a:ext cx="3387969" cy="487771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4702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3C044CE-D732-517B-B052-D9A7179F4D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41" r="4885"/>
          <a:stretch/>
        </p:blipFill>
        <p:spPr>
          <a:xfrm>
            <a:off x="1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68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F6AF61E-64A3-1C71-D81E-2FC315CC9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569614"/>
            <a:ext cx="6858000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FB336D1-EAFD-3E0D-6902-671716F67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做最智慧的选择！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32C782B-4799-35D3-586F-83CC74673632}"/>
              </a:ext>
            </a:extLst>
          </p:cNvPr>
          <p:cNvSpPr txBox="1"/>
          <p:nvPr/>
        </p:nvSpPr>
        <p:spPr>
          <a:xfrm>
            <a:off x="3934646" y="3429000"/>
            <a:ext cx="1274708" cy="12721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4580"/>
              </a:lnSpc>
            </a:pPr>
            <a:r>
              <a:rPr lang="zh-CN" altLang="en-US" sz="4400" b="1" spc="-15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爱神</a:t>
            </a:r>
            <a:endParaRPr lang="en-US" altLang="zh-CN" sz="4400" b="1" spc="-15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4580"/>
              </a:lnSpc>
            </a:pPr>
            <a:r>
              <a:rPr lang="zh-CN" altLang="en-US" sz="4400" b="1" spc="-15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爱人</a:t>
            </a:r>
            <a:endParaRPr kumimoji="1" lang="zh-CN" altLang="en-US" sz="4400" b="1" spc="-15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81F0407-3930-B312-E385-FC2C564A0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984" y="960368"/>
            <a:ext cx="4913541" cy="345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0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DC3697-CE2B-496D-7A90-16E1977CB88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亚当和夏娃选择了什么？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B4DE02D-F140-58FA-5FD6-3080D71B5FD1}"/>
              </a:ext>
            </a:extLst>
          </p:cNvPr>
          <p:cNvSpPr txBox="1"/>
          <p:nvPr/>
        </p:nvSpPr>
        <p:spPr>
          <a:xfrm>
            <a:off x="646654" y="3525253"/>
            <a:ext cx="3057247" cy="155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860"/>
              </a:lnSpc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下</a:t>
            </a:r>
            <a:r>
              <a:rPr lang="zh-CN" altLang="en-US" sz="2800">
                <a:latin typeface="Microsoft YaHei" panose="020B0503020204020204" pitchFamily="34" charset="-122"/>
                <a:ea typeface="Microsoft YaHei" panose="020B0503020204020204" pitchFamily="34" charset="-122"/>
              </a:rPr>
              <a:t>节课预告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3860"/>
              </a:lnSpc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人为什么会死？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3860"/>
              </a:lnSpc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人死后会去哪里？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302678C-600A-7851-9100-58F2BA7A0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521" y="1906970"/>
            <a:ext cx="4894575" cy="3996119"/>
          </a:xfrm>
          <a:prstGeom prst="rect">
            <a:avLst/>
          </a:prstGeom>
          <a:effectLst>
            <a:outerShdw blurRad="127000" dist="63500" dir="2700000" algn="tl" rotWithShape="0">
              <a:prstClr val="black">
                <a:alpha val="2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357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12CCF89A-B2E9-4261-B4AF-D485F4272A29}"/>
              </a:ext>
            </a:extLst>
          </p:cNvPr>
          <p:cNvSpPr txBox="1"/>
          <p:nvPr/>
        </p:nvSpPr>
        <p:spPr>
          <a:xfrm>
            <a:off x="760151" y="3429000"/>
            <a:ext cx="4163541" cy="1030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0" indent="-514350">
              <a:lnSpc>
                <a:spcPts val="3820"/>
              </a:lnSpc>
              <a:buFont typeface="+mj-lt"/>
              <a:buAutoNum type="arabicPeriod"/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人从哪里来？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14350" lvl="0" indent="-514350">
              <a:lnSpc>
                <a:spcPts val="3820"/>
              </a:lnSpc>
              <a:buFont typeface="+mj-lt"/>
              <a:buAutoNum type="arabicPeriod"/>
            </a:pPr>
            <a:r>
              <a:rPr lang="zh-CN" altLang="en-US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人该为什么活着？</a:t>
            </a:r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04E2177-B5F6-DE43-B00B-957328C3C25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总结反思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97E69E1-BDDC-2F46-F648-0852E60D9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759" y="1340776"/>
            <a:ext cx="4421523" cy="506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024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653C9E6-F184-7723-0C7F-DA73EE24CDC3}"/>
              </a:ext>
            </a:extLst>
          </p:cNvPr>
          <p:cNvSpPr txBox="1"/>
          <p:nvPr/>
        </p:nvSpPr>
        <p:spPr>
          <a:xfrm>
            <a:off x="866049" y="4310696"/>
            <a:ext cx="7154252" cy="1848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480"/>
              </a:lnSpc>
            </a:pPr>
            <a:r>
              <a:rPr lang="zh-CN" altLang="zh-CN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１</a:t>
            </a:r>
            <a:r>
              <a:rPr lang="en-US" altLang="zh-CN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.</a:t>
            </a:r>
            <a:r>
              <a:rPr lang="zh-CN" altLang="zh-CN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人从哪里来？（</a:t>
            </a:r>
            <a:r>
              <a:rPr lang="zh-CN" altLang="en-US" sz="2400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en-US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zh-CN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）</a:t>
            </a:r>
          </a:p>
          <a:p>
            <a:pPr marL="342900" lvl="0" indent="-342900" algn="just">
              <a:lnSpc>
                <a:spcPts val="3480"/>
              </a:lnSpc>
              <a:buFont typeface="+mj-lt"/>
              <a:buAutoNum type="alphaUcPeriod"/>
            </a:pPr>
            <a:r>
              <a:rPr lang="zh-CN" altLang="zh-CN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人是在漫长的时间里，从猴子慢慢进化来的。</a:t>
            </a:r>
          </a:p>
          <a:p>
            <a:pPr marL="342900" lvl="0" indent="-342900" algn="just">
              <a:lnSpc>
                <a:spcPts val="3480"/>
              </a:lnSpc>
              <a:buFont typeface="+mj-lt"/>
              <a:buAutoNum type="alphaUcPeriod"/>
            </a:pPr>
            <a:r>
              <a:rPr lang="zh-CN" altLang="zh-CN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人是按照</a:t>
            </a:r>
            <a:r>
              <a:rPr lang="zh-CN" altLang="en-US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神</a:t>
            </a:r>
            <a:r>
              <a:rPr lang="zh-CN" altLang="zh-CN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的</a:t>
            </a:r>
            <a:r>
              <a:rPr lang="zh-CN" altLang="en-US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形像</a:t>
            </a:r>
            <a:r>
              <a:rPr lang="zh-CN" altLang="zh-CN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、在第六天被神造出来的。</a:t>
            </a:r>
          </a:p>
          <a:p>
            <a:pPr marL="342900" lvl="0" indent="-342900" algn="just">
              <a:lnSpc>
                <a:spcPts val="3480"/>
              </a:lnSpc>
              <a:buFont typeface="+mj-lt"/>
              <a:buAutoNum type="alphaUcPeriod"/>
            </a:pPr>
            <a:r>
              <a:rPr lang="zh-CN" altLang="zh-CN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人是按照某种神奇的力量，自己慢慢修炼出来的。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A7ACF8A-0DC5-9EBC-A960-AC3A66741C84}"/>
              </a:ext>
            </a:extLst>
          </p:cNvPr>
          <p:cNvSpPr txBox="1"/>
          <p:nvPr/>
        </p:nvSpPr>
        <p:spPr>
          <a:xfrm>
            <a:off x="3443354" y="4369311"/>
            <a:ext cx="426720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80"/>
              </a:lnSpc>
            </a:pPr>
            <a:r>
              <a:rPr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</a:t>
            </a:r>
            <a:endParaRPr kumimoji="1" lang="zh-CN" altLang="en-US" sz="2800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5B9F4EA-E80C-1D7B-4E65-C39B765D32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11" b="2918"/>
          <a:stretch/>
        </p:blipFill>
        <p:spPr>
          <a:xfrm>
            <a:off x="2322911" y="0"/>
            <a:ext cx="4498177" cy="424728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538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E99201F0-ACEE-8527-096A-A8A0AB29F013}"/>
              </a:ext>
            </a:extLst>
          </p:cNvPr>
          <p:cNvSpPr txBox="1"/>
          <p:nvPr/>
        </p:nvSpPr>
        <p:spPr>
          <a:xfrm>
            <a:off x="828628" y="3891172"/>
            <a:ext cx="7885328" cy="2236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420"/>
              </a:lnSpc>
            </a:pPr>
            <a:r>
              <a:rPr lang="en-US" altLang="zh-CN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2. </a:t>
            </a:r>
            <a:r>
              <a:rPr lang="zh-CN" altLang="zh-CN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人在世上该为什么而活？（</a:t>
            </a:r>
            <a:r>
              <a:rPr lang="zh-CN" altLang="en-US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 </a:t>
            </a:r>
            <a:r>
              <a:rPr lang="zh-CN" altLang="zh-CN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）</a:t>
            </a:r>
          </a:p>
          <a:p>
            <a:pPr marL="342900" lvl="0" indent="-342900" algn="just">
              <a:lnSpc>
                <a:spcPts val="3420"/>
              </a:lnSpc>
              <a:buFont typeface="+mj-lt"/>
              <a:buAutoNum type="alphaUcPeriod"/>
            </a:pPr>
            <a:r>
              <a:rPr lang="zh-CN" altLang="zh-CN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好好读书、好好工作、锻炼好身体。</a:t>
            </a:r>
          </a:p>
          <a:p>
            <a:pPr marL="342900" lvl="0" indent="-342900" algn="just">
              <a:lnSpc>
                <a:spcPts val="3420"/>
              </a:lnSpc>
              <a:buFont typeface="+mj-lt"/>
              <a:buAutoNum type="alphaUcPeriod"/>
            </a:pPr>
            <a:r>
              <a:rPr lang="zh-CN" altLang="zh-CN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孝敬父母、赚钱为他们养老。</a:t>
            </a:r>
          </a:p>
          <a:p>
            <a:pPr marL="342900" lvl="0" indent="-342900" algn="just">
              <a:lnSpc>
                <a:spcPts val="3420"/>
              </a:lnSpc>
              <a:buFont typeface="+mj-lt"/>
              <a:buAutoNum type="alphaUcPeriod"/>
            </a:pPr>
            <a:r>
              <a:rPr lang="zh-CN" altLang="zh-CN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爱主我的神、爱人如己。</a:t>
            </a:r>
          </a:p>
          <a:p>
            <a:pPr>
              <a:lnSpc>
                <a:spcPts val="3420"/>
              </a:lnSpc>
            </a:pPr>
            <a:r>
              <a:rPr lang="en-US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D. </a:t>
            </a:r>
            <a:r>
              <a:rPr lang="zh-CN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吃好喝好玩好，每天都过得开心。</a:t>
            </a:r>
            <a:endParaRPr lang="zh-CN" altLang="zh-CN" sz="36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16536C4A-95E8-B328-CCA3-8FFFBFB794F2}"/>
              </a:ext>
            </a:extLst>
          </p:cNvPr>
          <p:cNvGrpSpPr/>
          <p:nvPr/>
        </p:nvGrpSpPr>
        <p:grpSpPr>
          <a:xfrm>
            <a:off x="1260525" y="269631"/>
            <a:ext cx="6622950" cy="3273870"/>
            <a:chOff x="0" y="2066394"/>
            <a:chExt cx="8774722" cy="433753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6D64C45-20BC-74AB-CD8E-588B279BB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066394"/>
              <a:ext cx="4337538" cy="43375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C177A52-DCDC-6C61-093C-2B738FFD4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7184" y="2066394"/>
              <a:ext cx="4337538" cy="43375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5A7ACF8A-0DC5-9EBC-A960-AC3A66741C84}"/>
              </a:ext>
            </a:extLst>
          </p:cNvPr>
          <p:cNvSpPr txBox="1"/>
          <p:nvPr/>
        </p:nvSpPr>
        <p:spPr>
          <a:xfrm>
            <a:off x="4861846" y="3938064"/>
            <a:ext cx="426720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80"/>
              </a:lnSpc>
            </a:pPr>
            <a:r>
              <a:rPr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</a:t>
            </a:r>
            <a:endParaRPr kumimoji="1"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954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62643F0-8ED4-6023-B6CE-38869DA45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29" y="-263903"/>
            <a:ext cx="8530541" cy="7677487"/>
          </a:xfrm>
          <a:prstGeom prst="rect">
            <a:avLst/>
          </a:prstGeom>
        </p:spPr>
      </p:pic>
      <p:sp>
        <p:nvSpPr>
          <p:cNvPr id="7" name="标题 3">
            <a:extLst>
              <a:ext uri="{FF2B5EF4-FFF2-40B4-BE49-F238E27FC236}">
                <a16:creationId xmlns:a16="http://schemas.microsoft.com/office/drawing/2014/main" id="{63F47A6A-ABCC-F0BE-CBB6-8A2695057A96}"/>
              </a:ext>
            </a:extLst>
          </p:cNvPr>
          <p:cNvSpPr txBox="1">
            <a:spLocks/>
          </p:cNvSpPr>
          <p:nvPr/>
        </p:nvSpPr>
        <p:spPr>
          <a:xfrm>
            <a:off x="1597306" y="730405"/>
            <a:ext cx="2083442" cy="13255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那妈妈的妈妈的妈妈从哪里来？</a:t>
            </a:r>
            <a:endParaRPr lang="zh-CN" altLang="en-US" sz="2400" b="1" dirty="0"/>
          </a:p>
        </p:txBody>
      </p:sp>
      <p:sp>
        <p:nvSpPr>
          <p:cNvPr id="8" name="标题 3">
            <a:extLst>
              <a:ext uri="{FF2B5EF4-FFF2-40B4-BE49-F238E27FC236}">
                <a16:creationId xmlns:a16="http://schemas.microsoft.com/office/drawing/2014/main" id="{9BA85B0A-B727-E7CC-7FC9-07DF4E4E5CA8}"/>
              </a:ext>
            </a:extLst>
          </p:cNvPr>
          <p:cNvSpPr txBox="1">
            <a:spLocks/>
          </p:cNvSpPr>
          <p:nvPr/>
        </p:nvSpPr>
        <p:spPr>
          <a:xfrm>
            <a:off x="5098205" y="1118358"/>
            <a:ext cx="2083442" cy="13255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从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477590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79B26E-CD3D-9C0D-4A09-FD4EA1162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</p:spPr>
        <p:txBody>
          <a:bodyPr/>
          <a:lstStyle/>
          <a:p>
            <a:r>
              <a:rPr lang="zh-CN" altLang="en-US" dirty="0"/>
              <a:t>如果神现在就站在你的身边</a:t>
            </a:r>
            <a:br>
              <a:rPr lang="en-US" altLang="zh-CN" dirty="0"/>
            </a:br>
            <a:r>
              <a:rPr lang="zh-CN" altLang="en-US" dirty="0"/>
              <a:t>你会和他说什么呢？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5953DC0-7205-E0BF-BF0D-5F233B0C39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32"/>
          <a:stretch/>
        </p:blipFill>
        <p:spPr>
          <a:xfrm>
            <a:off x="1816007" y="1628563"/>
            <a:ext cx="5511986" cy="522943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74631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E6DB1CE-3219-06FA-BFC6-C57E397326C5}"/>
              </a:ext>
            </a:extLst>
          </p:cNvPr>
          <p:cNvSpPr txBox="1"/>
          <p:nvPr/>
        </p:nvSpPr>
        <p:spPr>
          <a:xfrm>
            <a:off x="1188074" y="5315682"/>
            <a:ext cx="6767851" cy="92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80"/>
              </a:lnSpc>
            </a:pPr>
            <a:r>
              <a:rPr lang="zh-CN" altLang="zh-CN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我要称谢你，因我受造奇妙可畏。你的作为奇妙，这是我心深知道的。（诗篇</a:t>
            </a:r>
            <a:r>
              <a:rPr lang="en-US" altLang="zh-CN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139:14</a:t>
            </a:r>
            <a:r>
              <a:rPr lang="zh-CN" altLang="zh-CN" sz="24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）</a:t>
            </a:r>
            <a:endParaRPr kumimoji="1"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109DC89-8749-84A1-6319-BFA8C67DEF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376"/>
          <a:stretch/>
        </p:blipFill>
        <p:spPr>
          <a:xfrm>
            <a:off x="1780695" y="0"/>
            <a:ext cx="5582610" cy="511500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381244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4AF037-F2FB-0B26-0FCC-58CE3F80B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祷告结束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784F800-7B75-3280-85D1-EF0EA786A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415" y="2009463"/>
            <a:ext cx="5615354" cy="407633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109755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314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09C36BF-6318-EB9E-02E4-1B3724C45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87" y="451413"/>
            <a:ext cx="5683425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02BD75-1BEB-6578-48C2-73B6012026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39" t="11013" r="29342" b="54051"/>
          <a:stretch/>
        </p:blipFill>
        <p:spPr>
          <a:xfrm flipH="1">
            <a:off x="5712297" y="2003118"/>
            <a:ext cx="3402830" cy="285176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2A7F119-0FE8-031D-C578-273DA43705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39" t="11013" r="29342" b="54051"/>
          <a:stretch/>
        </p:blipFill>
        <p:spPr>
          <a:xfrm>
            <a:off x="-347241" y="303856"/>
            <a:ext cx="3177251" cy="2662716"/>
          </a:xfrm>
          <a:prstGeom prst="rect">
            <a:avLst/>
          </a:prstGeom>
        </p:spPr>
      </p:pic>
      <p:sp>
        <p:nvSpPr>
          <p:cNvPr id="9" name="标题 3">
            <a:extLst>
              <a:ext uri="{FF2B5EF4-FFF2-40B4-BE49-F238E27FC236}">
                <a16:creationId xmlns:a16="http://schemas.microsoft.com/office/drawing/2014/main" id="{15CC0180-B935-9F21-B7FC-EF0EE34348AB}"/>
              </a:ext>
            </a:extLst>
          </p:cNvPr>
          <p:cNvSpPr txBox="1">
            <a:spLocks/>
          </p:cNvSpPr>
          <p:nvPr/>
        </p:nvSpPr>
        <p:spPr>
          <a:xfrm>
            <a:off x="277792" y="1076604"/>
            <a:ext cx="2176041" cy="13255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第一个人是从哪里来的？</a:t>
            </a:r>
            <a:endParaRPr lang="zh-CN" altLang="en-US" sz="2400" b="1" dirty="0"/>
          </a:p>
        </p:txBody>
      </p:sp>
      <p:sp>
        <p:nvSpPr>
          <p:cNvPr id="10" name="标题 3">
            <a:extLst>
              <a:ext uri="{FF2B5EF4-FFF2-40B4-BE49-F238E27FC236}">
                <a16:creationId xmlns:a16="http://schemas.microsoft.com/office/drawing/2014/main" id="{FED488F8-D89B-0DCD-0719-0E0C24B892EF}"/>
              </a:ext>
            </a:extLst>
          </p:cNvPr>
          <p:cNvSpPr txBox="1">
            <a:spLocks/>
          </p:cNvSpPr>
          <p:nvPr/>
        </p:nvSpPr>
        <p:spPr>
          <a:xfrm>
            <a:off x="6412373" y="2662337"/>
            <a:ext cx="2303363" cy="13255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人类的第一对夫妻是怎么出现的？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55268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7479175-EA09-8F1E-55FA-95976385B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44A19D7-8AF1-3C17-09A1-37CAB25E6A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39" t="11013" r="29342" b="54051"/>
          <a:stretch/>
        </p:blipFill>
        <p:spPr>
          <a:xfrm>
            <a:off x="-219921" y="648724"/>
            <a:ext cx="3703900" cy="310407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5137CA2-E05D-8E1A-042D-61CF1E84A8CA}"/>
              </a:ext>
            </a:extLst>
          </p:cNvPr>
          <p:cNvSpPr txBox="1"/>
          <p:nvPr/>
        </p:nvSpPr>
        <p:spPr>
          <a:xfrm>
            <a:off x="219917" y="1242457"/>
            <a:ext cx="282422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/>
            <a:r>
              <a:rPr lang="zh-CN" altLang="zh-CN" sz="2800" b="1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人从哪里来</a:t>
            </a:r>
            <a:r>
              <a:rPr lang="zh-CN" altLang="en-US" sz="2800" b="1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？</a:t>
            </a:r>
            <a:endParaRPr lang="en-US" altLang="zh-CN" sz="2800" b="1" kern="1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317500"/>
            <a:r>
              <a:rPr lang="zh-CN" altLang="zh-CN" sz="2800" b="1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你问过自己这个问题吗？</a:t>
            </a:r>
            <a:endParaRPr lang="en-US" altLang="zh-CN" sz="2800" b="1" kern="1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226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12CCF89A-B2E9-4261-B4AF-D485F4272A29}"/>
              </a:ext>
            </a:extLst>
          </p:cNvPr>
          <p:cNvSpPr txBox="1"/>
          <p:nvPr/>
        </p:nvSpPr>
        <p:spPr>
          <a:xfrm>
            <a:off x="647817" y="3198276"/>
            <a:ext cx="6878541" cy="2736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0" indent="-514350">
              <a:lnSpc>
                <a:spcPts val="4200"/>
              </a:lnSpc>
              <a:buFont typeface="+mj-lt"/>
              <a:buAutoNum type="arabicPeriod"/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人从哪里来？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14350" lvl="0" indent="-514350">
              <a:lnSpc>
                <a:spcPts val="4200"/>
              </a:lnSpc>
              <a:buFont typeface="+mj-lt"/>
              <a:buAutoNum type="arabicPeriod"/>
            </a:pPr>
            <a:r>
              <a:rPr lang="zh-CN" altLang="en-US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人该为什么活着？</a:t>
            </a:r>
            <a:endParaRPr lang="en-US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4200"/>
              </a:lnSpc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3.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人为什么会死？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4200"/>
              </a:lnSpc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4.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人死后会去哪里？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14350" lvl="0" indent="-514350">
              <a:lnSpc>
                <a:spcPts val="4200"/>
              </a:lnSpc>
              <a:buFont typeface="+mj-lt"/>
              <a:buAutoNum type="arabicPeriod"/>
            </a:pPr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04E2177-B5F6-DE43-B00B-957328C3C25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学习内容：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80AB214-A727-5469-A7E6-CA2230303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333" y="1456522"/>
            <a:ext cx="4421523" cy="506315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38FD878-D418-4625-9220-1BEDF65B19E8}"/>
              </a:ext>
            </a:extLst>
          </p:cNvPr>
          <p:cNvSpPr/>
          <p:nvPr/>
        </p:nvSpPr>
        <p:spPr>
          <a:xfrm>
            <a:off x="647817" y="3208436"/>
            <a:ext cx="3426343" cy="10994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6B82F9D-B1D9-FC39-A7E4-74D4FEFA0957}"/>
              </a:ext>
            </a:extLst>
          </p:cNvPr>
          <p:cNvSpPr txBox="1"/>
          <p:nvPr/>
        </p:nvSpPr>
        <p:spPr>
          <a:xfrm>
            <a:off x="645638" y="3198276"/>
            <a:ext cx="6878541" cy="2197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0" indent="-514350">
              <a:lnSpc>
                <a:spcPts val="4200"/>
              </a:lnSpc>
              <a:buFont typeface="+mj-lt"/>
              <a:buAutoNum type="arabicPeriod"/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人从哪里来？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14350" lvl="0" indent="-514350">
              <a:lnSpc>
                <a:spcPts val="4200"/>
              </a:lnSpc>
              <a:buFont typeface="+mj-lt"/>
              <a:buAutoNum type="arabicPeriod"/>
            </a:pPr>
            <a:r>
              <a:rPr lang="zh-CN" altLang="en-US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人该为什么活着？</a:t>
            </a:r>
            <a:endParaRPr lang="en-US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4200"/>
              </a:lnSpc>
            </a:pPr>
            <a:r>
              <a:rPr lang="en-US" altLang="zh-CN" sz="2800" dirty="0">
                <a:solidFill>
                  <a:schemeClr val="bg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3. </a:t>
            </a:r>
            <a:r>
              <a:rPr lang="zh-CN" altLang="en-US" sz="2800" dirty="0">
                <a:solidFill>
                  <a:schemeClr val="bg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人为什么会死？</a:t>
            </a:r>
            <a:endParaRPr lang="en-US" altLang="zh-CN" sz="2800" dirty="0">
              <a:solidFill>
                <a:schemeClr val="bg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4200"/>
              </a:lnSpc>
            </a:pPr>
            <a:r>
              <a:rPr lang="en-US" altLang="zh-CN" sz="2800" dirty="0">
                <a:solidFill>
                  <a:schemeClr val="bg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4. </a:t>
            </a:r>
            <a:r>
              <a:rPr lang="zh-CN" altLang="en-US" sz="2800" dirty="0">
                <a:solidFill>
                  <a:schemeClr val="bg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人死后会去哪里？</a:t>
            </a:r>
            <a:endParaRPr lang="en-US" altLang="zh-CN" sz="2800" dirty="0">
              <a:solidFill>
                <a:schemeClr val="bg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259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6" grpId="0"/>
    </p:bldLst>
  </p:timing>
</p:sld>
</file>

<file path=ppt/theme/theme1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6266</Words>
  <Application>Microsoft Office PowerPoint</Application>
  <PresentationFormat>全屏显示(4:3)</PresentationFormat>
  <Paragraphs>387</Paragraphs>
  <Slides>63</Slides>
  <Notes>62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63</vt:i4>
      </vt:variant>
    </vt:vector>
  </HeadingPairs>
  <TitlesOfParts>
    <vt:vector size="70" baseType="lpstr">
      <vt:lpstr>Microsoft YaHei</vt:lpstr>
      <vt:lpstr>Arial</vt:lpstr>
      <vt:lpstr>Calibri</vt:lpstr>
      <vt:lpstr>Calibri Light</vt:lpstr>
      <vt:lpstr>Times New Roman</vt:lpstr>
      <vt:lpstr>Wingdings 2</vt:lpstr>
      <vt:lpstr>2_HDOfficeLightV0</vt:lpstr>
      <vt:lpstr>PowerPoint 演示文稿</vt:lpstr>
      <vt:lpstr>你是从哪里来的？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学习内容：</vt:lpstr>
      <vt:lpstr>PowerPoint 演示文稿</vt:lpstr>
      <vt:lpstr>PowerPoint 演示文稿</vt:lpstr>
      <vt:lpstr>PowerPoint 演示文稿</vt:lpstr>
      <vt:lpstr>创世记</vt:lpstr>
      <vt:lpstr>创世记</vt:lpstr>
      <vt:lpstr>PowerPoint 演示文稿</vt:lpstr>
      <vt:lpstr>你知道有灵的活人有哪些特征吗？</vt:lpstr>
      <vt:lpstr>神的形像</vt:lpstr>
      <vt:lpstr>人有神的形像 VS 动物没有神的形像</vt:lpstr>
      <vt:lpstr>人之所以能创造新事物， 是因为神是创造的神。 </vt:lpstr>
      <vt:lpstr>你的任何一件作品都反映出 你具备神的形像</vt:lpstr>
      <vt:lpstr>神的形像</vt:lpstr>
      <vt:lpstr>小明尽管不缺钱，却偷你的钱……</vt:lpstr>
      <vt:lpstr>你生气地指责小明……</vt:lpstr>
      <vt:lpstr>你把这件事告诉小明的父母……</vt:lpstr>
      <vt:lpstr>小明向你赔礼道歉……</vt:lpstr>
      <vt:lpstr>狗没有神的形像</vt:lpstr>
      <vt:lpstr>PowerPoint 演示文稿</vt:lpstr>
      <vt:lpstr>PowerPoint 演示文稿</vt:lpstr>
      <vt:lpstr>PowerPoint 演示文稿</vt:lpstr>
      <vt:lpstr>神的形像</vt:lpstr>
      <vt:lpstr>什么是自由选择？</vt:lpstr>
      <vt:lpstr>PowerPoint 演示文稿</vt:lpstr>
      <vt:lpstr>PowerPoint 演示文稿</vt:lpstr>
      <vt:lpstr>机器人没有自由选择</vt:lpstr>
      <vt:lpstr>“我爱你”机器人</vt:lpstr>
      <vt:lpstr>机器人的爱不是真正的爱</vt:lpstr>
      <vt:lpstr>你知道人的自由选择是做什么用的吗？</vt:lpstr>
      <vt:lpstr>你为神赋予你选择自由， 感到开心吗？</vt:lpstr>
      <vt:lpstr>“自由选择”意味着人既能选择爱 也能选择不去爱</vt:lpstr>
      <vt:lpstr>要珍惜“自由选择”的能力 同时也要慎重使用这种自由</vt:lpstr>
      <vt:lpstr>PowerPoint 演示文稿</vt:lpstr>
      <vt:lpstr>可怕的事实</vt:lpstr>
      <vt:lpstr>神的形像</vt:lpstr>
      <vt:lpstr>PowerPoint 演示文稿</vt:lpstr>
      <vt:lpstr>为什么人和自然界的其他造物都不一样？ 为什么神把我们人类造得这么尊贵？</vt:lpstr>
      <vt:lpstr>PowerPoint 演示文稿</vt:lpstr>
      <vt:lpstr>人受造的目的是什么？ 你知道自己来到这个世界上是为了什么吗？</vt:lpstr>
      <vt:lpstr>人活着的目的是什么？</vt:lpstr>
      <vt:lpstr>人活着为什么？</vt:lpstr>
      <vt:lpstr>锤子的正确用途</vt:lpstr>
      <vt:lpstr>人有自由选择</vt:lpstr>
      <vt:lpstr>神期待我们选择为了爱神和爱人而活， 因为这对我们是最好的！</vt:lpstr>
      <vt:lpstr>采访 </vt:lpstr>
      <vt:lpstr>PowerPoint 演示文稿</vt:lpstr>
      <vt:lpstr>做最智慧的选择！</vt:lpstr>
      <vt:lpstr>亚当和夏娃选择了什么？</vt:lpstr>
      <vt:lpstr>总结反思</vt:lpstr>
      <vt:lpstr>PowerPoint 演示文稿</vt:lpstr>
      <vt:lpstr>PowerPoint 演示文稿</vt:lpstr>
      <vt:lpstr>如果神现在就站在你的身边 你会和他说什么呢？</vt:lpstr>
      <vt:lpstr>PowerPoint 演示文稿</vt:lpstr>
      <vt:lpstr>祷告结束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2021-09-01T11:04:32Z</dcterms:created>
  <dcterms:modified xsi:type="dcterms:W3CDTF">2023-09-11T07:36:22Z</dcterms:modified>
</cp:coreProperties>
</file>