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6" r:id="rId1"/>
  </p:sldMasterIdLst>
  <p:notesMasterIdLst>
    <p:notesMasterId r:id="rId59"/>
  </p:notesMasterIdLst>
  <p:handoutMasterIdLst>
    <p:handoutMasterId r:id="rId60"/>
  </p:handoutMasterIdLst>
  <p:sldIdLst>
    <p:sldId id="2866" r:id="rId2"/>
    <p:sldId id="2869" r:id="rId3"/>
    <p:sldId id="2881" r:id="rId4"/>
    <p:sldId id="2882" r:id="rId5"/>
    <p:sldId id="2884" r:id="rId6"/>
    <p:sldId id="2883" r:id="rId7"/>
    <p:sldId id="2885" r:id="rId8"/>
    <p:sldId id="2887" r:id="rId9"/>
    <p:sldId id="2892" r:id="rId10"/>
    <p:sldId id="2957" r:id="rId11"/>
    <p:sldId id="2958" r:id="rId12"/>
    <p:sldId id="2959" r:id="rId13"/>
    <p:sldId id="2960" r:id="rId14"/>
    <p:sldId id="2891" r:id="rId15"/>
    <p:sldId id="2897" r:id="rId16"/>
    <p:sldId id="2850" r:id="rId17"/>
    <p:sldId id="2899" r:id="rId18"/>
    <p:sldId id="2898" r:id="rId19"/>
    <p:sldId id="2900" r:id="rId20"/>
    <p:sldId id="2901" r:id="rId21"/>
    <p:sldId id="2902" r:id="rId22"/>
    <p:sldId id="2893" r:id="rId23"/>
    <p:sldId id="2903" r:id="rId24"/>
    <p:sldId id="2905" r:id="rId25"/>
    <p:sldId id="2904" r:id="rId26"/>
    <p:sldId id="2906" r:id="rId27"/>
    <p:sldId id="2735" r:id="rId28"/>
    <p:sldId id="2845" r:id="rId29"/>
    <p:sldId id="2937" r:id="rId30"/>
    <p:sldId id="2911" r:id="rId31"/>
    <p:sldId id="2912" r:id="rId32"/>
    <p:sldId id="2961" r:id="rId33"/>
    <p:sldId id="2953" r:id="rId34"/>
    <p:sldId id="2956" r:id="rId35"/>
    <p:sldId id="2915" r:id="rId36"/>
    <p:sldId id="2916" r:id="rId37"/>
    <p:sldId id="2694" r:id="rId38"/>
    <p:sldId id="2943" r:id="rId39"/>
    <p:sldId id="2944" r:id="rId40"/>
    <p:sldId id="2962" r:id="rId41"/>
    <p:sldId id="2921" r:id="rId42"/>
    <p:sldId id="2923" r:id="rId43"/>
    <p:sldId id="2963" r:id="rId44"/>
    <p:sldId id="2823" r:id="rId45"/>
    <p:sldId id="2935" r:id="rId46"/>
    <p:sldId id="2933" r:id="rId47"/>
    <p:sldId id="2931" r:id="rId48"/>
    <p:sldId id="2934" r:id="rId49"/>
    <p:sldId id="2928" r:id="rId50"/>
    <p:sldId id="2947" r:id="rId51"/>
    <p:sldId id="5212" r:id="rId52"/>
    <p:sldId id="2848" r:id="rId53"/>
    <p:sldId id="2851" r:id="rId54"/>
    <p:sldId id="2725" r:id="rId55"/>
    <p:sldId id="2852" r:id="rId56"/>
    <p:sldId id="2853" r:id="rId57"/>
    <p:sldId id="2964" r:id="rId58"/>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3030"/>
    <a:srgbClr val="F0605A"/>
    <a:srgbClr val="AB8104"/>
    <a:srgbClr val="006600"/>
    <a:srgbClr val="1A00FF"/>
    <a:srgbClr val="733974"/>
    <a:srgbClr val="578AC1"/>
    <a:srgbClr val="DBDFCE"/>
    <a:srgbClr val="DEE1D3"/>
    <a:srgbClr val="5388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7" autoAdjust="0"/>
    <p:restoredTop sz="78223" autoAdjust="0"/>
  </p:normalViewPr>
  <p:slideViewPr>
    <p:cSldViewPr snapToGrid="0" snapToObjects="1">
      <p:cViewPr varScale="1">
        <p:scale>
          <a:sx n="104" d="100"/>
          <a:sy n="104" d="100"/>
        </p:scale>
        <p:origin x="17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770"/>
    </p:cViewPr>
  </p:sorterViewPr>
  <p:notesViewPr>
    <p:cSldViewPr snapToGrid="0" snapToObjects="1">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rgbClr val="FFC000"/>
        </a:solidFill>
        <a:ln>
          <a:noFill/>
        </a:ln>
      </dgm:spPr>
      <dgm:t>
        <a:bodyPr/>
        <a:lstStyle/>
        <a:p>
          <a:pPr algn="ct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pPr algn="ctr">
            <a:lnSpc>
              <a:spcPts val="2540"/>
            </a:lnSpc>
          </a:pPr>
          <a:endParaRPr lang="zh-CN" altLang="en-US"/>
        </a:p>
      </dgm:t>
    </dgm:pt>
    <dgm:pt modelId="{93920C23-5BF6-644B-AEF6-1ADCFA7D14B4}" type="sibTrans" cxnId="{AA58FC7D-D89F-4D44-8B78-48F4BDE7681B}">
      <dgm:prSet/>
      <dgm:spPr>
        <a:solidFill>
          <a:srgbClr val="FFC000"/>
        </a:solidFill>
      </dgm:spPr>
      <dgm:t>
        <a:bodyPr/>
        <a:lstStyle/>
        <a:p>
          <a:pPr algn="ctr">
            <a:lnSpc>
              <a:spcPts val="2540"/>
            </a:lnSpc>
          </a:pPr>
          <a:endParaRPr lang="zh-CN" altLang="en-US"/>
        </a:p>
      </dgm:t>
    </dgm:pt>
    <dgm:pt modelId="{BA71272C-72B8-AC48-B162-BC9B75DDF177}">
      <dgm:prSet phldrT="[文本]" custT="1"/>
      <dgm:spPr>
        <a:solidFill>
          <a:srgbClr val="FFC000"/>
        </a:solidFill>
        <a:ln>
          <a:noFill/>
        </a:ln>
      </dgm:spPr>
      <dgm:t>
        <a:bodyPr anchor="ctr"/>
        <a:lstStyle/>
        <a:p>
          <a:pPr algn="ctr">
            <a:lnSpc>
              <a:spcPts val="1640"/>
            </a:lnSpc>
          </a:pPr>
          <a:r>
            <a:rPr lang="zh-CN" altLang="en-US" sz="3200" b="0" i="0" dirty="0">
              <a:solidFill>
                <a:schemeClr val="tx1"/>
              </a:solidFill>
              <a:latin typeface="Microsoft YaHei" panose="020B0503020204020204" pitchFamily="34" charset="-122"/>
              <a:ea typeface="Microsoft YaHei" panose="020B0503020204020204" pitchFamily="34" charset="-122"/>
            </a:rPr>
            <a:t>乌西雅</a:t>
          </a:r>
          <a:endParaRPr lang="en-US" altLang="zh-CN" sz="3200" b="0" i="0" dirty="0">
            <a:solidFill>
              <a:schemeClr val="tx1"/>
            </a:solidFill>
            <a:latin typeface="Microsoft YaHei" panose="020B0503020204020204" pitchFamily="34" charset="-122"/>
            <a:ea typeface="Microsoft YaHei" panose="020B0503020204020204" pitchFamily="34" charset="-122"/>
          </a:endParaRPr>
        </a:p>
      </dgm:t>
    </dgm:pt>
    <dgm:pt modelId="{56C60BC7-2D37-8F48-8A39-EFA2B55533CB}" type="parTrans" cxnId="{6B5F676A-1A6C-754C-A950-E96BE655FA3D}">
      <dgm:prSet/>
      <dgm:spPr/>
      <dgm:t>
        <a:bodyPr/>
        <a:lstStyle/>
        <a:p>
          <a:pPr algn="ctr">
            <a:lnSpc>
              <a:spcPts val="2540"/>
            </a:lnSpc>
          </a:pPr>
          <a:endParaRPr lang="zh-CN" altLang="en-US"/>
        </a:p>
      </dgm:t>
    </dgm:pt>
    <dgm:pt modelId="{73982577-EC5D-CE40-9D2E-5531E1BAD462}" type="sibTrans" cxnId="{6B5F676A-1A6C-754C-A950-E96BE655FA3D}">
      <dgm:prSet/>
      <dgm:spPr/>
      <dgm:t>
        <a:bodyPr/>
        <a:lstStyle/>
        <a:p>
          <a:pPr algn="ctr">
            <a:lnSpc>
              <a:spcPts val="2540"/>
            </a:lnSpc>
          </a:pPr>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2">
        <dgm:presLayoutVars>
          <dgm:bulletEnabled val="1"/>
        </dgm:presLayoutVars>
      </dgm:prSet>
      <dgm:spPr/>
    </dgm:pt>
    <dgm:pt modelId="{6E1151B6-A6EC-D544-94EB-E42F8CBAD69B}" type="pres">
      <dgm:prSet presAssocID="{93920C23-5BF6-644B-AEF6-1ADCFA7D14B4}" presName="sibTrans" presStyleLbl="sibTrans2D1" presStyleIdx="0" presStyleCnt="1"/>
      <dgm:spPr/>
    </dgm:pt>
    <dgm:pt modelId="{7D78189C-481E-8441-83A1-CFE7D4D428CC}" type="pres">
      <dgm:prSet presAssocID="{93920C23-5BF6-644B-AEF6-1ADCFA7D14B4}" presName="connectorText" presStyleLbl="sibTrans2D1" presStyleIdx="0" presStyleCnt="1"/>
      <dgm:spPr/>
    </dgm:pt>
    <dgm:pt modelId="{C05A5B6B-0735-B74A-9E82-C902C2FDEE7F}" type="pres">
      <dgm:prSet presAssocID="{BA71272C-72B8-AC48-B162-BC9B75DDF177}" presName="node" presStyleLbl="node1" presStyleIdx="1" presStyleCnt="2" custScaleX="99890">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rgbClr val="FFC000"/>
        </a:solidFill>
        <a:ln>
          <a:noFill/>
        </a:ln>
      </dgm:spPr>
      <dgm:t>
        <a:bodyPr/>
        <a:lstStyle/>
        <a:p>
          <a:r>
            <a:rPr lang="zh-CN" altLang="en-US" sz="3200" b="0" i="0" dirty="0">
              <a:solidFill>
                <a:schemeClr val="tx1"/>
              </a:solidFill>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endParaRPr lang="zh-CN" altLang="en-US"/>
        </a:p>
      </dgm:t>
    </dgm:pt>
    <dgm:pt modelId="{93920C23-5BF6-644B-AEF6-1ADCFA7D14B4}" type="sibTrans" cxnId="{AA58FC7D-D89F-4D44-8B78-48F4BDE7681B}">
      <dgm:prSet/>
      <dgm:spPr>
        <a:solidFill>
          <a:srgbClr val="FFC000"/>
        </a:solidFill>
      </dgm:spPr>
      <dgm:t>
        <a:bodyPr/>
        <a:lstStyle/>
        <a:p>
          <a:endParaRPr lang="zh-CN" altLang="en-US"/>
        </a:p>
      </dgm:t>
    </dgm:pt>
    <dgm:pt modelId="{BA71272C-72B8-AC48-B162-BC9B75DDF177}">
      <dgm:prSet phldrT="[文本]" custT="1"/>
      <dgm:spPr>
        <a:solidFill>
          <a:srgbClr val="FFC000"/>
        </a:solidFill>
        <a:ln>
          <a:noFill/>
        </a:ln>
      </dgm:spPr>
      <dgm:t>
        <a:bodyPr anchor="b"/>
        <a:lstStyle/>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亚哈谢</a:t>
          </a:r>
        </a:p>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约阿施</a:t>
          </a:r>
          <a:endParaRPr lang="en-US" altLang="zh-CN" sz="3200" b="0" i="0" dirty="0">
            <a:solidFill>
              <a:schemeClr val="tx1"/>
            </a:solidFill>
            <a:latin typeface="Microsoft YaHei" panose="020B0503020204020204" pitchFamily="34" charset="-122"/>
            <a:ea typeface="Microsoft YaHei" panose="020B0503020204020204" pitchFamily="34" charset="-122"/>
          </a:endParaRPr>
        </a:p>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亚玛谢</a:t>
          </a:r>
        </a:p>
      </dgm:t>
    </dgm:pt>
    <dgm:pt modelId="{56C60BC7-2D37-8F48-8A39-EFA2B55533CB}" type="parTrans" cxnId="{6B5F676A-1A6C-754C-A950-E96BE655FA3D}">
      <dgm:prSet/>
      <dgm:spPr/>
      <dgm:t>
        <a:bodyPr/>
        <a:lstStyle/>
        <a:p>
          <a:endParaRPr lang="zh-CN" altLang="en-US"/>
        </a:p>
      </dgm:t>
    </dgm:pt>
    <dgm:pt modelId="{73982577-EC5D-CE40-9D2E-5531E1BAD462}" type="sibTrans" cxnId="{6B5F676A-1A6C-754C-A950-E96BE655FA3D}">
      <dgm:prSet/>
      <dgm:spPr>
        <a:solidFill>
          <a:srgbClr val="FFC000"/>
        </a:solidFill>
      </dgm:spPr>
      <dgm:t>
        <a:bodyPr/>
        <a:lstStyle/>
        <a:p>
          <a:endParaRPr lang="zh-CN" altLang="en-US"/>
        </a:p>
      </dgm:t>
    </dgm:pt>
    <dgm:pt modelId="{70CE36B3-261C-EC45-8C0F-F79800ED6BEA}">
      <dgm:prSet phldrT="[文本]" custT="1"/>
      <dgm:spPr>
        <a:solidFill>
          <a:srgbClr val="FFC000"/>
        </a:solidFill>
        <a:ln>
          <a:noFill/>
        </a:ln>
      </dgm:spPr>
      <dgm:t>
        <a:bodyPr anchor="ctr"/>
        <a:lstStyle/>
        <a:p>
          <a:pPr>
            <a:lnSpc>
              <a:spcPts val="1540"/>
            </a:lnSpc>
          </a:pPr>
          <a:r>
            <a:rPr lang="zh-CN" altLang="en-US" sz="3200" b="0" i="0" dirty="0">
              <a:solidFill>
                <a:schemeClr val="tx1"/>
              </a:solidFill>
              <a:latin typeface="Microsoft YaHei" panose="020B0503020204020204" pitchFamily="34" charset="-122"/>
              <a:ea typeface="Microsoft YaHei" panose="020B0503020204020204" pitchFamily="34" charset="-122"/>
            </a:rPr>
            <a:t>乌西雅</a:t>
          </a:r>
        </a:p>
      </dgm:t>
    </dgm:pt>
    <dgm:pt modelId="{6CC894A1-6DCD-5341-B09F-1E510E8E2EA2}" type="parTrans" cxnId="{09193360-4C87-F04E-987B-53419787FFA0}">
      <dgm:prSet/>
      <dgm:spPr/>
      <dgm:t>
        <a:bodyPr/>
        <a:lstStyle/>
        <a:p>
          <a:endParaRPr lang="zh-CN" altLang="en-US"/>
        </a:p>
      </dgm:t>
    </dgm:pt>
    <dgm:pt modelId="{1F403F30-8978-274B-91E4-DFF956125495}" type="sibTrans" cxnId="{09193360-4C87-F04E-987B-53419787FFA0}">
      <dgm:prSet/>
      <dgm:spPr/>
      <dgm:t>
        <a:bodyPr/>
        <a:lstStyle/>
        <a:p>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3" custScaleX="79550">
        <dgm:presLayoutVars>
          <dgm:bulletEnabled val="1"/>
        </dgm:presLayoutVars>
      </dgm:prSet>
      <dgm:spPr/>
    </dgm:pt>
    <dgm:pt modelId="{6E1151B6-A6EC-D544-94EB-E42F8CBAD69B}" type="pres">
      <dgm:prSet presAssocID="{93920C23-5BF6-644B-AEF6-1ADCFA7D14B4}" presName="sibTrans" presStyleLbl="sibTrans2D1" presStyleIdx="0" presStyleCnt="2"/>
      <dgm:spPr/>
    </dgm:pt>
    <dgm:pt modelId="{7D78189C-481E-8441-83A1-CFE7D4D428CC}" type="pres">
      <dgm:prSet presAssocID="{93920C23-5BF6-644B-AEF6-1ADCFA7D14B4}" presName="connectorText" presStyleLbl="sibTrans2D1" presStyleIdx="0" presStyleCnt="2"/>
      <dgm:spPr/>
    </dgm:pt>
    <dgm:pt modelId="{C05A5B6B-0735-B74A-9E82-C902C2FDEE7F}" type="pres">
      <dgm:prSet presAssocID="{BA71272C-72B8-AC48-B162-BC9B75DDF177}" presName="node" presStyleLbl="node1" presStyleIdx="1" presStyleCnt="3" custScaleX="79550" custScaleY="258998">
        <dgm:presLayoutVars>
          <dgm:bulletEnabled val="1"/>
        </dgm:presLayoutVars>
      </dgm:prSet>
      <dgm:spPr/>
    </dgm:pt>
    <dgm:pt modelId="{8301AB39-AA04-3F42-906C-34B883C02E71}" type="pres">
      <dgm:prSet presAssocID="{73982577-EC5D-CE40-9D2E-5531E1BAD462}" presName="sibTrans" presStyleLbl="sibTrans2D1" presStyleIdx="1" presStyleCnt="2"/>
      <dgm:spPr/>
    </dgm:pt>
    <dgm:pt modelId="{2D908861-2D5F-FC47-A1D1-B3ED0CB5BCAB}" type="pres">
      <dgm:prSet presAssocID="{73982577-EC5D-CE40-9D2E-5531E1BAD462}" presName="connectorText" presStyleLbl="sibTrans2D1" presStyleIdx="1" presStyleCnt="2"/>
      <dgm:spPr/>
    </dgm:pt>
    <dgm:pt modelId="{88CCFA6F-21A8-7547-BE94-35339A3AA423}" type="pres">
      <dgm:prSet presAssocID="{70CE36B3-261C-EC45-8C0F-F79800ED6BEA}" presName="node" presStyleLbl="node1" presStyleIdx="2" presStyleCnt="3" custScaleX="81980" custScaleY="165946">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09193360-4C87-F04E-987B-53419787FFA0}" srcId="{2939AEA7-1C25-8F46-AC04-B182B692D277}" destId="{70CE36B3-261C-EC45-8C0F-F79800ED6BEA}" srcOrd="2" destOrd="0" parTransId="{6CC894A1-6DCD-5341-B09F-1E510E8E2EA2}" sibTransId="{1F403F30-8978-274B-91E4-DFF956125495}"/>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D05F05A0-C098-4444-9007-02D692B741E6}" type="presOf" srcId="{73982577-EC5D-CE40-9D2E-5531E1BAD462}" destId="{8301AB39-AA04-3F42-906C-34B883C02E71}" srcOrd="0" destOrd="0" presId="urn:microsoft.com/office/officeart/2005/8/layout/process2"/>
    <dgm:cxn modelId="{982132A5-EFB6-8149-B739-BE178195ADFF}" type="presOf" srcId="{73982577-EC5D-CE40-9D2E-5531E1BAD462}" destId="{2D908861-2D5F-FC47-A1D1-B3ED0CB5BCAB}" srcOrd="1" destOrd="0" presId="urn:microsoft.com/office/officeart/2005/8/layout/process2"/>
    <dgm:cxn modelId="{D25FFBB0-61D1-3C47-8FAD-A2539F5C4104}" type="presOf" srcId="{70CE36B3-261C-EC45-8C0F-F79800ED6BEA}" destId="{88CCFA6F-21A8-7547-BE94-35339A3AA423}" srcOrd="0" destOrd="0" presId="urn:microsoft.com/office/officeart/2005/8/layout/process2"/>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 modelId="{1BC96B9D-3B25-2545-8692-3E230E0FADEF}" type="presParOf" srcId="{9E1B769D-696F-0742-8042-A6EED8FD9F27}" destId="{8301AB39-AA04-3F42-906C-34B883C02E71}" srcOrd="3" destOrd="0" presId="urn:microsoft.com/office/officeart/2005/8/layout/process2"/>
    <dgm:cxn modelId="{271408BA-2847-ED44-9005-EE191485B345}" type="presParOf" srcId="{8301AB39-AA04-3F42-906C-34B883C02E71}" destId="{2D908861-2D5F-FC47-A1D1-B3ED0CB5BCAB}" srcOrd="0" destOrd="0" presId="urn:microsoft.com/office/officeart/2005/8/layout/process2"/>
    <dgm:cxn modelId="{3A649937-9FC1-5249-8CAF-CDA04700AFF3}" type="presParOf" srcId="{9E1B769D-696F-0742-8042-A6EED8FD9F27}" destId="{88CCFA6F-21A8-7547-BE94-35339A3AA423}" srcOrd="4"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39AEA7-1C25-8F46-AC04-B182B692D277}" type="doc">
      <dgm:prSet loTypeId="urn:microsoft.com/office/officeart/2005/8/layout/process2" loCatId="" qsTypeId="urn:microsoft.com/office/officeart/2005/8/quickstyle/simple1" qsCatId="simple" csTypeId="urn:microsoft.com/office/officeart/2005/8/colors/colorful5" csCatId="colorful" phldr="1"/>
      <dgm:spPr/>
    </dgm:pt>
    <dgm:pt modelId="{5A597F9A-806E-D740-AFE2-D7EF257EF75B}">
      <dgm:prSet phldrT="[文本]" custT="1"/>
      <dgm:spPr>
        <a:solidFill>
          <a:srgbClr val="FFC000"/>
        </a:solidFill>
        <a:ln>
          <a:noFill/>
        </a:ln>
      </dgm:spPr>
      <dgm:t>
        <a:bodyPr/>
        <a:lstStyle/>
        <a:p>
          <a:r>
            <a:rPr lang="zh-CN" altLang="en-US" sz="3200" b="0" i="0" dirty="0">
              <a:solidFill>
                <a:schemeClr val="tx1"/>
              </a:solidFill>
              <a:latin typeface="Microsoft YaHei" panose="020B0503020204020204" pitchFamily="34" charset="-122"/>
              <a:ea typeface="Microsoft YaHei" panose="020B0503020204020204" pitchFamily="34" charset="-122"/>
            </a:rPr>
            <a:t>约兰</a:t>
          </a:r>
        </a:p>
      </dgm:t>
    </dgm:pt>
    <dgm:pt modelId="{DA593F6B-9C86-C44F-9302-AC48778443A7}" type="parTrans" cxnId="{AA58FC7D-D89F-4D44-8B78-48F4BDE7681B}">
      <dgm:prSet/>
      <dgm:spPr/>
      <dgm:t>
        <a:bodyPr/>
        <a:lstStyle/>
        <a:p>
          <a:endParaRPr lang="zh-CN" altLang="en-US"/>
        </a:p>
      </dgm:t>
    </dgm:pt>
    <dgm:pt modelId="{93920C23-5BF6-644B-AEF6-1ADCFA7D14B4}" type="sibTrans" cxnId="{AA58FC7D-D89F-4D44-8B78-48F4BDE7681B}">
      <dgm:prSet/>
      <dgm:spPr>
        <a:solidFill>
          <a:srgbClr val="FFC000"/>
        </a:solidFill>
      </dgm:spPr>
      <dgm:t>
        <a:bodyPr/>
        <a:lstStyle/>
        <a:p>
          <a:endParaRPr lang="zh-CN" altLang="en-US"/>
        </a:p>
      </dgm:t>
    </dgm:pt>
    <dgm:pt modelId="{BA71272C-72B8-AC48-B162-BC9B75DDF177}">
      <dgm:prSet phldrT="[文本]" custT="1"/>
      <dgm:spPr>
        <a:solidFill>
          <a:srgbClr val="FFC000"/>
        </a:solidFill>
        <a:ln>
          <a:noFill/>
        </a:ln>
      </dgm:spPr>
      <dgm:t>
        <a:bodyPr anchor="b"/>
        <a:lstStyle/>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亚哈谢</a:t>
          </a:r>
        </a:p>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约阿施</a:t>
          </a:r>
          <a:endParaRPr lang="en-US" altLang="zh-CN" sz="3200" b="0" i="0" dirty="0">
            <a:solidFill>
              <a:schemeClr val="tx1"/>
            </a:solidFill>
            <a:latin typeface="Microsoft YaHei" panose="020B0503020204020204" pitchFamily="34" charset="-122"/>
            <a:ea typeface="Microsoft YaHei" panose="020B0503020204020204" pitchFamily="34" charset="-122"/>
          </a:endParaRPr>
        </a:p>
        <a:p>
          <a:pPr>
            <a:lnSpc>
              <a:spcPts val="2540"/>
            </a:lnSpc>
          </a:pPr>
          <a:r>
            <a:rPr lang="zh-CN" altLang="en-US" sz="3200" b="0" i="0" dirty="0">
              <a:solidFill>
                <a:schemeClr val="tx1"/>
              </a:solidFill>
              <a:latin typeface="Microsoft YaHei" panose="020B0503020204020204" pitchFamily="34" charset="-122"/>
              <a:ea typeface="Microsoft YaHei" panose="020B0503020204020204" pitchFamily="34" charset="-122"/>
            </a:rPr>
            <a:t>亚玛谢</a:t>
          </a:r>
        </a:p>
      </dgm:t>
    </dgm:pt>
    <dgm:pt modelId="{56C60BC7-2D37-8F48-8A39-EFA2B55533CB}" type="parTrans" cxnId="{6B5F676A-1A6C-754C-A950-E96BE655FA3D}">
      <dgm:prSet/>
      <dgm:spPr/>
      <dgm:t>
        <a:bodyPr/>
        <a:lstStyle/>
        <a:p>
          <a:endParaRPr lang="zh-CN" altLang="en-US"/>
        </a:p>
      </dgm:t>
    </dgm:pt>
    <dgm:pt modelId="{73982577-EC5D-CE40-9D2E-5531E1BAD462}" type="sibTrans" cxnId="{6B5F676A-1A6C-754C-A950-E96BE655FA3D}">
      <dgm:prSet/>
      <dgm:spPr>
        <a:solidFill>
          <a:srgbClr val="FFC000"/>
        </a:solidFill>
      </dgm:spPr>
      <dgm:t>
        <a:bodyPr/>
        <a:lstStyle/>
        <a:p>
          <a:endParaRPr lang="zh-CN" altLang="en-US"/>
        </a:p>
      </dgm:t>
    </dgm:pt>
    <dgm:pt modelId="{70CE36B3-261C-EC45-8C0F-F79800ED6BEA}">
      <dgm:prSet phldrT="[文本]" custT="1"/>
      <dgm:spPr>
        <a:solidFill>
          <a:srgbClr val="FFC000"/>
        </a:solidFill>
        <a:ln>
          <a:noFill/>
        </a:ln>
      </dgm:spPr>
      <dgm:t>
        <a:bodyPr anchor="ctr"/>
        <a:lstStyle/>
        <a:p>
          <a:pPr>
            <a:lnSpc>
              <a:spcPts val="1540"/>
            </a:lnSpc>
          </a:pPr>
          <a:r>
            <a:rPr lang="zh-CN" altLang="en-US" sz="3200" b="0" i="0" dirty="0">
              <a:solidFill>
                <a:schemeClr val="tx1"/>
              </a:solidFill>
              <a:latin typeface="Microsoft YaHei" panose="020B0503020204020204" pitchFamily="34" charset="-122"/>
              <a:ea typeface="Microsoft YaHei" panose="020B0503020204020204" pitchFamily="34" charset="-122"/>
            </a:rPr>
            <a:t>乌西雅</a:t>
          </a:r>
        </a:p>
      </dgm:t>
    </dgm:pt>
    <dgm:pt modelId="{6CC894A1-6DCD-5341-B09F-1E510E8E2EA2}" type="parTrans" cxnId="{09193360-4C87-F04E-987B-53419787FFA0}">
      <dgm:prSet/>
      <dgm:spPr/>
      <dgm:t>
        <a:bodyPr/>
        <a:lstStyle/>
        <a:p>
          <a:endParaRPr lang="zh-CN" altLang="en-US"/>
        </a:p>
      </dgm:t>
    </dgm:pt>
    <dgm:pt modelId="{1F403F30-8978-274B-91E4-DFF956125495}" type="sibTrans" cxnId="{09193360-4C87-F04E-987B-53419787FFA0}">
      <dgm:prSet/>
      <dgm:spPr/>
      <dgm:t>
        <a:bodyPr/>
        <a:lstStyle/>
        <a:p>
          <a:endParaRPr lang="zh-CN" altLang="en-US"/>
        </a:p>
      </dgm:t>
    </dgm:pt>
    <dgm:pt modelId="{9E1B769D-696F-0742-8042-A6EED8FD9F27}" type="pres">
      <dgm:prSet presAssocID="{2939AEA7-1C25-8F46-AC04-B182B692D277}" presName="linearFlow" presStyleCnt="0">
        <dgm:presLayoutVars>
          <dgm:resizeHandles val="exact"/>
        </dgm:presLayoutVars>
      </dgm:prSet>
      <dgm:spPr/>
    </dgm:pt>
    <dgm:pt modelId="{70EF5292-1B81-F140-A1A3-88C683387636}" type="pres">
      <dgm:prSet presAssocID="{5A597F9A-806E-D740-AFE2-D7EF257EF75B}" presName="node" presStyleLbl="node1" presStyleIdx="0" presStyleCnt="3" custScaleX="79550">
        <dgm:presLayoutVars>
          <dgm:bulletEnabled val="1"/>
        </dgm:presLayoutVars>
      </dgm:prSet>
      <dgm:spPr/>
    </dgm:pt>
    <dgm:pt modelId="{6E1151B6-A6EC-D544-94EB-E42F8CBAD69B}" type="pres">
      <dgm:prSet presAssocID="{93920C23-5BF6-644B-AEF6-1ADCFA7D14B4}" presName="sibTrans" presStyleLbl="sibTrans2D1" presStyleIdx="0" presStyleCnt="2"/>
      <dgm:spPr/>
    </dgm:pt>
    <dgm:pt modelId="{7D78189C-481E-8441-83A1-CFE7D4D428CC}" type="pres">
      <dgm:prSet presAssocID="{93920C23-5BF6-644B-AEF6-1ADCFA7D14B4}" presName="connectorText" presStyleLbl="sibTrans2D1" presStyleIdx="0" presStyleCnt="2"/>
      <dgm:spPr/>
    </dgm:pt>
    <dgm:pt modelId="{C05A5B6B-0735-B74A-9E82-C902C2FDEE7F}" type="pres">
      <dgm:prSet presAssocID="{BA71272C-72B8-AC48-B162-BC9B75DDF177}" presName="node" presStyleLbl="node1" presStyleIdx="1" presStyleCnt="3" custScaleX="79550" custScaleY="334244">
        <dgm:presLayoutVars>
          <dgm:bulletEnabled val="1"/>
        </dgm:presLayoutVars>
      </dgm:prSet>
      <dgm:spPr/>
    </dgm:pt>
    <dgm:pt modelId="{8301AB39-AA04-3F42-906C-34B883C02E71}" type="pres">
      <dgm:prSet presAssocID="{73982577-EC5D-CE40-9D2E-5531E1BAD462}" presName="sibTrans" presStyleLbl="sibTrans2D1" presStyleIdx="1" presStyleCnt="2"/>
      <dgm:spPr/>
    </dgm:pt>
    <dgm:pt modelId="{2D908861-2D5F-FC47-A1D1-B3ED0CB5BCAB}" type="pres">
      <dgm:prSet presAssocID="{73982577-EC5D-CE40-9D2E-5531E1BAD462}" presName="connectorText" presStyleLbl="sibTrans2D1" presStyleIdx="1" presStyleCnt="2"/>
      <dgm:spPr/>
    </dgm:pt>
    <dgm:pt modelId="{88CCFA6F-21A8-7547-BE94-35339A3AA423}" type="pres">
      <dgm:prSet presAssocID="{70CE36B3-261C-EC45-8C0F-F79800ED6BEA}" presName="node" presStyleLbl="node1" presStyleIdx="2" presStyleCnt="3" custScaleX="81980" custScaleY="148242">
        <dgm:presLayoutVars>
          <dgm:bulletEnabled val="1"/>
        </dgm:presLayoutVars>
      </dgm:prSet>
      <dgm:spPr/>
    </dgm:pt>
  </dgm:ptLst>
  <dgm:cxnLst>
    <dgm:cxn modelId="{D3F13104-5A10-BF4F-94E3-D3B79BB138FF}" type="presOf" srcId="{93920C23-5BF6-644B-AEF6-1ADCFA7D14B4}" destId="{7D78189C-481E-8441-83A1-CFE7D4D428CC}" srcOrd="1" destOrd="0" presId="urn:microsoft.com/office/officeart/2005/8/layout/process2"/>
    <dgm:cxn modelId="{C8F01E29-E87C-1B4D-928B-E70F466766B6}" type="presOf" srcId="{2939AEA7-1C25-8F46-AC04-B182B692D277}" destId="{9E1B769D-696F-0742-8042-A6EED8FD9F27}" srcOrd="0" destOrd="0" presId="urn:microsoft.com/office/officeart/2005/8/layout/process2"/>
    <dgm:cxn modelId="{B8DC932D-6F98-9A4A-85F7-F02FCBA16FB3}" type="presOf" srcId="{BA71272C-72B8-AC48-B162-BC9B75DDF177}" destId="{C05A5B6B-0735-B74A-9E82-C902C2FDEE7F}" srcOrd="0" destOrd="0" presId="urn:microsoft.com/office/officeart/2005/8/layout/process2"/>
    <dgm:cxn modelId="{EA711335-8E98-554D-B412-874EA3155AA5}" type="presOf" srcId="{93920C23-5BF6-644B-AEF6-1ADCFA7D14B4}" destId="{6E1151B6-A6EC-D544-94EB-E42F8CBAD69B}" srcOrd="0" destOrd="0" presId="urn:microsoft.com/office/officeart/2005/8/layout/process2"/>
    <dgm:cxn modelId="{09193360-4C87-F04E-987B-53419787FFA0}" srcId="{2939AEA7-1C25-8F46-AC04-B182B692D277}" destId="{70CE36B3-261C-EC45-8C0F-F79800ED6BEA}" srcOrd="2" destOrd="0" parTransId="{6CC894A1-6DCD-5341-B09F-1E510E8E2EA2}" sibTransId="{1F403F30-8978-274B-91E4-DFF956125495}"/>
    <dgm:cxn modelId="{6B5F676A-1A6C-754C-A950-E96BE655FA3D}" srcId="{2939AEA7-1C25-8F46-AC04-B182B692D277}" destId="{BA71272C-72B8-AC48-B162-BC9B75DDF177}" srcOrd="1" destOrd="0" parTransId="{56C60BC7-2D37-8F48-8A39-EFA2B55533CB}" sibTransId="{73982577-EC5D-CE40-9D2E-5531E1BAD462}"/>
    <dgm:cxn modelId="{AA58FC7D-D89F-4D44-8B78-48F4BDE7681B}" srcId="{2939AEA7-1C25-8F46-AC04-B182B692D277}" destId="{5A597F9A-806E-D740-AFE2-D7EF257EF75B}" srcOrd="0" destOrd="0" parTransId="{DA593F6B-9C86-C44F-9302-AC48778443A7}" sibTransId="{93920C23-5BF6-644B-AEF6-1ADCFA7D14B4}"/>
    <dgm:cxn modelId="{D05F05A0-C098-4444-9007-02D692B741E6}" type="presOf" srcId="{73982577-EC5D-CE40-9D2E-5531E1BAD462}" destId="{8301AB39-AA04-3F42-906C-34B883C02E71}" srcOrd="0" destOrd="0" presId="urn:microsoft.com/office/officeart/2005/8/layout/process2"/>
    <dgm:cxn modelId="{982132A5-EFB6-8149-B739-BE178195ADFF}" type="presOf" srcId="{73982577-EC5D-CE40-9D2E-5531E1BAD462}" destId="{2D908861-2D5F-FC47-A1D1-B3ED0CB5BCAB}" srcOrd="1" destOrd="0" presId="urn:microsoft.com/office/officeart/2005/8/layout/process2"/>
    <dgm:cxn modelId="{D25FFBB0-61D1-3C47-8FAD-A2539F5C4104}" type="presOf" srcId="{70CE36B3-261C-EC45-8C0F-F79800ED6BEA}" destId="{88CCFA6F-21A8-7547-BE94-35339A3AA423}" srcOrd="0" destOrd="0" presId="urn:microsoft.com/office/officeart/2005/8/layout/process2"/>
    <dgm:cxn modelId="{B26848C7-D130-854F-8450-967A0C5B8503}" type="presOf" srcId="{5A597F9A-806E-D740-AFE2-D7EF257EF75B}" destId="{70EF5292-1B81-F140-A1A3-88C683387636}" srcOrd="0" destOrd="0" presId="urn:microsoft.com/office/officeart/2005/8/layout/process2"/>
    <dgm:cxn modelId="{7F678799-B546-B945-AC3E-B617B14716DE}" type="presParOf" srcId="{9E1B769D-696F-0742-8042-A6EED8FD9F27}" destId="{70EF5292-1B81-F140-A1A3-88C683387636}" srcOrd="0" destOrd="0" presId="urn:microsoft.com/office/officeart/2005/8/layout/process2"/>
    <dgm:cxn modelId="{59B718FC-48C1-1C4D-8F1C-AB7183B8D754}" type="presParOf" srcId="{9E1B769D-696F-0742-8042-A6EED8FD9F27}" destId="{6E1151B6-A6EC-D544-94EB-E42F8CBAD69B}" srcOrd="1" destOrd="0" presId="urn:microsoft.com/office/officeart/2005/8/layout/process2"/>
    <dgm:cxn modelId="{4002F9D9-2602-2849-B7AA-1AFD5A25510F}" type="presParOf" srcId="{6E1151B6-A6EC-D544-94EB-E42F8CBAD69B}" destId="{7D78189C-481E-8441-83A1-CFE7D4D428CC}" srcOrd="0" destOrd="0" presId="urn:microsoft.com/office/officeart/2005/8/layout/process2"/>
    <dgm:cxn modelId="{76279594-78EB-4F4C-A1EA-88C9955DD732}" type="presParOf" srcId="{9E1B769D-696F-0742-8042-A6EED8FD9F27}" destId="{C05A5B6B-0735-B74A-9E82-C902C2FDEE7F}" srcOrd="2" destOrd="0" presId="urn:microsoft.com/office/officeart/2005/8/layout/process2"/>
    <dgm:cxn modelId="{1BC96B9D-3B25-2545-8692-3E230E0FADEF}" type="presParOf" srcId="{9E1B769D-696F-0742-8042-A6EED8FD9F27}" destId="{8301AB39-AA04-3F42-906C-34B883C02E71}" srcOrd="3" destOrd="0" presId="urn:microsoft.com/office/officeart/2005/8/layout/process2"/>
    <dgm:cxn modelId="{271408BA-2847-ED44-9005-EE191485B345}" type="presParOf" srcId="{8301AB39-AA04-3F42-906C-34B883C02E71}" destId="{2D908861-2D5F-FC47-A1D1-B3ED0CB5BCAB}" srcOrd="0" destOrd="0" presId="urn:microsoft.com/office/officeart/2005/8/layout/process2"/>
    <dgm:cxn modelId="{3A649937-9FC1-5249-8CAF-CDA04700AFF3}" type="presParOf" srcId="{9E1B769D-696F-0742-8042-A6EED8FD9F27}" destId="{88CCFA6F-21A8-7547-BE94-35339A3AA423}" srcOrd="4"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723613" y="417"/>
          <a:ext cx="2460089" cy="1366716"/>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约兰</a:t>
          </a:r>
        </a:p>
      </dsp:txBody>
      <dsp:txXfrm>
        <a:off x="763643" y="40447"/>
        <a:ext cx="2380029" cy="1286656"/>
      </dsp:txXfrm>
    </dsp:sp>
    <dsp:sp modelId="{6E1151B6-A6EC-D544-94EB-E42F8CBAD69B}">
      <dsp:nvSpPr>
        <dsp:cNvPr id="0" name=""/>
        <dsp:cNvSpPr/>
      </dsp:nvSpPr>
      <dsp:spPr>
        <a:xfrm rot="5400000">
          <a:off x="1697399" y="1401301"/>
          <a:ext cx="512518" cy="61502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ts val="2540"/>
            </a:lnSpc>
            <a:spcBef>
              <a:spcPct val="0"/>
            </a:spcBef>
            <a:spcAft>
              <a:spcPct val="35000"/>
            </a:spcAft>
            <a:buNone/>
          </a:pPr>
          <a:endParaRPr lang="zh-CN" altLang="en-US" sz="3500" kern="1200"/>
        </a:p>
      </dsp:txBody>
      <dsp:txXfrm rot="-5400000">
        <a:off x="1769152" y="1452553"/>
        <a:ext cx="369014" cy="358763"/>
      </dsp:txXfrm>
    </dsp:sp>
    <dsp:sp modelId="{C05A5B6B-0735-B74A-9E82-C902C2FDEE7F}">
      <dsp:nvSpPr>
        <dsp:cNvPr id="0" name=""/>
        <dsp:cNvSpPr/>
      </dsp:nvSpPr>
      <dsp:spPr>
        <a:xfrm>
          <a:off x="724966" y="2050492"/>
          <a:ext cx="2457383" cy="1366716"/>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6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乌西雅</a:t>
          </a:r>
          <a:endParaRPr lang="en-US" altLang="zh-CN" sz="3200" b="0" i="0" kern="1200" dirty="0">
            <a:solidFill>
              <a:schemeClr val="tx1"/>
            </a:solidFill>
            <a:latin typeface="Microsoft YaHei" panose="020B0503020204020204" pitchFamily="34" charset="-122"/>
            <a:ea typeface="Microsoft YaHei" panose="020B0503020204020204" pitchFamily="34" charset="-122"/>
          </a:endParaRPr>
        </a:p>
      </dsp:txBody>
      <dsp:txXfrm>
        <a:off x="764996" y="2090522"/>
        <a:ext cx="2377323" cy="128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1808925" y="3936"/>
          <a:ext cx="2478149" cy="778802"/>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约兰</a:t>
          </a:r>
        </a:p>
      </dsp:txBody>
      <dsp:txXfrm>
        <a:off x="1831735" y="26746"/>
        <a:ext cx="2432529" cy="733182"/>
      </dsp:txXfrm>
    </dsp:sp>
    <dsp:sp modelId="{6E1151B6-A6EC-D544-94EB-E42F8CBAD69B}">
      <dsp:nvSpPr>
        <dsp:cNvPr id="0" name=""/>
        <dsp:cNvSpPr/>
      </dsp:nvSpPr>
      <dsp:spPr>
        <a:xfrm rot="5400000">
          <a:off x="2901974" y="802208"/>
          <a:ext cx="292050" cy="350461"/>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942861" y="831414"/>
        <a:ext cx="210277" cy="204435"/>
      </dsp:txXfrm>
    </dsp:sp>
    <dsp:sp modelId="{C05A5B6B-0735-B74A-9E82-C902C2FDEE7F}">
      <dsp:nvSpPr>
        <dsp:cNvPr id="0" name=""/>
        <dsp:cNvSpPr/>
      </dsp:nvSpPr>
      <dsp:spPr>
        <a:xfrm>
          <a:off x="1808925" y="1172139"/>
          <a:ext cx="2478149" cy="2017082"/>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亚哈谢</a:t>
          </a:r>
        </a:p>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约阿施</a:t>
          </a:r>
          <a:endParaRPr lang="en-US" altLang="zh-CN" sz="3200" b="0" i="0" kern="1200" dirty="0">
            <a:solidFill>
              <a:schemeClr val="tx1"/>
            </a:solidFill>
            <a:latin typeface="Microsoft YaHei" panose="020B0503020204020204" pitchFamily="34" charset="-122"/>
            <a:ea typeface="Microsoft YaHei" panose="020B0503020204020204" pitchFamily="34" charset="-122"/>
          </a:endParaRPr>
        </a:p>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亚玛谢</a:t>
          </a:r>
        </a:p>
      </dsp:txBody>
      <dsp:txXfrm>
        <a:off x="1868003" y="1231217"/>
        <a:ext cx="2359993" cy="1898926"/>
      </dsp:txXfrm>
    </dsp:sp>
    <dsp:sp modelId="{8301AB39-AA04-3F42-906C-34B883C02E71}">
      <dsp:nvSpPr>
        <dsp:cNvPr id="0" name=""/>
        <dsp:cNvSpPr/>
      </dsp:nvSpPr>
      <dsp:spPr>
        <a:xfrm rot="5400000">
          <a:off x="2901974" y="3208692"/>
          <a:ext cx="292050" cy="350461"/>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rot="-5400000">
        <a:off x="2942861" y="3237898"/>
        <a:ext cx="210277" cy="204435"/>
      </dsp:txXfrm>
    </dsp:sp>
    <dsp:sp modelId="{88CCFA6F-21A8-7547-BE94-35339A3AA423}">
      <dsp:nvSpPr>
        <dsp:cNvPr id="0" name=""/>
        <dsp:cNvSpPr/>
      </dsp:nvSpPr>
      <dsp:spPr>
        <a:xfrm>
          <a:off x="1771075" y="3578623"/>
          <a:ext cx="2553848" cy="1292391"/>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乌西雅</a:t>
          </a:r>
        </a:p>
      </dsp:txBody>
      <dsp:txXfrm>
        <a:off x="1808928" y="3616476"/>
        <a:ext cx="2478142" cy="1216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F5292-1B81-F140-A1A3-88C683387636}">
      <dsp:nvSpPr>
        <dsp:cNvPr id="0" name=""/>
        <dsp:cNvSpPr/>
      </dsp:nvSpPr>
      <dsp:spPr>
        <a:xfrm>
          <a:off x="2044539" y="2674"/>
          <a:ext cx="2006920" cy="630710"/>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约兰</a:t>
          </a:r>
        </a:p>
      </dsp:txBody>
      <dsp:txXfrm>
        <a:off x="2063012" y="21147"/>
        <a:ext cx="1969974" cy="593764"/>
      </dsp:txXfrm>
    </dsp:sp>
    <dsp:sp modelId="{6E1151B6-A6EC-D544-94EB-E42F8CBAD69B}">
      <dsp:nvSpPr>
        <dsp:cNvPr id="0" name=""/>
        <dsp:cNvSpPr/>
      </dsp:nvSpPr>
      <dsp:spPr>
        <a:xfrm rot="5400000">
          <a:off x="2929741" y="649152"/>
          <a:ext cx="236516" cy="283819"/>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2962854" y="672804"/>
        <a:ext cx="170291" cy="165561"/>
      </dsp:txXfrm>
    </dsp:sp>
    <dsp:sp modelId="{C05A5B6B-0735-B74A-9E82-C902C2FDEE7F}">
      <dsp:nvSpPr>
        <dsp:cNvPr id="0" name=""/>
        <dsp:cNvSpPr/>
      </dsp:nvSpPr>
      <dsp:spPr>
        <a:xfrm>
          <a:off x="2044539" y="948739"/>
          <a:ext cx="2006920" cy="2108111"/>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亚哈谢</a:t>
          </a:r>
        </a:p>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约阿施</a:t>
          </a:r>
          <a:endParaRPr lang="en-US" altLang="zh-CN" sz="3200" b="0" i="0" kern="1200" dirty="0">
            <a:solidFill>
              <a:schemeClr val="tx1"/>
            </a:solidFill>
            <a:latin typeface="Microsoft YaHei" panose="020B0503020204020204" pitchFamily="34" charset="-122"/>
            <a:ea typeface="Microsoft YaHei" panose="020B0503020204020204" pitchFamily="34" charset="-122"/>
          </a:endParaRPr>
        </a:p>
        <a:p>
          <a:pPr marL="0" lvl="0" indent="0" algn="ctr" defTabSz="1422400">
            <a:lnSpc>
              <a:spcPts val="2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亚玛谢</a:t>
          </a:r>
        </a:p>
      </dsp:txBody>
      <dsp:txXfrm>
        <a:off x="2103320" y="1007520"/>
        <a:ext cx="1889358" cy="1990549"/>
      </dsp:txXfrm>
    </dsp:sp>
    <dsp:sp modelId="{8301AB39-AA04-3F42-906C-34B883C02E71}">
      <dsp:nvSpPr>
        <dsp:cNvPr id="0" name=""/>
        <dsp:cNvSpPr/>
      </dsp:nvSpPr>
      <dsp:spPr>
        <a:xfrm rot="5400000">
          <a:off x="2929741" y="3072618"/>
          <a:ext cx="236516" cy="283819"/>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2962854" y="3096270"/>
        <a:ext cx="170291" cy="165561"/>
      </dsp:txXfrm>
    </dsp:sp>
    <dsp:sp modelId="{88CCFA6F-21A8-7547-BE94-35339A3AA423}">
      <dsp:nvSpPr>
        <dsp:cNvPr id="0" name=""/>
        <dsp:cNvSpPr/>
      </dsp:nvSpPr>
      <dsp:spPr>
        <a:xfrm>
          <a:off x="2013887" y="3372206"/>
          <a:ext cx="2068225" cy="934977"/>
        </a:xfrm>
        <a:prstGeom prst="roundRect">
          <a:avLst>
            <a:gd name="adj" fmla="val 10000"/>
          </a:avLst>
        </a:prstGeom>
        <a:solidFill>
          <a:srgbClr val="FFC00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1540"/>
            </a:lnSpc>
            <a:spcBef>
              <a:spcPct val="0"/>
            </a:spcBef>
            <a:spcAft>
              <a:spcPct val="35000"/>
            </a:spcAft>
            <a:buNone/>
          </a:pPr>
          <a:r>
            <a:rPr lang="zh-CN" altLang="en-US" sz="3200" b="0" i="0" kern="1200" dirty="0">
              <a:solidFill>
                <a:schemeClr val="tx1"/>
              </a:solidFill>
              <a:latin typeface="Microsoft YaHei" panose="020B0503020204020204" pitchFamily="34" charset="-122"/>
              <a:ea typeface="Microsoft YaHei" panose="020B0503020204020204" pitchFamily="34" charset="-122"/>
            </a:rPr>
            <a:t>乌西雅</a:t>
          </a:r>
        </a:p>
      </dsp:txBody>
      <dsp:txXfrm>
        <a:off x="2041272" y="3399591"/>
        <a:ext cx="2013455" cy="8802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FEC0BE4-D6D5-18C7-4795-6D77A2DC15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2F15526-CFDA-E808-72BA-D2CC175097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F88908-B54E-458D-B1ED-36E5AE5773AF}" type="datetimeFigureOut">
              <a:rPr lang="zh-CN" altLang="en-US" smtClean="0"/>
              <a:t>2025/3/14</a:t>
            </a:fld>
            <a:endParaRPr lang="zh-CN" altLang="en-US"/>
          </a:p>
        </p:txBody>
      </p:sp>
      <p:sp>
        <p:nvSpPr>
          <p:cNvPr id="4" name="页脚占位符 3">
            <a:extLst>
              <a:ext uri="{FF2B5EF4-FFF2-40B4-BE49-F238E27FC236}">
                <a16:creationId xmlns:a16="http://schemas.microsoft.com/office/drawing/2014/main" id="{C75B3CF7-0EF1-6A8F-3F56-0063B14547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0BA7AD4-33C2-01C7-404E-3E940C8C59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7C41F4-AC74-4298-9B14-7EB5CF963DCA}" type="slidenum">
              <a:rPr lang="zh-CN" altLang="en-US" smtClean="0"/>
              <a:t>‹#›</a:t>
            </a:fld>
            <a:endParaRPr lang="zh-CN" altLang="en-US"/>
          </a:p>
        </p:txBody>
      </p:sp>
    </p:spTree>
    <p:extLst>
      <p:ext uri="{BB962C8B-B14F-4D97-AF65-F5344CB8AC3E}">
        <p14:creationId xmlns:p14="http://schemas.microsoft.com/office/powerpoint/2010/main" val="3174369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这一课，我们要学习圣经讲述的地球的年龄。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033305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这里有一条时间轴，时间轴的开始，就是“</a:t>
            </a:r>
            <a:r>
              <a:rPr lang="zh-CN" altLang="en-US" sz="2800" dirty="0">
                <a:solidFill>
                  <a:srgbClr val="211D1E"/>
                </a:solidFill>
                <a:effectLst/>
                <a:latin typeface="Helvetica" pitchFamily="2" charset="0"/>
              </a:rPr>
              <a:t>起初</a:t>
            </a:r>
            <a:r>
              <a:rPr lang="zh-CN" altLang="en-US" sz="2800" dirty="0">
                <a:solidFill>
                  <a:srgbClr val="211D1E"/>
                </a:solidFill>
                <a:effectLst/>
                <a:latin typeface="Times"/>
              </a:rPr>
              <a:t>”。而箭头末端就是“现在”。（</a:t>
            </a:r>
            <a:r>
              <a:rPr lang="en-US" altLang="zh-CN" sz="2800" dirty="0">
                <a:solidFill>
                  <a:srgbClr val="211D1E"/>
                </a:solidFill>
                <a:effectLst/>
                <a:latin typeface="Times"/>
              </a:rPr>
              <a:t>P</a:t>
            </a:r>
            <a:r>
              <a:rPr lang="zh-CN" altLang="en-US" sz="2800" dirty="0">
                <a:solidFill>
                  <a:srgbClr val="211D1E"/>
                </a:solidFill>
                <a:effectLst/>
                <a:latin typeface="Times"/>
              </a:rPr>
              <a:t> 击）根据神的创造，你认为亚当的出现应该在时间轴</a:t>
            </a:r>
            <a:r>
              <a:rPr lang="en" altLang="zh-CN" sz="2800" dirty="0">
                <a:solidFill>
                  <a:srgbClr val="211D1E"/>
                </a:solidFill>
                <a:effectLst/>
                <a:latin typeface="Times New Roman" panose="02020603050405020304" pitchFamily="18" charset="0"/>
              </a:rPr>
              <a:t>ABCD</a:t>
            </a:r>
            <a:r>
              <a:rPr lang="zh-CN" altLang="en-US" sz="2800" dirty="0">
                <a:solidFill>
                  <a:srgbClr val="211D1E"/>
                </a:solidFill>
                <a:effectLst/>
                <a:latin typeface="Times"/>
              </a:rPr>
              <a:t>中的哪个位置呢？（请全体同学一起回答）</a:t>
            </a:r>
          </a:p>
          <a:p>
            <a:pPr algn="just"/>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击）没错，就是 </a:t>
            </a:r>
            <a:r>
              <a:rPr lang="en" altLang="zh-CN" sz="2800" u="sng" dirty="0">
                <a:solidFill>
                  <a:srgbClr val="211D1E"/>
                </a:solidFill>
                <a:effectLst/>
                <a:latin typeface="Times New Roman" panose="02020603050405020304" pitchFamily="18" charset="0"/>
              </a:rPr>
              <a:t>A </a:t>
            </a:r>
            <a:r>
              <a:rPr lang="zh-CN" altLang="en" sz="2800" dirty="0">
                <a:solidFill>
                  <a:srgbClr val="211D1E"/>
                </a:solidFill>
                <a:effectLst/>
                <a:latin typeface="Times"/>
              </a:rPr>
              <a:t>，</a:t>
            </a:r>
            <a:r>
              <a:rPr lang="zh-CN" altLang="en-US" sz="2800" dirty="0">
                <a:solidFill>
                  <a:srgbClr val="211D1E"/>
                </a:solidFill>
                <a:effectLst/>
                <a:latin typeface="Times"/>
              </a:rPr>
              <a:t>在起初，地球被造以后的第六天，亚当被造。</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25882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5400" dirty="0">
                <a:solidFill>
                  <a:srgbClr val="211D1E"/>
                </a:solidFill>
                <a:effectLst/>
                <a:latin typeface="Times"/>
              </a:rPr>
              <a:t>那么在亚当出现的时候，就是</a:t>
            </a:r>
            <a:r>
              <a:rPr lang="en" altLang="zh-CN" sz="5400" dirty="0">
                <a:solidFill>
                  <a:srgbClr val="211D1E"/>
                </a:solidFill>
                <a:effectLst/>
                <a:latin typeface="Times New Roman" panose="02020603050405020304" pitchFamily="18" charset="0"/>
              </a:rPr>
              <a:t>A</a:t>
            </a:r>
            <a:r>
              <a:rPr lang="zh-CN" altLang="en-US" sz="5400" dirty="0">
                <a:solidFill>
                  <a:srgbClr val="211D1E"/>
                </a:solidFill>
                <a:effectLst/>
                <a:latin typeface="Times"/>
              </a:rPr>
              <a:t>的这个时间点，地球几岁呢？（请老师先让同学们自由回答，留意有没有说出“</a:t>
            </a:r>
            <a:r>
              <a:rPr lang="en-US" altLang="zh-CN" sz="5400" dirty="0">
                <a:solidFill>
                  <a:srgbClr val="211D1E"/>
                </a:solidFill>
                <a:effectLst/>
                <a:latin typeface="Times New Roman" panose="02020603050405020304" pitchFamily="18" charset="0"/>
              </a:rPr>
              <a:t>0</a:t>
            </a:r>
            <a:r>
              <a:rPr lang="zh-CN" altLang="en-US" sz="5400" dirty="0">
                <a:solidFill>
                  <a:srgbClr val="211D1E"/>
                </a:solidFill>
                <a:effectLst/>
                <a:latin typeface="Times"/>
              </a:rPr>
              <a:t>”岁以外的答案）</a:t>
            </a:r>
          </a:p>
          <a:p>
            <a:pPr algn="just"/>
            <a:r>
              <a:rPr lang="zh-CN" altLang="en-US" sz="5400" dirty="0">
                <a:solidFill>
                  <a:srgbClr val="211D1E"/>
                </a:solidFill>
                <a:effectLst/>
                <a:latin typeface="Times"/>
              </a:rPr>
              <a:t>（</a:t>
            </a:r>
            <a:r>
              <a:rPr lang="en-US" altLang="zh-CN" sz="5400" dirty="0">
                <a:solidFill>
                  <a:srgbClr val="211D1E"/>
                </a:solidFill>
                <a:effectLst/>
                <a:latin typeface="Times"/>
              </a:rPr>
              <a:t>P</a:t>
            </a:r>
            <a:r>
              <a:rPr lang="zh-CN" altLang="en-US" sz="5400" dirty="0">
                <a:solidFill>
                  <a:srgbClr val="211D1E"/>
                </a:solidFill>
                <a:effectLst/>
                <a:latin typeface="Times"/>
              </a:rPr>
              <a:t> 击）是的，这个时候，地球</a:t>
            </a:r>
            <a:r>
              <a:rPr lang="en-US" altLang="zh-CN" sz="5400" dirty="0">
                <a:solidFill>
                  <a:srgbClr val="211D1E"/>
                </a:solidFill>
                <a:effectLst/>
                <a:latin typeface="Times New Roman" panose="02020603050405020304" pitchFamily="18" charset="0"/>
              </a:rPr>
              <a:t>0</a:t>
            </a:r>
            <a:r>
              <a:rPr lang="zh-CN" altLang="en-US" sz="5400" dirty="0">
                <a:solidFill>
                  <a:srgbClr val="211D1E"/>
                </a:solidFill>
                <a:effectLst/>
                <a:latin typeface="Times"/>
              </a:rPr>
              <a:t>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2130065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15000"/>
              </a:lnSpc>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现在我们可以得出</a:t>
            </a:r>
            <a:r>
              <a:rPr lang="zh-CN" altLang="en-US" sz="1800" dirty="0">
                <a:effectLst/>
                <a:latin typeface="宋体" panose="02010600030101010101" pitchFamily="2" charset="-122"/>
                <a:ea typeface="宋体" panose="02010600030101010101" pitchFamily="2" charset="-122"/>
                <a:cs typeface="Times New Roman" panose="02020603050405020304" pitchFamily="18" charset="0"/>
              </a:rPr>
              <a:t>以下</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结论：</a:t>
            </a:r>
          </a:p>
          <a:p>
            <a:pPr>
              <a:lnSpc>
                <a:spcPct val="115000"/>
              </a:lnSpc>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 “起初”的这个时候，地球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岁</a:t>
            </a:r>
          </a:p>
          <a:p>
            <a:pPr>
              <a:lnSpc>
                <a:spcPct val="115000"/>
              </a:lnSpc>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击）在地球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岁的第六天，神造亚当在地球上</a:t>
            </a:r>
          </a:p>
          <a:p>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a:t>
            </a:r>
            <a:r>
              <a:rPr lang="en-US" altLang="zh-CN" sz="1800" dirty="0">
                <a:effectLst/>
                <a:latin typeface="Times New Roman" panose="02020603050405020304" pitchFamily="18" charset="0"/>
                <a:ea typeface="宋体" panose="02010600030101010101" pitchFamily="2" charset="-122"/>
                <a:cs typeface="Arial" panose="020B0604020202020204" pitchFamily="34" charset="0"/>
              </a:rPr>
              <a:t>P</a:t>
            </a:r>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击）亚当和地球同年同月出现，前后相差</a:t>
            </a:r>
            <a:r>
              <a:rPr lang="en-US" altLang="zh-CN" sz="1800" dirty="0">
                <a:effectLst/>
                <a:latin typeface="Times New Roman" panose="02020603050405020304" pitchFamily="18" charset="0"/>
                <a:ea typeface="宋体" panose="02010600030101010101" pitchFamily="2" charset="-122"/>
                <a:cs typeface="Arial" panose="020B0604020202020204" pitchFamily="34" charset="0"/>
              </a:rPr>
              <a:t>6</a:t>
            </a:r>
            <a:r>
              <a:rPr lang="zh-CN" altLang="zh-CN" sz="1800" dirty="0">
                <a:effectLst/>
                <a:latin typeface="Times New Roman" panose="02020603050405020304" pitchFamily="18" charset="0"/>
                <a:ea typeface="宋体" panose="02010600030101010101" pitchFamily="2" charset="-122"/>
                <a:cs typeface="Arial" panose="020B0604020202020204" pitchFamily="34" charset="0"/>
              </a:rPr>
              <a:t>天</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79388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因此，地球的年龄可以从亚当出现开始算起，人类的历史的时间就等于地球的年龄。（</a:t>
            </a:r>
            <a:r>
              <a:rPr lang="en-US" altLang="zh-CN" sz="2800" dirty="0">
                <a:solidFill>
                  <a:srgbClr val="211D1E"/>
                </a:solidFill>
                <a:effectLst/>
                <a:latin typeface="Times"/>
              </a:rPr>
              <a:t>P</a:t>
            </a:r>
            <a:r>
              <a:rPr lang="zh-CN" altLang="en-US" sz="2800" dirty="0">
                <a:solidFill>
                  <a:srgbClr val="211D1E"/>
                </a:solidFill>
                <a:effectLst/>
                <a:latin typeface="Times"/>
              </a:rPr>
              <a:t> 击）不过我们要从哪知道人类历史的时间呢？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3097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答案就是圣经里面有家谱，家谱里面的数字就可以帮助我们计算人类历史的时间。比如这一段，是从亚当到挪亚的家谱，我们先一起来读出：</a:t>
            </a:r>
          </a:p>
          <a:p>
            <a:pPr algn="just"/>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5</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3</a:t>
            </a:r>
            <a:r>
              <a:rPr lang="zh-CN" altLang="en-US" dirty="0">
                <a:solidFill>
                  <a:srgbClr val="211D1E"/>
                </a:solidFill>
                <a:effectLst/>
                <a:latin typeface="Helvetica" pitchFamily="2" charset="0"/>
              </a:rPr>
              <a:t>亚当活到一百三十岁，生了一个儿子</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给他起名叫塞特</a:t>
            </a:r>
            <a:r>
              <a:rPr lang="en-US" altLang="zh-CN" dirty="0">
                <a:solidFill>
                  <a:srgbClr val="211D1E"/>
                </a:solidFill>
                <a:effectLst/>
                <a:latin typeface="Helvetica" pitchFamily="2" charset="0"/>
              </a:rPr>
              <a:t>……6</a:t>
            </a:r>
            <a:r>
              <a:rPr lang="zh-CN" altLang="en-US" dirty="0">
                <a:solidFill>
                  <a:srgbClr val="211D1E"/>
                </a:solidFill>
                <a:effectLst/>
                <a:latin typeface="Helvetica" pitchFamily="2" charset="0"/>
              </a:rPr>
              <a:t>塞特活到一百零五岁，生了以挪士</a:t>
            </a:r>
            <a:r>
              <a:rPr lang="en-US" altLang="zh-CN" dirty="0">
                <a:solidFill>
                  <a:srgbClr val="211D1E"/>
                </a:solidFill>
                <a:effectLst/>
                <a:latin typeface="Helvetica" pitchFamily="2" charset="0"/>
              </a:rPr>
              <a:t>……9</a:t>
            </a:r>
            <a:r>
              <a:rPr lang="zh-CN" altLang="en-US" dirty="0">
                <a:solidFill>
                  <a:srgbClr val="211D1E"/>
                </a:solidFill>
                <a:effectLst/>
                <a:latin typeface="Helvetica" pitchFamily="2" charset="0"/>
              </a:rPr>
              <a:t>以挪士活到九十岁，生了该南</a:t>
            </a:r>
            <a:r>
              <a:rPr lang="en-US" altLang="zh-CN" dirty="0">
                <a:solidFill>
                  <a:srgbClr val="211D1E"/>
                </a:solidFill>
                <a:effectLst/>
                <a:latin typeface="Helvetica" pitchFamily="2" charset="0"/>
              </a:rPr>
              <a:t>……12</a:t>
            </a:r>
            <a:r>
              <a:rPr lang="zh-CN" altLang="en-US" dirty="0">
                <a:solidFill>
                  <a:srgbClr val="211D1E"/>
                </a:solidFill>
                <a:effectLst/>
                <a:latin typeface="Helvetica" pitchFamily="2" charset="0"/>
              </a:rPr>
              <a:t>该南活到七十岁，生了玛勒列</a:t>
            </a:r>
            <a:r>
              <a:rPr lang="en-US" altLang="zh-CN" dirty="0">
                <a:solidFill>
                  <a:srgbClr val="211D1E"/>
                </a:solidFill>
                <a:effectLst/>
                <a:latin typeface="Helvetica" pitchFamily="2" charset="0"/>
              </a:rPr>
              <a:t>……15</a:t>
            </a:r>
            <a:r>
              <a:rPr lang="zh-CN" altLang="en-US" dirty="0">
                <a:solidFill>
                  <a:srgbClr val="211D1E"/>
                </a:solidFill>
                <a:effectLst/>
                <a:latin typeface="Helvetica" pitchFamily="2" charset="0"/>
              </a:rPr>
              <a:t>玛勒列活到六十五岁，生了雅列</a:t>
            </a:r>
            <a:r>
              <a:rPr lang="en-US" altLang="zh-CN" dirty="0">
                <a:solidFill>
                  <a:srgbClr val="211D1E"/>
                </a:solidFill>
                <a:effectLst/>
                <a:latin typeface="Helvetica" pitchFamily="2" charset="0"/>
              </a:rPr>
              <a:t>……18</a:t>
            </a:r>
            <a:r>
              <a:rPr lang="zh-CN" altLang="en-US" dirty="0">
                <a:solidFill>
                  <a:srgbClr val="211D1E"/>
                </a:solidFill>
                <a:effectLst/>
                <a:latin typeface="Helvetica" pitchFamily="2" charset="0"/>
              </a:rPr>
              <a:t>雅列活到一百六十二岁，生了以诺</a:t>
            </a:r>
            <a:r>
              <a:rPr lang="en-US" altLang="zh-CN" dirty="0">
                <a:solidFill>
                  <a:srgbClr val="211D1E"/>
                </a:solidFill>
                <a:effectLst/>
                <a:latin typeface="Helvetica" pitchFamily="2" charset="0"/>
              </a:rPr>
              <a:t>……21</a:t>
            </a:r>
            <a:r>
              <a:rPr lang="zh-CN" altLang="en-US" dirty="0">
                <a:solidFill>
                  <a:srgbClr val="211D1E"/>
                </a:solidFill>
                <a:effectLst/>
                <a:latin typeface="Helvetica" pitchFamily="2" charset="0"/>
              </a:rPr>
              <a:t>以诺活到六十五岁，生了玛土撒拉</a:t>
            </a:r>
            <a:r>
              <a:rPr lang="en-US" altLang="zh-CN" dirty="0">
                <a:solidFill>
                  <a:srgbClr val="211D1E"/>
                </a:solidFill>
                <a:effectLst/>
                <a:latin typeface="Helvetica" pitchFamily="2" charset="0"/>
              </a:rPr>
              <a:t>……25</a:t>
            </a:r>
            <a:r>
              <a:rPr lang="zh-CN" altLang="en-US" dirty="0">
                <a:solidFill>
                  <a:srgbClr val="211D1E"/>
                </a:solidFill>
                <a:effectLst/>
                <a:latin typeface="Helvetica" pitchFamily="2" charset="0"/>
              </a:rPr>
              <a:t>玛土撒拉活到一百八十七岁，生了拉麦</a:t>
            </a:r>
            <a:r>
              <a:rPr lang="en-US" altLang="zh-CN" dirty="0">
                <a:solidFill>
                  <a:srgbClr val="211D1E"/>
                </a:solidFill>
                <a:effectLst/>
                <a:latin typeface="Helvetica" pitchFamily="2" charset="0"/>
              </a:rPr>
              <a:t>……28</a:t>
            </a:r>
            <a:r>
              <a:rPr lang="zh-CN" altLang="en-US" dirty="0">
                <a:solidFill>
                  <a:srgbClr val="211D1E"/>
                </a:solidFill>
                <a:effectLst/>
                <a:latin typeface="Helvetica" pitchFamily="2" charset="0"/>
              </a:rPr>
              <a:t>拉麦活到一百八十二岁，生了一个儿子，</a:t>
            </a:r>
            <a:r>
              <a:rPr lang="en-US" altLang="zh-CN" dirty="0">
                <a:solidFill>
                  <a:srgbClr val="211D1E"/>
                </a:solidFill>
                <a:effectLst/>
                <a:latin typeface="Helvetica" pitchFamily="2" charset="0"/>
              </a:rPr>
              <a:t>29</a:t>
            </a:r>
            <a:r>
              <a:rPr lang="zh-CN" altLang="en-US" dirty="0">
                <a:solidFill>
                  <a:srgbClr val="211D1E"/>
                </a:solidFill>
                <a:effectLst/>
                <a:latin typeface="Helvetica" pitchFamily="2" charset="0"/>
              </a:rPr>
              <a:t>给他起名叫挪亚</a:t>
            </a:r>
            <a:r>
              <a:rPr lang="en-US" altLang="zh-CN" dirty="0">
                <a:solidFill>
                  <a:srgbClr val="211D1E"/>
                </a:solidFill>
                <a:effectLst/>
                <a:latin typeface="Helvetica" pitchFamily="2" charset="0"/>
              </a:rPr>
              <a:t>……</a:t>
            </a:r>
          </a:p>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25315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根据家谱，塞特出生的时候，亚当几岁呢？（</a:t>
            </a:r>
            <a:r>
              <a:rPr lang="en-US" altLang="zh-CN" dirty="0">
                <a:solidFill>
                  <a:srgbClr val="211D1E"/>
                </a:solidFill>
                <a:effectLst/>
                <a:latin typeface="Times"/>
              </a:rPr>
              <a:t>P</a:t>
            </a:r>
            <a:r>
              <a:rPr lang="zh-CN" altLang="en-US" dirty="0">
                <a:solidFill>
                  <a:srgbClr val="211D1E"/>
                </a:solidFill>
                <a:effectLst/>
                <a:latin typeface="Times"/>
              </a:rPr>
              <a:t> 击） </a:t>
            </a:r>
            <a:r>
              <a:rPr lang="en-US" altLang="zh-CN" u="sng" dirty="0">
                <a:solidFill>
                  <a:srgbClr val="211D1E"/>
                </a:solidFill>
                <a:effectLst/>
                <a:latin typeface="Times New Roman" panose="02020603050405020304" pitchFamily="18" charset="0"/>
              </a:rPr>
              <a:t>130</a:t>
            </a:r>
            <a:r>
              <a:rPr lang="zh-CN" altLang="en-US" u="sng" dirty="0">
                <a:solidFill>
                  <a:srgbClr val="211D1E"/>
                </a:solidFill>
                <a:effectLst/>
                <a:latin typeface="Times"/>
              </a:rPr>
              <a:t>岁 </a:t>
            </a:r>
            <a:r>
              <a:rPr lang="zh-CN" altLang="en-US" dirty="0">
                <a:solidFill>
                  <a:srgbClr val="211D1E"/>
                </a:solidFill>
                <a:effectLst/>
                <a:latin typeface="Times"/>
              </a:rPr>
              <a:t>。到以挪士出生时候，塞特已经</a:t>
            </a:r>
            <a:r>
              <a:rPr lang="en-US" altLang="zh-CN" dirty="0">
                <a:solidFill>
                  <a:srgbClr val="211D1E"/>
                </a:solidFill>
                <a:effectLst/>
                <a:latin typeface="Times New Roman" panose="02020603050405020304" pitchFamily="18" charset="0"/>
              </a:rPr>
              <a:t>105</a:t>
            </a:r>
            <a:r>
              <a:rPr lang="zh-CN" altLang="en-US" dirty="0">
                <a:solidFill>
                  <a:srgbClr val="211D1E"/>
                </a:solidFill>
                <a:effectLst/>
                <a:latin typeface="Times"/>
              </a:rPr>
              <a:t>岁了，这时亚当几岁呢？就是</a:t>
            </a:r>
            <a:r>
              <a:rPr lang="en-US" altLang="zh-CN" dirty="0">
                <a:solidFill>
                  <a:srgbClr val="211D1E"/>
                </a:solidFill>
                <a:effectLst/>
                <a:latin typeface="Times New Roman" panose="02020603050405020304" pitchFamily="18" charset="0"/>
              </a:rPr>
              <a:t>130</a:t>
            </a:r>
            <a:r>
              <a:rPr lang="zh-CN" altLang="en-US" dirty="0">
                <a:solidFill>
                  <a:srgbClr val="211D1E"/>
                </a:solidFill>
                <a:effectLst/>
                <a:latin typeface="Times"/>
              </a:rPr>
              <a:t>岁</a:t>
            </a:r>
            <a:r>
              <a:rPr lang="en-US" altLang="zh-CN" dirty="0">
                <a:solidFill>
                  <a:srgbClr val="211D1E"/>
                </a:solidFill>
                <a:effectLst/>
                <a:latin typeface="Times New Roman" panose="02020603050405020304" pitchFamily="18" charset="0"/>
              </a:rPr>
              <a:t>+105</a:t>
            </a:r>
            <a:r>
              <a:rPr lang="zh-CN" altLang="en-US" dirty="0">
                <a:solidFill>
                  <a:srgbClr val="211D1E"/>
                </a:solidFill>
                <a:effectLst/>
                <a:latin typeface="Times"/>
              </a:rPr>
              <a:t>岁</a:t>
            </a:r>
            <a:r>
              <a:rPr lang="en-US" altLang="zh-CN" dirty="0">
                <a:solidFill>
                  <a:srgbClr val="211D1E"/>
                </a:solidFill>
                <a:effectLst/>
                <a:latin typeface="Times New Roman" panose="02020603050405020304" pitchFamily="18" charset="0"/>
              </a:rPr>
              <a:t>=</a:t>
            </a:r>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a:t>
            </a:r>
            <a:r>
              <a:rPr lang="en-US" altLang="zh-CN" u="sng" dirty="0">
                <a:solidFill>
                  <a:srgbClr val="211D1E"/>
                </a:solidFill>
                <a:effectLst/>
                <a:latin typeface="Times New Roman" panose="02020603050405020304" pitchFamily="18" charset="0"/>
              </a:rPr>
              <a:t>235</a:t>
            </a:r>
            <a:r>
              <a:rPr lang="zh-CN" altLang="en-US" u="sng" dirty="0">
                <a:solidFill>
                  <a:srgbClr val="211D1E"/>
                </a:solidFill>
                <a:effectLst/>
                <a:latin typeface="Times"/>
              </a:rPr>
              <a:t>岁</a:t>
            </a:r>
            <a:r>
              <a:rPr lang="zh-CN" altLang="en-US" dirty="0">
                <a:solidFill>
                  <a:srgbClr val="211D1E"/>
                </a:solidFill>
                <a:effectLst/>
                <a:latin typeface="Times"/>
              </a:rPr>
              <a:t>。</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击）我们已经确认过，亚当和地球同年同月出现，前后相差</a:t>
            </a:r>
            <a:r>
              <a:rPr lang="en-US" altLang="zh-CN" dirty="0">
                <a:solidFill>
                  <a:srgbClr val="211D1E"/>
                </a:solidFill>
                <a:effectLst/>
                <a:latin typeface="Times New Roman" panose="02020603050405020304" pitchFamily="18" charset="0"/>
              </a:rPr>
              <a:t>6</a:t>
            </a:r>
            <a:r>
              <a:rPr lang="zh-CN" altLang="en-US" dirty="0">
                <a:solidFill>
                  <a:srgbClr val="211D1E"/>
                </a:solidFill>
                <a:effectLst/>
                <a:latin typeface="Times"/>
              </a:rPr>
              <a:t>天时间。所以（</a:t>
            </a:r>
            <a:r>
              <a:rPr lang="en-US" altLang="zh-CN" dirty="0">
                <a:solidFill>
                  <a:srgbClr val="211D1E"/>
                </a:solidFill>
                <a:effectLst/>
                <a:latin typeface="Times"/>
              </a:rPr>
              <a:t>P</a:t>
            </a:r>
            <a:r>
              <a:rPr lang="zh-CN" altLang="en-US" dirty="0">
                <a:solidFill>
                  <a:srgbClr val="211D1E"/>
                </a:solidFill>
                <a:effectLst/>
                <a:latin typeface="Times"/>
              </a:rPr>
              <a:t> 击）塞特出生的时候，地球是</a:t>
            </a:r>
            <a:r>
              <a:rPr lang="en-US" altLang="zh-CN" dirty="0">
                <a:solidFill>
                  <a:srgbClr val="211D1E"/>
                </a:solidFill>
                <a:effectLst/>
                <a:latin typeface="Times New Roman" panose="02020603050405020304" pitchFamily="18" charset="0"/>
              </a:rPr>
              <a:t>130</a:t>
            </a:r>
            <a:r>
              <a:rPr lang="zh-CN" altLang="en-US" dirty="0">
                <a:solidFill>
                  <a:srgbClr val="211D1E"/>
                </a:solidFill>
                <a:effectLst/>
                <a:latin typeface="Times"/>
              </a:rPr>
              <a:t>岁。而到了以挪士出生的时候，地球就是</a:t>
            </a:r>
            <a:r>
              <a:rPr lang="en-US" altLang="zh-CN" dirty="0">
                <a:solidFill>
                  <a:srgbClr val="211D1E"/>
                </a:solidFill>
                <a:effectLst/>
                <a:latin typeface="Times New Roman" panose="02020603050405020304" pitchFamily="18" charset="0"/>
              </a:rPr>
              <a:t>235</a:t>
            </a:r>
            <a:r>
              <a:rPr lang="zh-CN" altLang="en-US" dirty="0">
                <a:solidFill>
                  <a:srgbClr val="211D1E"/>
                </a:solidFill>
                <a:effectLst/>
                <a:latin typeface="Times"/>
              </a:rPr>
              <a:t>岁了。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41251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所以，我们根据亚当和地球同年同月出现，</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在亚当</a:t>
            </a:r>
            <a:r>
              <a:rPr lang="en-US" altLang="zh-CN" sz="2800" dirty="0">
                <a:solidFill>
                  <a:srgbClr val="211D1E"/>
                </a:solidFill>
                <a:effectLst/>
                <a:latin typeface="Times New Roman" panose="02020603050405020304" pitchFamily="18" charset="0"/>
              </a:rPr>
              <a:t>130</a:t>
            </a:r>
            <a:r>
              <a:rPr lang="zh-CN" altLang="en-US" sz="2800" dirty="0">
                <a:solidFill>
                  <a:srgbClr val="211D1E"/>
                </a:solidFill>
                <a:effectLst/>
                <a:latin typeface="Times"/>
              </a:rPr>
              <a:t>岁生塞特的时候，（</a:t>
            </a:r>
            <a:r>
              <a:rPr lang="en-US" altLang="zh-CN" sz="2800" dirty="0">
                <a:solidFill>
                  <a:srgbClr val="211D1E"/>
                </a:solidFill>
                <a:effectLst/>
                <a:latin typeface="Times"/>
              </a:rPr>
              <a:t>P</a:t>
            </a:r>
            <a:r>
              <a:rPr lang="zh-CN" altLang="en-US" sz="2800" dirty="0">
                <a:solidFill>
                  <a:srgbClr val="211D1E"/>
                </a:solidFill>
                <a:effectLst/>
                <a:latin typeface="Times"/>
              </a:rPr>
              <a:t> 击）地球已经存在</a:t>
            </a:r>
            <a:r>
              <a:rPr lang="en-US" altLang="zh-CN" sz="2800" dirty="0">
                <a:solidFill>
                  <a:srgbClr val="211D1E"/>
                </a:solidFill>
                <a:effectLst/>
                <a:latin typeface="Times New Roman" panose="02020603050405020304" pitchFamily="18" charset="0"/>
              </a:rPr>
              <a:t>130</a:t>
            </a:r>
            <a:r>
              <a:rPr lang="zh-CN" altLang="en-US" sz="2800" dirty="0">
                <a:solidFill>
                  <a:srgbClr val="211D1E"/>
                </a:solidFill>
                <a:effectLst/>
                <a:latin typeface="Times"/>
              </a:rPr>
              <a:t>年。</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到塞特</a:t>
            </a:r>
            <a:r>
              <a:rPr lang="en-US" altLang="zh-CN" sz="2800" dirty="0">
                <a:solidFill>
                  <a:srgbClr val="211D1E"/>
                </a:solidFill>
                <a:effectLst/>
                <a:latin typeface="Times New Roman" panose="02020603050405020304" pitchFamily="18" charset="0"/>
              </a:rPr>
              <a:t>105</a:t>
            </a:r>
            <a:r>
              <a:rPr lang="zh-CN" altLang="en-US" sz="2800" dirty="0">
                <a:solidFill>
                  <a:srgbClr val="211D1E"/>
                </a:solidFill>
                <a:effectLst/>
                <a:latin typeface="Times"/>
              </a:rPr>
              <a:t>岁生以挪士的时候，（</a:t>
            </a:r>
            <a:r>
              <a:rPr lang="en-US" altLang="zh-CN" sz="2800" dirty="0">
                <a:solidFill>
                  <a:srgbClr val="211D1E"/>
                </a:solidFill>
                <a:effectLst/>
                <a:latin typeface="Times"/>
              </a:rPr>
              <a:t>P</a:t>
            </a:r>
            <a:r>
              <a:rPr lang="zh-CN" altLang="en-US" sz="2800" dirty="0">
                <a:solidFill>
                  <a:srgbClr val="211D1E"/>
                </a:solidFill>
                <a:effectLst/>
                <a:latin typeface="Times"/>
              </a:rPr>
              <a:t> 击）地球已经存在</a:t>
            </a:r>
            <a:r>
              <a:rPr lang="en-US" altLang="zh-CN" sz="2800" dirty="0">
                <a:solidFill>
                  <a:srgbClr val="211D1E"/>
                </a:solidFill>
                <a:effectLst/>
                <a:latin typeface="Times New Roman" panose="02020603050405020304" pitchFamily="18" charset="0"/>
              </a:rPr>
              <a:t>130+105=235</a:t>
            </a:r>
            <a:r>
              <a:rPr lang="zh-CN" altLang="en-US" sz="2800" dirty="0">
                <a:solidFill>
                  <a:srgbClr val="211D1E"/>
                </a:solidFill>
                <a:effectLst/>
                <a:latin typeface="Times"/>
              </a:rPr>
              <a:t>年。</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以挪士生该南的时候是</a:t>
            </a:r>
            <a:r>
              <a:rPr lang="en-US" altLang="zh-CN" sz="2800" dirty="0">
                <a:solidFill>
                  <a:srgbClr val="211D1E"/>
                </a:solidFill>
                <a:effectLst/>
                <a:latin typeface="Times New Roman" panose="02020603050405020304" pitchFamily="18" charset="0"/>
              </a:rPr>
              <a:t>90</a:t>
            </a:r>
            <a:r>
              <a:rPr lang="zh-CN" altLang="en-US" sz="2800" dirty="0">
                <a:solidFill>
                  <a:srgbClr val="211D1E"/>
                </a:solidFill>
                <a:effectLst/>
                <a:latin typeface="Times"/>
              </a:rPr>
              <a:t>岁，地球到这一年为止，（</a:t>
            </a:r>
            <a:r>
              <a:rPr lang="en-US" altLang="zh-CN" sz="2800" dirty="0">
                <a:solidFill>
                  <a:srgbClr val="211D1E"/>
                </a:solidFill>
                <a:effectLst/>
                <a:latin typeface="Times"/>
              </a:rPr>
              <a:t>P</a:t>
            </a:r>
            <a:r>
              <a:rPr lang="zh-CN" altLang="en-US" sz="2800" dirty="0">
                <a:solidFill>
                  <a:srgbClr val="211D1E"/>
                </a:solidFill>
                <a:effectLst/>
                <a:latin typeface="Times"/>
              </a:rPr>
              <a:t> 击）已经存在了</a:t>
            </a:r>
            <a:r>
              <a:rPr lang="en-US" altLang="zh-CN" sz="2800" dirty="0">
                <a:solidFill>
                  <a:srgbClr val="211D1E"/>
                </a:solidFill>
                <a:effectLst/>
                <a:latin typeface="Times New Roman" panose="02020603050405020304" pitchFamily="18" charset="0"/>
              </a:rPr>
              <a:t>130+105+90</a:t>
            </a:r>
            <a:r>
              <a:rPr lang="zh-CN" altLang="en-US" sz="2800" dirty="0">
                <a:solidFill>
                  <a:srgbClr val="211D1E"/>
                </a:solidFill>
                <a:effectLst/>
                <a:latin typeface="Times"/>
              </a:rPr>
              <a:t>年，也就是</a:t>
            </a:r>
            <a:r>
              <a:rPr lang="en-US" altLang="zh-CN" sz="2800" dirty="0">
                <a:solidFill>
                  <a:srgbClr val="211D1E"/>
                </a:solidFill>
                <a:effectLst/>
                <a:latin typeface="Times New Roman" panose="02020603050405020304" pitchFamily="18" charset="0"/>
              </a:rPr>
              <a:t>325</a:t>
            </a:r>
            <a:r>
              <a:rPr lang="zh-CN" altLang="en-US" sz="2800" dirty="0">
                <a:solidFill>
                  <a:srgbClr val="211D1E"/>
                </a:solidFill>
                <a:effectLst/>
                <a:latin typeface="Times"/>
              </a:rPr>
              <a:t>年。</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以此类推，（</a:t>
            </a:r>
            <a:r>
              <a:rPr lang="en-US" altLang="zh-CN" sz="2800" dirty="0">
                <a:solidFill>
                  <a:srgbClr val="211D1E"/>
                </a:solidFill>
                <a:effectLst/>
                <a:latin typeface="Times"/>
              </a:rPr>
              <a:t>P</a:t>
            </a:r>
            <a:r>
              <a:rPr lang="zh-CN" altLang="en-US" sz="2800" dirty="0">
                <a:solidFill>
                  <a:srgbClr val="211D1E"/>
                </a:solidFill>
                <a:effectLst/>
                <a:latin typeface="Times"/>
              </a:rPr>
              <a:t> 击）在旧约时代，要知道到家谱中某人出生的时候地球几岁，只要用简单的加法就可以得到了。</a:t>
            </a:r>
          </a:p>
          <a:p>
            <a:pPr algn="just"/>
            <a:r>
              <a:rPr lang="zh-CN" altLang="en-US" sz="2800" dirty="0">
                <a:solidFill>
                  <a:srgbClr val="211D1E"/>
                </a:solidFill>
                <a:effectLst/>
                <a:latin typeface="Times"/>
              </a:rPr>
              <a:t>你明白这个计算方法了吗？明白的请举手</a:t>
            </a:r>
            <a:r>
              <a:rPr lang="en-US" altLang="zh-CN" sz="2800" dirty="0">
                <a:solidFill>
                  <a:srgbClr val="211D1E"/>
                </a:solidFill>
                <a:effectLst/>
                <a:latin typeface="Times"/>
              </a:rPr>
              <a:t>【</a:t>
            </a:r>
            <a:r>
              <a:rPr lang="zh-CN" altLang="en-US" sz="2800" dirty="0">
                <a:solidFill>
                  <a:srgbClr val="211D1E"/>
                </a:solidFill>
                <a:effectLst/>
                <a:latin typeface="Times"/>
              </a:rPr>
              <a:t>请老师确认同学们已经掌握</a:t>
            </a:r>
            <a:r>
              <a:rPr lang="en-US" altLang="zh-CN" sz="2800"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312662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算一算（</a:t>
            </a:r>
            <a:r>
              <a:rPr lang="en-US" altLang="zh-CN" sz="2800" dirty="0">
                <a:solidFill>
                  <a:srgbClr val="211D1E"/>
                </a:solidFill>
                <a:effectLst/>
                <a:latin typeface="Times New Roman" panose="02020603050405020304" pitchFamily="18" charset="0"/>
              </a:rPr>
              <a:t>5</a:t>
            </a:r>
            <a:r>
              <a:rPr lang="zh-CN" altLang="en-US" sz="2800" dirty="0">
                <a:solidFill>
                  <a:srgbClr val="211D1E"/>
                </a:solidFill>
                <a:effectLst/>
                <a:latin typeface="Times"/>
              </a:rPr>
              <a:t>分钟）：</a:t>
            </a:r>
          </a:p>
          <a:p>
            <a:pPr algn="just"/>
            <a:r>
              <a:rPr lang="zh-CN" altLang="en-US" sz="2800" dirty="0">
                <a:solidFill>
                  <a:srgbClr val="211D1E"/>
                </a:solidFill>
                <a:effectLst/>
                <a:latin typeface="Times"/>
              </a:rPr>
              <a:t>那么现在你们算一下，亚当出现的时候地球是</a:t>
            </a:r>
            <a:r>
              <a:rPr lang="en-US" altLang="zh-CN" sz="2800" dirty="0">
                <a:solidFill>
                  <a:srgbClr val="211D1E"/>
                </a:solidFill>
                <a:effectLst/>
                <a:latin typeface="Times New Roman" panose="02020603050405020304" pitchFamily="18" charset="0"/>
              </a:rPr>
              <a:t>0</a:t>
            </a:r>
            <a:r>
              <a:rPr lang="zh-CN" altLang="en-US" sz="2800" dirty="0">
                <a:solidFill>
                  <a:srgbClr val="211D1E"/>
                </a:solidFill>
                <a:effectLst/>
                <a:latin typeface="Times"/>
              </a:rPr>
              <a:t>岁，那到挪亚出生的时候，地球是几岁呢？</a:t>
            </a:r>
          </a:p>
          <a:p>
            <a:pPr algn="just"/>
            <a:r>
              <a:rPr lang="zh-CN" altLang="en-US" sz="2800" dirty="0">
                <a:solidFill>
                  <a:srgbClr val="211D1E"/>
                </a:solidFill>
                <a:effectLst/>
                <a:latin typeface="Times"/>
              </a:rPr>
              <a:t>老师讲解：</a:t>
            </a:r>
            <a:endParaRPr lang="en-US" altLang="zh-CN" sz="2800" dirty="0">
              <a:solidFill>
                <a:srgbClr val="211D1E"/>
              </a:solidFill>
              <a:effectLst/>
              <a:latin typeface="Time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a:t>
            </a:r>
            <a:r>
              <a:rPr lang="zh-CN" altLang="en-US" sz="4000" dirty="0">
                <a:solidFill>
                  <a:srgbClr val="211D1E"/>
                </a:solidFill>
                <a:effectLst/>
                <a:latin typeface="Times"/>
              </a:rPr>
              <a:t>到挪亚的时候，地球是</a:t>
            </a:r>
            <a:r>
              <a:rPr lang="en-US" altLang="zh-CN" sz="4000" dirty="0">
                <a:solidFill>
                  <a:srgbClr val="211D1E"/>
                </a:solidFill>
                <a:effectLst/>
                <a:latin typeface="Times New Roman" panose="02020603050405020304" pitchFamily="18" charset="0"/>
              </a:rPr>
              <a:t>1056</a:t>
            </a:r>
            <a:r>
              <a:rPr lang="zh-CN" altLang="en-US" sz="4000" dirty="0">
                <a:solidFill>
                  <a:srgbClr val="211D1E"/>
                </a:solidFill>
                <a:effectLst/>
                <a:latin typeface="Times"/>
              </a:rPr>
              <a:t>岁，你算对了吗？（算对的请举手）</a:t>
            </a:r>
          </a:p>
          <a:p>
            <a:pPr algn="just"/>
            <a:endParaRPr lang="zh-CN" altLang="en-US" sz="2800"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503242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现在，你学会了如何使用家谱来计算地球的年龄了吗？如果你还不清楚，就请你举起你的手掌，如果你已经学会了，就给我一个</a:t>
            </a:r>
            <a:r>
              <a:rPr lang="en" altLang="zh-CN" dirty="0">
                <a:solidFill>
                  <a:srgbClr val="211D1E"/>
                </a:solidFill>
                <a:effectLst/>
                <a:latin typeface="Times New Roman" panose="02020603050405020304" pitchFamily="18" charset="0"/>
              </a:rPr>
              <a:t>OK</a:t>
            </a:r>
            <a:r>
              <a:rPr lang="zh-CN" altLang="en-US" dirty="0">
                <a:solidFill>
                  <a:srgbClr val="211D1E"/>
                </a:solidFill>
                <a:effectLst/>
                <a:latin typeface="Times"/>
              </a:rPr>
              <a:t>的手势！</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40514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圣经学者们就是通过家谱并结合考古学，来计算并验证了地球的年龄。这个家谱显示的从亚当到耶稣基督的家谱。</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击）从亚当开始，到亚伯拉罕这里，大约经过了</a:t>
            </a:r>
            <a:r>
              <a:rPr lang="en-US" altLang="zh-CN" dirty="0">
                <a:solidFill>
                  <a:srgbClr val="211D1E"/>
                </a:solidFill>
                <a:effectLst/>
                <a:latin typeface="Times New Roman" panose="02020603050405020304" pitchFamily="18" charset="0"/>
              </a:rPr>
              <a:t>2000</a:t>
            </a:r>
            <a:r>
              <a:rPr lang="zh-CN" altLang="en-US" dirty="0">
                <a:solidFill>
                  <a:srgbClr val="211D1E"/>
                </a:solidFill>
                <a:effectLst/>
                <a:latin typeface="Times"/>
              </a:rPr>
              <a:t>年。（</a:t>
            </a:r>
            <a:r>
              <a:rPr lang="en-US" altLang="zh-CN" dirty="0">
                <a:solidFill>
                  <a:srgbClr val="211D1E"/>
                </a:solidFill>
                <a:effectLst/>
                <a:latin typeface="Times"/>
              </a:rPr>
              <a:t>P</a:t>
            </a:r>
            <a:r>
              <a:rPr lang="zh-CN" altLang="en-US" dirty="0">
                <a:solidFill>
                  <a:srgbClr val="211D1E"/>
                </a:solidFill>
                <a:effectLst/>
                <a:latin typeface="Times"/>
              </a:rPr>
              <a:t> 击）从亚伯拉罕又经历了许多代，到耶稣基督降生，又过了差不多</a:t>
            </a:r>
            <a:r>
              <a:rPr lang="en-US" altLang="zh-CN" dirty="0">
                <a:solidFill>
                  <a:srgbClr val="211D1E"/>
                </a:solidFill>
                <a:effectLst/>
                <a:latin typeface="Times New Roman" panose="02020603050405020304" pitchFamily="18" charset="0"/>
              </a:rPr>
              <a:t>2000</a:t>
            </a:r>
            <a:r>
              <a:rPr lang="zh-CN" altLang="en-US" dirty="0">
                <a:solidFill>
                  <a:srgbClr val="211D1E"/>
                </a:solidFill>
                <a:effectLst/>
                <a:latin typeface="Times"/>
              </a:rPr>
              <a:t>年的时间。</a:t>
            </a:r>
          </a:p>
          <a:p>
            <a:pPr algn="just"/>
            <a:r>
              <a:rPr lang="zh-CN" altLang="en-US" dirty="0">
                <a:solidFill>
                  <a:srgbClr val="211D1E"/>
                </a:solidFill>
                <a:effectLst/>
                <a:latin typeface="Times"/>
              </a:rPr>
              <a:t>严谨的圣经学者们还把约瑟的家谱部分和玛利亚的家谱部分列出来进行核验，确认家谱以及年代的准确性。</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402421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课前热身互动</a:t>
            </a:r>
          </a:p>
          <a:p>
            <a:pPr algn="just"/>
            <a:r>
              <a:rPr lang="zh-CN" altLang="en-US" sz="2800" dirty="0">
                <a:solidFill>
                  <a:srgbClr val="211D1E"/>
                </a:solidFill>
                <a:effectLst/>
                <a:latin typeface="Times"/>
              </a:rPr>
              <a:t>我们先一起来热热身</a:t>
            </a:r>
          </a:p>
          <a:p>
            <a:pPr algn="just"/>
            <a:r>
              <a:rPr lang="en-US" altLang="zh-CN" sz="2800" dirty="0">
                <a:solidFill>
                  <a:srgbClr val="211D1E"/>
                </a:solidFill>
                <a:effectLst/>
                <a:latin typeface="Times New Roman" panose="02020603050405020304" pitchFamily="18" charset="0"/>
              </a:rPr>
              <a:t>1. </a:t>
            </a:r>
            <a:r>
              <a:rPr lang="zh-CN" altLang="en-US" sz="2800" dirty="0">
                <a:solidFill>
                  <a:srgbClr val="211D1E"/>
                </a:solidFill>
                <a:effectLst/>
                <a:latin typeface="Times"/>
              </a:rPr>
              <a:t>请问你认为我们生活的这个地球是一个古老的星球吗？</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请老师现场做一个调查：认为是古老的请举手！认为不古老的请举手！觉得不确定的请举手！</a:t>
            </a:r>
          </a:p>
          <a:p>
            <a:pPr algn="just"/>
            <a:r>
              <a:rPr lang="en-US" altLang="zh-CN" sz="2800" dirty="0">
                <a:solidFill>
                  <a:srgbClr val="211D1E"/>
                </a:solidFill>
                <a:effectLst/>
                <a:latin typeface="Times New Roman" panose="02020603050405020304" pitchFamily="18" charset="0"/>
              </a:rPr>
              <a:t>2. </a:t>
            </a:r>
            <a:r>
              <a:rPr lang="zh-CN" altLang="en-US" sz="2800" dirty="0">
                <a:solidFill>
                  <a:srgbClr val="211D1E"/>
                </a:solidFill>
                <a:effectLst/>
                <a:latin typeface="Times"/>
              </a:rPr>
              <a:t>请问你是从哪里知道的？</a:t>
            </a:r>
          </a:p>
          <a:p>
            <a:pPr algn="just"/>
            <a:r>
              <a:rPr lang="en-US" altLang="zh-CN" sz="2800" dirty="0">
                <a:solidFill>
                  <a:srgbClr val="211D1E"/>
                </a:solidFill>
                <a:effectLst/>
                <a:latin typeface="Times New Roman" panose="02020603050405020304" pitchFamily="18" charset="0"/>
              </a:rPr>
              <a:t>• </a:t>
            </a:r>
            <a:r>
              <a:rPr lang="zh-CN" altLang="en-US" sz="2800" dirty="0">
                <a:solidFill>
                  <a:srgbClr val="211D1E"/>
                </a:solidFill>
                <a:effectLst/>
                <a:latin typeface="Times"/>
              </a:rPr>
              <a:t>请老师从每个举手的群组中随机邀请一位同学回答</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88338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最后我们来看，从基督降生到今天地球又经过了多少年呢？从基督开始呢，我们就要使用“公元纪年法”来计算了。</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击）公元元年</a:t>
            </a:r>
            <a:r>
              <a:rPr lang="en-US" altLang="zh-CN" dirty="0">
                <a:solidFill>
                  <a:srgbClr val="211D1E"/>
                </a:solidFill>
                <a:effectLst/>
                <a:latin typeface="Times"/>
              </a:rPr>
              <a:t>——</a:t>
            </a:r>
            <a:r>
              <a:rPr lang="zh-CN" altLang="en-US" dirty="0">
                <a:solidFill>
                  <a:srgbClr val="211D1E"/>
                </a:solidFill>
                <a:effectLst/>
                <a:latin typeface="Times"/>
              </a:rPr>
              <a:t>就是基督降生的那一年。那么在基督降生以前（</a:t>
            </a:r>
            <a:r>
              <a:rPr lang="en-US" altLang="zh-CN" dirty="0">
                <a:solidFill>
                  <a:srgbClr val="211D1E"/>
                </a:solidFill>
                <a:effectLst/>
                <a:latin typeface="Times"/>
              </a:rPr>
              <a:t>P</a:t>
            </a:r>
            <a:r>
              <a:rPr lang="zh-CN" altLang="en-US" dirty="0">
                <a:solidFill>
                  <a:srgbClr val="211D1E"/>
                </a:solidFill>
                <a:effectLst/>
                <a:latin typeface="Times"/>
              </a:rPr>
              <a:t> 击）就叫作公元前，英文字母是</a:t>
            </a:r>
            <a:r>
              <a:rPr lang="en" altLang="zh-CN" dirty="0">
                <a:solidFill>
                  <a:srgbClr val="211D1E"/>
                </a:solidFill>
                <a:effectLst/>
                <a:latin typeface="Times New Roman" panose="02020603050405020304" pitchFamily="18" charset="0"/>
              </a:rPr>
              <a:t>BC</a:t>
            </a:r>
            <a:r>
              <a:rPr lang="zh-CN" altLang="en" dirty="0">
                <a:solidFill>
                  <a:srgbClr val="211D1E"/>
                </a:solidFill>
                <a:effectLst/>
                <a:latin typeface="Times"/>
              </a:rPr>
              <a:t>。</a:t>
            </a:r>
            <a:r>
              <a:rPr lang="zh-CN" altLang="en-US" dirty="0">
                <a:solidFill>
                  <a:srgbClr val="211D1E"/>
                </a:solidFill>
                <a:effectLst/>
                <a:latin typeface="Times"/>
              </a:rPr>
              <a:t>在基督降生以后（</a:t>
            </a:r>
            <a:r>
              <a:rPr lang="en-US" altLang="zh-CN" dirty="0">
                <a:solidFill>
                  <a:srgbClr val="211D1E"/>
                </a:solidFill>
                <a:effectLst/>
                <a:latin typeface="Times"/>
              </a:rPr>
              <a:t>P</a:t>
            </a:r>
            <a:r>
              <a:rPr lang="zh-CN" altLang="en-US" dirty="0">
                <a:solidFill>
                  <a:srgbClr val="211D1E"/>
                </a:solidFill>
                <a:effectLst/>
                <a:latin typeface="Times"/>
              </a:rPr>
              <a:t> 击）就叫作公元后，英文字母缩写是</a:t>
            </a:r>
            <a:r>
              <a:rPr lang="en" altLang="zh-CN" dirty="0">
                <a:solidFill>
                  <a:srgbClr val="211D1E"/>
                </a:solidFill>
                <a:effectLst/>
                <a:latin typeface="Times New Roman" panose="02020603050405020304" pitchFamily="18" charset="0"/>
              </a:rPr>
              <a:t>AD</a:t>
            </a:r>
            <a:r>
              <a:rPr lang="zh-CN" altLang="e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411507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现在，我们一起来算一算从基督降生到今天是多少年。</a:t>
            </a:r>
            <a:r>
              <a:rPr lang="en-US" altLang="zh-CN" dirty="0">
                <a:solidFill>
                  <a:srgbClr val="211D1E"/>
                </a:solidFill>
                <a:effectLst/>
                <a:latin typeface="Times"/>
              </a:rPr>
              <a:t>【</a:t>
            </a:r>
            <a:r>
              <a:rPr lang="zh-CN" altLang="en-US" dirty="0">
                <a:solidFill>
                  <a:srgbClr val="211D1E"/>
                </a:solidFill>
                <a:effectLst/>
                <a:latin typeface="Times"/>
              </a:rPr>
              <a:t>老师请注意，备课时需要根据实际年份进行修改和调整。</a:t>
            </a:r>
            <a:r>
              <a:rPr lang="en-US" altLang="zh-CN" dirty="0">
                <a:solidFill>
                  <a:srgbClr val="211D1E"/>
                </a:solidFill>
                <a:effectLst/>
                <a:latin typeface="Times"/>
              </a:rPr>
              <a:t>】</a:t>
            </a:r>
          </a:p>
          <a:p>
            <a:pPr algn="just"/>
            <a:r>
              <a:rPr lang="zh-CN" altLang="en-US" dirty="0">
                <a:solidFill>
                  <a:srgbClr val="211D1E"/>
                </a:solidFill>
                <a:effectLst/>
                <a:latin typeface="Times"/>
              </a:rPr>
              <a:t>今年已经是基督降生（</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以后 </a:t>
            </a:r>
            <a:r>
              <a:rPr lang="zh-CN" altLang="en-US" dirty="0">
                <a:solidFill>
                  <a:srgbClr val="211D1E"/>
                </a:solidFill>
                <a:effectLst/>
                <a:latin typeface="Times"/>
              </a:rPr>
              <a:t>的年份了。今年是（</a:t>
            </a:r>
            <a:r>
              <a:rPr lang="en-US" altLang="zh-CN" dirty="0">
                <a:solidFill>
                  <a:srgbClr val="211D1E"/>
                </a:solidFill>
                <a:effectLst/>
                <a:latin typeface="Times"/>
              </a:rPr>
              <a:t>P</a:t>
            </a:r>
            <a:r>
              <a:rPr lang="zh-CN" altLang="en-US" dirty="0">
                <a:solidFill>
                  <a:srgbClr val="211D1E"/>
                </a:solidFill>
                <a:effectLst/>
                <a:latin typeface="Times"/>
              </a:rPr>
              <a:t> 击）</a:t>
            </a:r>
            <a:r>
              <a:rPr lang="en-US" altLang="zh-CN" dirty="0">
                <a:solidFill>
                  <a:srgbClr val="211D1E"/>
                </a:solidFill>
                <a:effectLst/>
                <a:latin typeface="Times New Roman" panose="02020603050405020304" pitchFamily="18" charset="0"/>
              </a:rPr>
              <a:t>20</a:t>
            </a:r>
            <a:r>
              <a:rPr lang="en-US" altLang="zh-CN" u="sng" dirty="0">
                <a:solidFill>
                  <a:srgbClr val="211D1E"/>
                </a:solidFill>
                <a:effectLst/>
                <a:latin typeface="Times New Roman" panose="02020603050405020304" pitchFamily="18" charset="0"/>
              </a:rPr>
              <a:t>23</a:t>
            </a:r>
            <a:r>
              <a:rPr lang="zh-CN" altLang="en-US" dirty="0">
                <a:solidFill>
                  <a:srgbClr val="211D1E"/>
                </a:solidFill>
                <a:effectLst/>
                <a:latin typeface="Times"/>
              </a:rPr>
              <a:t>年，也就是（</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公元后</a:t>
            </a:r>
            <a:r>
              <a:rPr lang="zh-CN" altLang="en-US" dirty="0">
                <a:solidFill>
                  <a:srgbClr val="211D1E"/>
                </a:solidFill>
                <a:effectLst/>
                <a:latin typeface="Times"/>
              </a:rPr>
              <a:t>的第</a:t>
            </a:r>
            <a:r>
              <a:rPr lang="zh-CN" altLang="en-US" u="sng" dirty="0">
                <a:solidFill>
                  <a:srgbClr val="211D1E"/>
                </a:solidFill>
                <a:effectLst/>
                <a:latin typeface="Times"/>
              </a:rPr>
              <a:t>二千零二十三</a:t>
            </a:r>
            <a:r>
              <a:rPr lang="zh-CN" altLang="en-US" dirty="0">
                <a:solidFill>
                  <a:srgbClr val="211D1E"/>
                </a:solidFill>
                <a:effectLst/>
                <a:latin typeface="Times"/>
              </a:rPr>
              <a:t>年。所以说，从基督降生到今年一共是（</a:t>
            </a:r>
            <a:r>
              <a:rPr lang="en-US" altLang="zh-CN" dirty="0">
                <a:solidFill>
                  <a:srgbClr val="211D1E"/>
                </a:solidFill>
                <a:effectLst/>
                <a:latin typeface="Times"/>
              </a:rPr>
              <a:t>P</a:t>
            </a:r>
            <a:r>
              <a:rPr lang="zh-CN" altLang="en-US" dirty="0">
                <a:solidFill>
                  <a:srgbClr val="211D1E"/>
                </a:solidFill>
                <a:effectLst/>
                <a:latin typeface="Times"/>
              </a:rPr>
              <a:t> 击）</a:t>
            </a:r>
            <a:r>
              <a:rPr lang="en-US" altLang="zh-CN" u="sng" dirty="0">
                <a:solidFill>
                  <a:srgbClr val="211D1E"/>
                </a:solidFill>
                <a:effectLst/>
                <a:latin typeface="Times New Roman" panose="02020603050405020304" pitchFamily="18" charset="0"/>
              </a:rPr>
              <a:t>2023</a:t>
            </a:r>
            <a:r>
              <a:rPr lang="zh-CN" altLang="en-US" dirty="0">
                <a:solidFill>
                  <a:srgbClr val="211D1E"/>
                </a:solidFill>
                <a:effectLst/>
                <a:latin typeface="Times"/>
              </a:rPr>
              <a:t>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38487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让我们再一次回到时间轴，为了计算方便，我们取整数。从亚当开始到亚伯拉罕，（</a:t>
            </a:r>
            <a:r>
              <a:rPr lang="en-US" altLang="zh-CN" dirty="0">
                <a:solidFill>
                  <a:srgbClr val="211D1E"/>
                </a:solidFill>
                <a:effectLst/>
                <a:latin typeface="Times"/>
              </a:rPr>
              <a:t>P</a:t>
            </a:r>
            <a:r>
              <a:rPr lang="zh-CN" altLang="en-US" dirty="0">
                <a:solidFill>
                  <a:srgbClr val="211D1E"/>
                </a:solidFill>
                <a:effectLst/>
                <a:latin typeface="Times"/>
              </a:rPr>
              <a:t> 击）地球历史经过了约</a:t>
            </a:r>
            <a:r>
              <a:rPr lang="en-US" altLang="zh-CN" dirty="0">
                <a:solidFill>
                  <a:srgbClr val="211D1E"/>
                </a:solidFill>
                <a:effectLst/>
                <a:latin typeface="Times New Roman" panose="02020603050405020304" pitchFamily="18" charset="0"/>
              </a:rPr>
              <a:t>2000</a:t>
            </a:r>
            <a:r>
              <a:rPr lang="zh-CN" altLang="en-US" dirty="0">
                <a:solidFill>
                  <a:srgbClr val="211D1E"/>
                </a:solidFill>
                <a:effectLst/>
                <a:latin typeface="Times"/>
              </a:rPr>
              <a:t>年的时间。（</a:t>
            </a:r>
            <a:r>
              <a:rPr lang="en-US" altLang="zh-CN" dirty="0">
                <a:solidFill>
                  <a:srgbClr val="211D1E"/>
                </a:solidFill>
                <a:effectLst/>
                <a:latin typeface="Times"/>
              </a:rPr>
              <a:t>P</a:t>
            </a:r>
            <a:r>
              <a:rPr lang="zh-CN" altLang="en-US" dirty="0">
                <a:solidFill>
                  <a:srgbClr val="211D1E"/>
                </a:solidFill>
                <a:effectLst/>
                <a:latin typeface="Times"/>
              </a:rPr>
              <a:t> 击）从亚伯拉罕到耶稣基督，地球历史又经过了约</a:t>
            </a:r>
            <a:r>
              <a:rPr lang="en-US" altLang="zh-CN" dirty="0">
                <a:solidFill>
                  <a:srgbClr val="211D1E"/>
                </a:solidFill>
                <a:effectLst/>
                <a:latin typeface="Times New Roman" panose="02020603050405020304" pitchFamily="18" charset="0"/>
              </a:rPr>
              <a:t>2000</a:t>
            </a:r>
            <a:r>
              <a:rPr lang="zh-CN" altLang="en-US" dirty="0">
                <a:solidFill>
                  <a:srgbClr val="211D1E"/>
                </a:solidFill>
                <a:effectLst/>
                <a:latin typeface="Times"/>
              </a:rPr>
              <a:t>年时间。（</a:t>
            </a:r>
            <a:r>
              <a:rPr lang="en-US" altLang="zh-CN" dirty="0">
                <a:solidFill>
                  <a:srgbClr val="211D1E"/>
                </a:solidFill>
                <a:effectLst/>
                <a:latin typeface="Times"/>
              </a:rPr>
              <a:t>P</a:t>
            </a:r>
            <a:r>
              <a:rPr lang="zh-CN" altLang="en-US" dirty="0">
                <a:solidFill>
                  <a:srgbClr val="211D1E"/>
                </a:solidFill>
                <a:effectLst/>
                <a:latin typeface="Times"/>
              </a:rPr>
              <a:t> 击）从耶稣降生到今年，又是</a:t>
            </a:r>
            <a:r>
              <a:rPr lang="en-US" altLang="zh-CN" dirty="0">
                <a:solidFill>
                  <a:srgbClr val="211D1E"/>
                </a:solidFill>
                <a:effectLst/>
                <a:latin typeface="Times New Roman" panose="02020603050405020304" pitchFamily="18" charset="0"/>
              </a:rPr>
              <a:t>2000</a:t>
            </a:r>
            <a:r>
              <a:rPr lang="zh-CN" altLang="en-US" dirty="0">
                <a:solidFill>
                  <a:srgbClr val="211D1E"/>
                </a:solidFill>
                <a:effectLst/>
                <a:latin typeface="Times"/>
              </a:rPr>
              <a:t>多年时间。最后我们来算一个总数，从地球出现直到今天，约多少年呢？（请全班同学一起回答）</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a:t>
            </a:r>
            <a:r>
              <a:rPr lang="en-US" altLang="zh-CN" u="sng" dirty="0">
                <a:solidFill>
                  <a:srgbClr val="211D1E"/>
                </a:solidFill>
                <a:effectLst/>
                <a:latin typeface="Times New Roman" panose="02020603050405020304" pitchFamily="18" charset="0"/>
              </a:rPr>
              <a:t>6000</a:t>
            </a:r>
            <a:r>
              <a:rPr lang="zh-CN" altLang="en-US" dirty="0">
                <a:solidFill>
                  <a:srgbClr val="211D1E"/>
                </a:solidFill>
                <a:effectLst/>
                <a:latin typeface="Times"/>
              </a:rPr>
              <a:t>多年了。</a:t>
            </a:r>
            <a:endParaRPr lang="zh-CN" altLang="en-US" dirty="0">
              <a:solidFill>
                <a:srgbClr val="211D1E"/>
              </a:solidFill>
              <a:effectLst/>
              <a:latin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335176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不过主流科学家、老师和科普书籍他们都宣称地球的年龄是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亿岁，认为地球是很古老的。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4190457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现在你们说，年轻地球</a:t>
            </a:r>
            <a:r>
              <a:rPr lang="en-US" altLang="zh-CN" dirty="0">
                <a:solidFill>
                  <a:srgbClr val="211D1E"/>
                </a:solidFill>
                <a:effectLst/>
                <a:latin typeface="Times New Roman" panose="02020603050405020304" pitchFamily="18" charset="0"/>
              </a:rPr>
              <a:t>6000</a:t>
            </a:r>
            <a:r>
              <a:rPr lang="zh-CN" altLang="en-US" dirty="0">
                <a:solidFill>
                  <a:srgbClr val="211D1E"/>
                </a:solidFill>
                <a:effectLst/>
                <a:latin typeface="Times"/>
              </a:rPr>
              <a:t>年和年老地球</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亿年，哪个符合刚才我们根据圣经计算出来的结果呢？（请全体同学回答）。</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击）很明显圣经支持的是年轻地球</a:t>
            </a:r>
            <a:r>
              <a:rPr lang="en-US" altLang="zh-CN" dirty="0">
                <a:solidFill>
                  <a:srgbClr val="211D1E"/>
                </a:solidFill>
                <a:effectLst/>
                <a:latin typeface="Times New Roman" panose="02020603050405020304" pitchFamily="18" charset="0"/>
              </a:rPr>
              <a:t>6000</a:t>
            </a:r>
            <a:r>
              <a:rPr lang="zh-CN" altLang="en-US" dirty="0">
                <a:solidFill>
                  <a:srgbClr val="211D1E"/>
                </a:solidFill>
                <a:effectLst/>
                <a:latin typeface="Times"/>
              </a:rPr>
              <a:t>岁的年龄。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14917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不过，今天有不少的神学家、牧师等依然坚持地球是古老的。他们认为圣经启示可以解释年老地球论。（</a:t>
            </a:r>
            <a:r>
              <a:rPr lang="en-US" altLang="zh-CN" dirty="0">
                <a:solidFill>
                  <a:srgbClr val="211D1E"/>
                </a:solidFill>
                <a:effectLst/>
                <a:latin typeface="Times"/>
              </a:rPr>
              <a:t>P</a:t>
            </a:r>
            <a:r>
              <a:rPr lang="zh-CN" altLang="en-US" dirty="0">
                <a:solidFill>
                  <a:srgbClr val="211D1E"/>
                </a:solidFill>
                <a:effectLst/>
                <a:latin typeface="Times"/>
              </a:rPr>
              <a:t> 击）所以有的同学就会想“我们可以既接受圣经，又相信地球古老吗？”</a:t>
            </a:r>
          </a:p>
          <a:p>
            <a:pPr algn="just"/>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137636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让我们先从地球出现的时候开始，那时谁在场呢？科学家在场吗？（</a:t>
            </a:r>
            <a:r>
              <a:rPr lang="en-US" altLang="zh-CN" dirty="0">
                <a:solidFill>
                  <a:srgbClr val="211D1E"/>
                </a:solidFill>
                <a:effectLst/>
                <a:latin typeface="Times"/>
              </a:rPr>
              <a:t>P</a:t>
            </a:r>
            <a:r>
              <a:rPr lang="zh-CN" altLang="en-US" dirty="0">
                <a:solidFill>
                  <a:srgbClr val="211D1E"/>
                </a:solidFill>
                <a:effectLst/>
                <a:latin typeface="Times"/>
              </a:rPr>
              <a:t> 击）不在。那神学家和牧师在场吗？（</a:t>
            </a:r>
            <a:r>
              <a:rPr lang="en-US" altLang="zh-CN" dirty="0">
                <a:solidFill>
                  <a:srgbClr val="211D1E"/>
                </a:solidFill>
                <a:effectLst/>
                <a:latin typeface="Times"/>
              </a:rPr>
              <a:t>P</a:t>
            </a:r>
            <a:r>
              <a:rPr lang="zh-CN" altLang="en-US" dirty="0">
                <a:solidFill>
                  <a:srgbClr val="211D1E"/>
                </a:solidFill>
                <a:effectLst/>
                <a:latin typeface="Times"/>
              </a:rPr>
              <a:t> 击）也不在场。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442298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所以他们说的地球年龄，只是一些推测。而且科学家们推测的地球年龄总是在变化。</a:t>
            </a:r>
          </a:p>
          <a:p>
            <a:pPr algn="just"/>
            <a:r>
              <a:rPr lang="zh-CN" altLang="en-US" sz="2800" dirty="0">
                <a:solidFill>
                  <a:srgbClr val="211D1E"/>
                </a:solidFill>
                <a:effectLst/>
                <a:latin typeface="Times New Roman" panose="02020603050405020304" pitchFamily="18" charset="0"/>
              </a:rPr>
              <a:t>（</a:t>
            </a:r>
            <a:r>
              <a:rPr lang="en-US" altLang="zh-CN" sz="2800" dirty="0">
                <a:solidFill>
                  <a:srgbClr val="211D1E"/>
                </a:solidFill>
                <a:effectLst/>
                <a:latin typeface="Times New Roman" panose="02020603050405020304" pitchFamily="18" charset="0"/>
              </a:rPr>
              <a:t>P</a:t>
            </a:r>
            <a:r>
              <a:rPr lang="zh-CN" altLang="en-US" sz="2800" dirty="0">
                <a:solidFill>
                  <a:srgbClr val="211D1E"/>
                </a:solidFill>
                <a:effectLst/>
                <a:latin typeface="Times New Roman" panose="02020603050405020304" pitchFamily="18" charset="0"/>
              </a:rPr>
              <a:t> 击）</a:t>
            </a:r>
            <a:r>
              <a:rPr lang="en-US" altLang="zh-CN" sz="2800" dirty="0">
                <a:solidFill>
                  <a:srgbClr val="211D1E"/>
                </a:solidFill>
                <a:effectLst/>
                <a:latin typeface="Times New Roman" panose="02020603050405020304" pitchFamily="18" charset="0"/>
              </a:rPr>
              <a:t>1900</a:t>
            </a:r>
            <a:r>
              <a:rPr lang="zh-CN" altLang="en-US" sz="2800" dirty="0">
                <a:solidFill>
                  <a:srgbClr val="211D1E"/>
                </a:solidFill>
                <a:effectLst/>
                <a:latin typeface="Times"/>
              </a:rPr>
              <a:t>年，被主流科学家广泛接纳的地球年龄大概只有</a:t>
            </a:r>
            <a:r>
              <a:rPr lang="en-US" altLang="zh-CN" sz="2800" dirty="0">
                <a:solidFill>
                  <a:srgbClr val="211D1E"/>
                </a:solidFill>
                <a:effectLst/>
                <a:latin typeface="Times New Roman" panose="02020603050405020304" pitchFamily="18" charset="0"/>
              </a:rPr>
              <a:t>10</a:t>
            </a:r>
            <a:r>
              <a:rPr lang="zh-CN" altLang="en-US" sz="2800" dirty="0">
                <a:solidFill>
                  <a:srgbClr val="211D1E"/>
                </a:solidFill>
                <a:effectLst/>
                <a:latin typeface="Times"/>
              </a:rPr>
              <a:t>亿岁。</a:t>
            </a:r>
            <a:r>
              <a:rPr lang="en-US" altLang="zh-CN" sz="2800" dirty="0">
                <a:solidFill>
                  <a:srgbClr val="211D1E"/>
                </a:solidFill>
                <a:effectLst/>
                <a:latin typeface="Times New Roman" panose="02020603050405020304" pitchFamily="18" charset="0"/>
              </a:rPr>
              <a:t>30</a:t>
            </a:r>
            <a:r>
              <a:rPr lang="zh-CN" altLang="en-US" sz="2800" dirty="0">
                <a:solidFill>
                  <a:srgbClr val="211D1E"/>
                </a:solidFill>
                <a:effectLst/>
                <a:latin typeface="Times"/>
              </a:rPr>
              <a:t>年后，他们给地球年龄改为</a:t>
            </a:r>
            <a:r>
              <a:rPr lang="en-US" altLang="zh-CN" sz="2800" dirty="0">
                <a:solidFill>
                  <a:srgbClr val="211D1E"/>
                </a:solidFill>
                <a:effectLst/>
                <a:latin typeface="Times New Roman" panose="02020603050405020304" pitchFamily="18" charset="0"/>
              </a:rPr>
              <a:t>20</a:t>
            </a:r>
            <a:r>
              <a:rPr lang="zh-CN" altLang="en-US" sz="2800" dirty="0">
                <a:solidFill>
                  <a:srgbClr val="211D1E"/>
                </a:solidFill>
                <a:effectLst/>
                <a:latin typeface="Times"/>
              </a:rPr>
              <a:t>亿岁。而近几十年，科学家又把地球的年龄改为</a:t>
            </a:r>
            <a:r>
              <a:rPr lang="en-US" altLang="zh-CN" sz="2800" dirty="0">
                <a:solidFill>
                  <a:srgbClr val="211D1E"/>
                </a:solidFill>
                <a:effectLst/>
                <a:latin typeface="Times New Roman" panose="02020603050405020304" pitchFamily="18" charset="0"/>
              </a:rPr>
              <a:t>46</a:t>
            </a:r>
            <a:r>
              <a:rPr lang="zh-CN" altLang="en-US" sz="2800" dirty="0">
                <a:solidFill>
                  <a:srgbClr val="211D1E"/>
                </a:solidFill>
                <a:effectLst/>
                <a:latin typeface="Times"/>
              </a:rPr>
              <a:t>亿岁。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1916040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相较于不在场的人类，</a:t>
            </a:r>
          </a:p>
          <a:p>
            <a:pPr algn="just"/>
            <a:r>
              <a:rPr lang="zh-CN" altLang="en-US" sz="1200" dirty="0">
                <a:solidFill>
                  <a:srgbClr val="211D1E"/>
                </a:solidFill>
                <a:effectLst/>
                <a:latin typeface="Times New Roman" panose="02020603050405020304" pitchFamily="18" charset="0"/>
              </a:rPr>
              <a:t>（</a:t>
            </a:r>
            <a:r>
              <a:rPr lang="en-US" altLang="zh-CN" sz="1200" dirty="0">
                <a:solidFill>
                  <a:srgbClr val="211D1E"/>
                </a:solidFill>
                <a:effectLst/>
                <a:latin typeface="Times New Roman" panose="02020603050405020304" pitchFamily="18" charset="0"/>
              </a:rPr>
              <a:t>P</a:t>
            </a:r>
            <a:r>
              <a:rPr lang="zh-CN" altLang="en-US" sz="1200" dirty="0">
                <a:solidFill>
                  <a:srgbClr val="211D1E"/>
                </a:solidFill>
                <a:effectLst/>
                <a:latin typeface="Times New Roman" panose="02020603050405020304" pitchFamily="18" charset="0"/>
              </a:rPr>
              <a:t> 击）</a:t>
            </a:r>
            <a:r>
              <a:rPr lang="zh-CN" altLang="en-US" dirty="0">
                <a:solidFill>
                  <a:srgbClr val="211D1E"/>
                </a:solidFill>
                <a:effectLst/>
                <a:latin typeface="Times"/>
              </a:rPr>
              <a:t>地球出现的时候，创造者在场。</a:t>
            </a:r>
          </a:p>
          <a:p>
            <a:pPr algn="just"/>
            <a:r>
              <a:rPr lang="zh-CN" altLang="en-US" sz="1200" dirty="0">
                <a:solidFill>
                  <a:srgbClr val="211D1E"/>
                </a:solidFill>
                <a:effectLst/>
                <a:latin typeface="Times New Roman" panose="02020603050405020304" pitchFamily="18" charset="0"/>
              </a:rPr>
              <a:t>（</a:t>
            </a:r>
            <a:r>
              <a:rPr lang="en-US" altLang="zh-CN" sz="1200" dirty="0">
                <a:solidFill>
                  <a:srgbClr val="211D1E"/>
                </a:solidFill>
                <a:effectLst/>
                <a:latin typeface="Times New Roman" panose="02020603050405020304" pitchFamily="18" charset="0"/>
              </a:rPr>
              <a:t>P</a:t>
            </a:r>
            <a:r>
              <a:rPr lang="zh-CN" altLang="en-US" sz="1200" dirty="0">
                <a:solidFill>
                  <a:srgbClr val="211D1E"/>
                </a:solidFill>
                <a:effectLst/>
                <a:latin typeface="Times New Roman" panose="02020603050405020304" pitchFamily="18" charset="0"/>
              </a:rPr>
              <a:t> 击）</a:t>
            </a:r>
            <a:r>
              <a:rPr lang="zh-CN" altLang="en-US" dirty="0">
                <a:solidFill>
                  <a:srgbClr val="211D1E"/>
                </a:solidFill>
                <a:effectLst/>
                <a:latin typeface="Times"/>
              </a:rPr>
              <a:t>他第一天创造并见证地球的诞生；</a:t>
            </a:r>
          </a:p>
          <a:p>
            <a:pPr algn="just"/>
            <a:r>
              <a:rPr lang="zh-CN" altLang="en-US" sz="1200" dirty="0">
                <a:solidFill>
                  <a:srgbClr val="211D1E"/>
                </a:solidFill>
                <a:effectLst/>
                <a:latin typeface="Times New Roman" panose="02020603050405020304" pitchFamily="18" charset="0"/>
              </a:rPr>
              <a:t>（</a:t>
            </a:r>
            <a:r>
              <a:rPr lang="en-US" altLang="zh-CN" sz="1200" dirty="0">
                <a:solidFill>
                  <a:srgbClr val="211D1E"/>
                </a:solidFill>
                <a:effectLst/>
                <a:latin typeface="Times New Roman" panose="02020603050405020304" pitchFamily="18" charset="0"/>
              </a:rPr>
              <a:t>P</a:t>
            </a:r>
            <a:r>
              <a:rPr lang="zh-CN" altLang="en-US" sz="1200" dirty="0">
                <a:solidFill>
                  <a:srgbClr val="211D1E"/>
                </a:solidFill>
                <a:effectLst/>
                <a:latin typeface="Times New Roman" panose="02020603050405020304" pitchFamily="18" charset="0"/>
              </a:rPr>
              <a:t> 击）</a:t>
            </a:r>
            <a:r>
              <a:rPr lang="zh-CN" altLang="en-US" dirty="0">
                <a:solidFill>
                  <a:srgbClr val="211D1E"/>
                </a:solidFill>
                <a:effectLst/>
                <a:latin typeface="Times"/>
              </a:rPr>
              <a:t>他第六天创造并见证人类的出现。</a:t>
            </a:r>
          </a:p>
          <a:p>
            <a:pPr algn="just"/>
            <a:r>
              <a:rPr lang="zh-CN" altLang="en-US" sz="1200" dirty="0">
                <a:solidFill>
                  <a:srgbClr val="211D1E"/>
                </a:solidFill>
                <a:effectLst/>
                <a:latin typeface="Times New Roman" panose="02020603050405020304" pitchFamily="18" charset="0"/>
              </a:rPr>
              <a:t>（</a:t>
            </a:r>
            <a:r>
              <a:rPr lang="en-US" altLang="zh-CN" sz="1200" dirty="0">
                <a:solidFill>
                  <a:srgbClr val="211D1E"/>
                </a:solidFill>
                <a:effectLst/>
                <a:latin typeface="Times New Roman" panose="02020603050405020304" pitchFamily="18" charset="0"/>
              </a:rPr>
              <a:t>P</a:t>
            </a:r>
            <a:r>
              <a:rPr lang="zh-CN" altLang="en-US" sz="1200" dirty="0">
                <a:solidFill>
                  <a:srgbClr val="211D1E"/>
                </a:solidFill>
                <a:effectLst/>
                <a:latin typeface="Times New Roman" panose="02020603050405020304" pitchFamily="18" charset="0"/>
              </a:rPr>
              <a:t> 击）</a:t>
            </a:r>
            <a:r>
              <a:rPr lang="zh-CN" altLang="en-US" dirty="0">
                <a:solidFill>
                  <a:srgbClr val="211D1E"/>
                </a:solidFill>
                <a:effectLst/>
                <a:latin typeface="Times"/>
              </a:rPr>
              <a:t>他还感动摩西写在圣经上，让后人都要知道。</a:t>
            </a:r>
          </a:p>
          <a:p>
            <a:pPr algn="just"/>
            <a:r>
              <a:rPr lang="zh-CN" altLang="en-US" dirty="0">
                <a:solidFill>
                  <a:srgbClr val="211D1E"/>
                </a:solidFill>
                <a:effectLst/>
                <a:latin typeface="Times"/>
              </a:rPr>
              <a:t>而按照圣经，地球只有</a:t>
            </a:r>
            <a:r>
              <a:rPr lang="en-US" altLang="zh-CN" dirty="0">
                <a:solidFill>
                  <a:srgbClr val="211D1E"/>
                </a:solidFill>
                <a:effectLst/>
                <a:latin typeface="Times New Roman" panose="02020603050405020304" pitchFamily="18" charset="0"/>
              </a:rPr>
              <a:t>6000</a:t>
            </a:r>
            <a:r>
              <a:rPr lang="zh-CN" altLang="en-US" dirty="0">
                <a:solidFill>
                  <a:srgbClr val="211D1E"/>
                </a:solidFill>
                <a:effectLst/>
                <a:latin typeface="Times"/>
              </a:rPr>
              <a:t>岁左右。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462428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所以神在颁布十诫的时候，清清楚楚的让摩西宣告神六日的创造，我们来读出埃及记</a:t>
            </a:r>
            <a:r>
              <a:rPr lang="en-US" altLang="zh-CN" dirty="0">
                <a:solidFill>
                  <a:srgbClr val="211D1E"/>
                </a:solidFill>
                <a:effectLst/>
                <a:latin typeface="Times New Roman" panose="02020603050405020304" pitchFamily="18" charset="0"/>
              </a:rPr>
              <a:t>20:11</a:t>
            </a:r>
            <a:r>
              <a:rPr lang="zh-CN" altLang="en-US" dirty="0">
                <a:solidFill>
                  <a:srgbClr val="211D1E"/>
                </a:solidFill>
                <a:effectLst/>
                <a:latin typeface="Times"/>
              </a:rPr>
              <a:t>：</a:t>
            </a:r>
          </a:p>
          <a:p>
            <a:pPr algn="just"/>
            <a:r>
              <a:rPr lang="zh-CN" altLang="en-US" dirty="0">
                <a:solidFill>
                  <a:srgbClr val="211D1E"/>
                </a:solidFill>
                <a:effectLst/>
                <a:latin typeface="Helvetica" pitchFamily="2" charset="0"/>
              </a:rPr>
              <a:t>出埃及记</a:t>
            </a:r>
            <a:r>
              <a:rPr lang="en-US" altLang="zh-CN" dirty="0">
                <a:solidFill>
                  <a:srgbClr val="211D1E"/>
                </a:solidFill>
                <a:effectLst/>
                <a:latin typeface="Helvetica" pitchFamily="2" charset="0"/>
              </a:rPr>
              <a:t>20</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11</a:t>
            </a:r>
            <a:r>
              <a:rPr lang="zh-CN" altLang="en-US" dirty="0">
                <a:solidFill>
                  <a:srgbClr val="211D1E"/>
                </a:solidFill>
                <a:effectLst/>
                <a:latin typeface="Helvetica" pitchFamily="2" charset="0"/>
              </a:rPr>
              <a:t>因为六日之内，耶和华造天、地、海和其中的万物，第七日就安息了</a:t>
            </a:r>
            <a:r>
              <a:rPr lang="en-US" altLang="zh-CN" dirty="0">
                <a:solidFill>
                  <a:srgbClr val="211D1E"/>
                </a:solidFill>
                <a:effectLst/>
                <a:latin typeface="Helvetica" pitchFamily="2" charset="0"/>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157194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其实，关于地球是年轻的还是年老的问题，主流说法是</a:t>
            </a:r>
            <a:r>
              <a:rPr lang="en-US" altLang="zh-CN" dirty="0">
                <a:solidFill>
                  <a:srgbClr val="211D1E"/>
                </a:solidFill>
                <a:effectLst/>
                <a:latin typeface="Times New Roman" panose="02020603050405020304" pitchFamily="18" charset="0"/>
              </a:rPr>
              <a:t>46</a:t>
            </a:r>
            <a:r>
              <a:rPr lang="zh-CN" altLang="en-US" dirty="0">
                <a:solidFill>
                  <a:srgbClr val="211D1E"/>
                </a:solidFill>
                <a:effectLst/>
                <a:latin typeface="Times"/>
              </a:rPr>
              <a:t>亿年，但这个数字其实有很多人不认同，于是支持年轻地球论和支持年老地球论的人一直在辩论。不过信耶稣的我们，（</a:t>
            </a:r>
            <a:r>
              <a:rPr lang="en-US" altLang="zh-CN" dirty="0">
                <a:solidFill>
                  <a:srgbClr val="211D1E"/>
                </a:solidFill>
                <a:effectLst/>
                <a:latin typeface="Times"/>
              </a:rPr>
              <a:t>P</a:t>
            </a:r>
            <a:r>
              <a:rPr lang="zh-CN" altLang="en-US" dirty="0">
                <a:solidFill>
                  <a:srgbClr val="211D1E"/>
                </a:solidFill>
                <a:effectLst/>
                <a:latin typeface="Times"/>
              </a:rPr>
              <a:t> 击）总是知道最终极且最可靠的解释就是神所启示的圣经。</a:t>
            </a:r>
          </a:p>
          <a:p>
            <a:pPr algn="just"/>
            <a:r>
              <a:rPr lang="en-US" altLang="zh-CN" dirty="0">
                <a:solidFill>
                  <a:srgbClr val="211D1E"/>
                </a:solidFill>
                <a:effectLst/>
                <a:latin typeface="Times"/>
              </a:rPr>
              <a:t>【</a:t>
            </a:r>
            <a:r>
              <a:rPr lang="zh-CN" altLang="en-US" dirty="0">
                <a:solidFill>
                  <a:srgbClr val="211D1E"/>
                </a:solidFill>
                <a:effectLst/>
                <a:latin typeface="Times"/>
              </a:rPr>
              <a:t>老师带领学生作课前祷告。</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1508689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可见，圣经是完全拒绝地球古老的。圣经明确记载：神第一天创造地球（</a:t>
            </a:r>
            <a:r>
              <a:rPr lang="en-US" altLang="zh-CN" dirty="0">
                <a:solidFill>
                  <a:srgbClr val="211D1E"/>
                </a:solidFill>
                <a:effectLst/>
                <a:latin typeface="Times"/>
              </a:rPr>
              <a:t>P</a:t>
            </a:r>
            <a:r>
              <a:rPr lang="zh-CN" altLang="en-US" dirty="0">
                <a:solidFill>
                  <a:srgbClr val="211D1E"/>
                </a:solidFill>
                <a:effectLst/>
                <a:latin typeface="Times"/>
              </a:rPr>
              <a:t> 击）这是神直接创造的记录。（</a:t>
            </a:r>
            <a:r>
              <a:rPr lang="en-US" altLang="zh-CN" dirty="0">
                <a:solidFill>
                  <a:srgbClr val="211D1E"/>
                </a:solidFill>
                <a:effectLst/>
                <a:latin typeface="Times"/>
              </a:rPr>
              <a:t>P</a:t>
            </a:r>
            <a:r>
              <a:rPr lang="zh-CN" altLang="en-US" dirty="0">
                <a:solidFill>
                  <a:srgbClr val="211D1E"/>
                </a:solidFill>
                <a:effectLst/>
                <a:latin typeface="Times"/>
              </a:rPr>
              <a:t> 击）而年老地球论的科学家推测：在漫长时间里，宇宙中随机偶然爆炸出了地球。（</a:t>
            </a:r>
            <a:r>
              <a:rPr lang="en-US" altLang="zh-CN" dirty="0">
                <a:solidFill>
                  <a:srgbClr val="211D1E"/>
                </a:solidFill>
                <a:effectLst/>
                <a:latin typeface="Times"/>
              </a:rPr>
              <a:t>P</a:t>
            </a:r>
            <a:r>
              <a:rPr lang="zh-CN" altLang="en-US" dirty="0">
                <a:solidFill>
                  <a:srgbClr val="211D1E"/>
                </a:solidFill>
                <a:effectLst/>
                <a:latin typeface="Times"/>
              </a:rPr>
              <a:t> 击）这明显不是神的创造。</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3684529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现在我们来回答刚才那位同学的问题：我们可以既接受圣经，又相信地球古老吗？</a:t>
            </a:r>
          </a:p>
          <a:p>
            <a:pPr algn="just"/>
            <a:r>
              <a:rPr lang="zh-CN" altLang="en-US" dirty="0">
                <a:solidFill>
                  <a:srgbClr val="211D1E"/>
                </a:solidFill>
                <a:effectLst/>
                <a:latin typeface="Times"/>
              </a:rPr>
              <a:t>答案是：（</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绝对不可以接受。</a:t>
            </a:r>
            <a:r>
              <a:rPr lang="zh-CN" altLang="en-US" dirty="0">
                <a:solidFill>
                  <a:srgbClr val="211D1E"/>
                </a:solidFill>
                <a:effectLst/>
                <a:latin typeface="Times"/>
              </a:rPr>
              <a:t>因为对于地球的出现</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圣经认为（</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是 </a:t>
            </a:r>
            <a:r>
              <a:rPr lang="zh-CN" altLang="en-US" dirty="0">
                <a:solidFill>
                  <a:srgbClr val="211D1E"/>
                </a:solidFill>
                <a:effectLst/>
                <a:latin typeface="Times"/>
              </a:rPr>
              <a:t>神的直接创造。</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年老地球论者认为（</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不是 </a:t>
            </a:r>
            <a:r>
              <a:rPr lang="zh-CN" altLang="en-US" dirty="0">
                <a:solidFill>
                  <a:srgbClr val="211D1E"/>
                </a:solidFill>
                <a:effectLst/>
                <a:latin typeface="Times"/>
              </a:rPr>
              <a:t>神的直接创造。</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击）所以，圣经记录与年老地球论完全相反，我们绝不可以接受圣经又相信地球古老。</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874732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今天有些神学家、牧师为了坚持年老地球论。他们会说：“神在亿万年前创造了地球，过了很久以后再让人出现。”（</a:t>
            </a:r>
            <a:r>
              <a:rPr lang="en-US" altLang="zh-CN" dirty="0">
                <a:solidFill>
                  <a:srgbClr val="211D1E"/>
                </a:solidFill>
                <a:effectLst/>
                <a:latin typeface="Times"/>
              </a:rPr>
              <a:t>P</a:t>
            </a:r>
            <a:r>
              <a:rPr lang="zh-CN" altLang="en-US" dirty="0">
                <a:solidFill>
                  <a:srgbClr val="211D1E"/>
                </a:solidFill>
                <a:effectLst/>
                <a:latin typeface="Times"/>
              </a:rPr>
              <a:t> 击）所以有的同学也不得不想“我们可以既相信神创造，又相信地球古老吗？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868875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年老地球论实际上是一套反对神创造的理论。现在我们要看一个视频，视频当中会提到提倡年老地球论的人对圣经的态度，以及他们是如何影响了达尔文的。 </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击）播放视频 </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620232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从视频中我们可以看到：提倡年老地球理论的莱尔不接受创世记所记载的比较年轻的地球。达尔文相信莱尔的理论是正确的。并且达尔文同意莱尔把科学抽离圣经的宗旨。</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击）所以说，是年老地球论催生了进化论。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234874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年老地球论和进化论都是否认创世记是真实的历史。（</a:t>
            </a:r>
            <a:r>
              <a:rPr lang="en-US" altLang="zh-CN" sz="2800" dirty="0">
                <a:solidFill>
                  <a:srgbClr val="211D1E"/>
                </a:solidFill>
                <a:effectLst/>
                <a:latin typeface="Times"/>
              </a:rPr>
              <a:t>P</a:t>
            </a:r>
            <a:r>
              <a:rPr lang="zh-CN" altLang="en-US" sz="2800" dirty="0">
                <a:solidFill>
                  <a:srgbClr val="211D1E"/>
                </a:solidFill>
                <a:effectLst/>
                <a:latin typeface="Times"/>
              </a:rPr>
              <a:t> 击）创造万有的真神，绝不会同意那些否定他存在和他创造的理论。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207555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如果硬要用圣经来解释年老地球论，那就是神让地球在漫长时间里偶然出现，神让人在漫长时间里逐渐进化而来。若是这样（</a:t>
            </a:r>
            <a:r>
              <a:rPr lang="en-US" altLang="zh-CN" dirty="0">
                <a:solidFill>
                  <a:srgbClr val="211D1E"/>
                </a:solidFill>
                <a:effectLst/>
                <a:latin typeface="Times"/>
              </a:rPr>
              <a:t>P</a:t>
            </a:r>
            <a:r>
              <a:rPr lang="zh-CN" altLang="en-US" dirty="0">
                <a:solidFill>
                  <a:srgbClr val="211D1E"/>
                </a:solidFill>
                <a:effectLst/>
                <a:latin typeface="Times"/>
              </a:rPr>
              <a:t> 击）地球和人类就不是神“甚好”的创造了。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2439165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我们来复习一遍神起初的创造。创世记</a:t>
            </a:r>
            <a:r>
              <a:rPr lang="en-US" altLang="zh-CN" sz="2800" dirty="0">
                <a:solidFill>
                  <a:srgbClr val="211D1E"/>
                </a:solidFill>
                <a:effectLst/>
                <a:latin typeface="Times New Roman" panose="02020603050405020304" pitchFamily="18" charset="0"/>
              </a:rPr>
              <a:t>1:31</a:t>
            </a:r>
            <a:r>
              <a:rPr lang="zh-CN" altLang="en-US" sz="2800" dirty="0">
                <a:solidFill>
                  <a:srgbClr val="211D1E"/>
                </a:solidFill>
                <a:effectLst/>
                <a:latin typeface="Times"/>
              </a:rPr>
              <a:t>告诉我们神造了世界以后，他看这个世界一切所造的都“</a:t>
            </a:r>
            <a:r>
              <a:rPr lang="zh-CN" altLang="en-US" sz="2800" dirty="0">
                <a:solidFill>
                  <a:srgbClr val="211D1E"/>
                </a:solidFill>
                <a:effectLst/>
                <a:latin typeface="Helvetica" pitchFamily="2" charset="0"/>
              </a:rPr>
              <a:t>甚好</a:t>
            </a:r>
            <a:r>
              <a:rPr lang="zh-CN" altLang="en-US" sz="2800" dirty="0">
                <a:solidFill>
                  <a:srgbClr val="211D1E"/>
                </a:solidFill>
                <a:effectLst/>
                <a:latin typeface="Times"/>
              </a:rPr>
              <a:t>”。当时的伊甸园里没有死亡、没有苦难，也没有疾病。所以亚当和夏娃不会死、不会病；他们住在伊甸园里没有虫子咬他们，也没有猛兽会伤害他们。因为那时候动物都不吃肉，整个生态系统都是完美的。</a:t>
            </a:r>
          </a:p>
          <a:p>
            <a:pPr algn="just"/>
            <a:r>
              <a:rPr lang="zh-CN" altLang="en-US" sz="2800" dirty="0">
                <a:solidFill>
                  <a:srgbClr val="211D1E"/>
                </a:solidFill>
                <a:effectLst/>
                <a:latin typeface="Times"/>
              </a:rPr>
              <a:t>但是，（</a:t>
            </a:r>
            <a:r>
              <a:rPr lang="en-US" altLang="zh-CN" sz="2800" dirty="0">
                <a:solidFill>
                  <a:srgbClr val="211D1E"/>
                </a:solidFill>
                <a:effectLst/>
                <a:latin typeface="Times"/>
              </a:rPr>
              <a:t>P</a:t>
            </a:r>
            <a:r>
              <a:rPr lang="zh-CN" altLang="en-US" sz="2800" dirty="0">
                <a:solidFill>
                  <a:srgbClr val="211D1E"/>
                </a:solidFill>
                <a:effectLst/>
                <a:latin typeface="Times"/>
              </a:rPr>
              <a:t> 击）如果神在漫长时间里使用“进化”让人出现的话</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372233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那么在亚当出现之前，地球上就已有大量未进化生物死亡了！一个充满死亡、苦难和疾病的世界，（</a:t>
            </a:r>
            <a:r>
              <a:rPr lang="en-US" altLang="zh-CN" sz="2800" dirty="0">
                <a:solidFill>
                  <a:srgbClr val="211D1E"/>
                </a:solidFill>
                <a:effectLst/>
                <a:latin typeface="Times"/>
              </a:rPr>
              <a:t>P</a:t>
            </a:r>
            <a:r>
              <a:rPr lang="zh-CN" altLang="en-US" sz="2800" dirty="0">
                <a:solidFill>
                  <a:srgbClr val="211D1E"/>
                </a:solidFill>
                <a:effectLst/>
                <a:latin typeface="Times"/>
              </a:rPr>
              <a:t> 击）你们认为这样的世界是“</a:t>
            </a:r>
            <a:r>
              <a:rPr lang="zh-CN" altLang="en-US" sz="2800" dirty="0">
                <a:solidFill>
                  <a:srgbClr val="211D1E"/>
                </a:solidFill>
                <a:effectLst/>
                <a:latin typeface="Helvetica" pitchFamily="2" charset="0"/>
              </a:rPr>
              <a:t>甚好</a:t>
            </a:r>
            <a:r>
              <a:rPr lang="zh-CN" altLang="en-US" sz="2800" dirty="0">
                <a:solidFill>
                  <a:srgbClr val="211D1E"/>
                </a:solidFill>
                <a:effectLst/>
                <a:latin typeface="Times"/>
              </a:rPr>
              <a:t>”的吗？（老师让同学们表达）</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1016337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现在我们对比这两个观点，如果我们相信神使用漫长时间创造一个年老地球，（</a:t>
            </a:r>
            <a:r>
              <a:rPr lang="en-US" altLang="zh-CN" dirty="0">
                <a:solidFill>
                  <a:srgbClr val="211D1E"/>
                </a:solidFill>
                <a:effectLst/>
                <a:latin typeface="Times"/>
              </a:rPr>
              <a:t>P</a:t>
            </a:r>
            <a:r>
              <a:rPr lang="zh-CN" altLang="en-US" dirty="0">
                <a:solidFill>
                  <a:srgbClr val="211D1E"/>
                </a:solidFill>
                <a:effectLst/>
                <a:latin typeface="Times"/>
              </a:rPr>
              <a:t> 击）那么神就是创造了一个充满死亡苦难和疾病的世界。如果我们相信神在六日之内直接创造了年轻地球，（</a:t>
            </a:r>
            <a:r>
              <a:rPr lang="en-US" altLang="zh-CN" dirty="0">
                <a:solidFill>
                  <a:srgbClr val="211D1E"/>
                </a:solidFill>
                <a:effectLst/>
                <a:latin typeface="Times"/>
              </a:rPr>
              <a:t>P</a:t>
            </a:r>
            <a:r>
              <a:rPr lang="zh-CN" altLang="en-US" dirty="0">
                <a:solidFill>
                  <a:srgbClr val="211D1E"/>
                </a:solidFill>
                <a:effectLst/>
                <a:latin typeface="Times"/>
              </a:rPr>
              <a:t> 击）那么起初这个地球被造时就是一个和谐的甚好世界。</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366800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在确认地球的年龄之前，先来计算一下你们自己的年龄。</a:t>
            </a:r>
          </a:p>
          <a:p>
            <a:pPr algn="just"/>
            <a:r>
              <a:rPr lang="zh-CN" altLang="en-US" dirty="0">
                <a:solidFill>
                  <a:srgbClr val="211D1E"/>
                </a:solidFill>
                <a:effectLst/>
                <a:latin typeface="Times"/>
              </a:rPr>
              <a:t>师生互动：</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你们今年几岁了？（让学生自由回答）</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你们是怎么算出自己的年龄的？</a:t>
            </a:r>
            <a:r>
              <a:rPr lang="en-US" altLang="zh-CN" dirty="0">
                <a:solidFill>
                  <a:srgbClr val="211D1E"/>
                </a:solidFill>
                <a:effectLst/>
                <a:latin typeface="Times"/>
              </a:rPr>
              <a:t>【</a:t>
            </a:r>
            <a:r>
              <a:rPr lang="zh-CN" altLang="en-US" dirty="0">
                <a:solidFill>
                  <a:srgbClr val="211D1E"/>
                </a:solidFill>
                <a:effectLst/>
                <a:latin typeface="Times"/>
              </a:rPr>
              <a:t>请老师引导学生想到</a:t>
            </a:r>
            <a:r>
              <a:rPr lang="en-US" altLang="zh-CN" dirty="0">
                <a:solidFill>
                  <a:srgbClr val="211D1E"/>
                </a:solidFill>
                <a:effectLst/>
                <a:latin typeface="Times"/>
              </a:rPr>
              <a:t>——</a:t>
            </a:r>
            <a:r>
              <a:rPr lang="zh-CN" altLang="en-US" dirty="0">
                <a:solidFill>
                  <a:srgbClr val="211D1E"/>
                </a:solidFill>
                <a:effectLst/>
                <a:latin typeface="Times"/>
              </a:rPr>
              <a:t>从出生的时候开始算</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121983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现在大家说，我们可以既相信神创造，又相信地球年老吗？</a:t>
            </a:r>
          </a:p>
          <a:p>
            <a:pPr algn="just"/>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击）同样是“绝对不可以”。（</a:t>
            </a:r>
            <a:r>
              <a:rPr lang="en-US" altLang="zh-CN" sz="2800" dirty="0">
                <a:solidFill>
                  <a:srgbClr val="211D1E"/>
                </a:solidFill>
                <a:effectLst/>
                <a:latin typeface="Times"/>
              </a:rPr>
              <a:t>P</a:t>
            </a:r>
            <a:r>
              <a:rPr lang="zh-CN" altLang="en-US" sz="2800" dirty="0">
                <a:solidFill>
                  <a:srgbClr val="211D1E"/>
                </a:solidFill>
                <a:effectLst/>
                <a:latin typeface="Times"/>
              </a:rPr>
              <a:t> 击）因为神 </a:t>
            </a:r>
            <a:r>
              <a:rPr lang="zh-CN" altLang="en-US" sz="2800" u="sng" dirty="0">
                <a:solidFill>
                  <a:srgbClr val="211D1E"/>
                </a:solidFill>
                <a:effectLst/>
                <a:latin typeface="Times"/>
              </a:rPr>
              <a:t>不会 </a:t>
            </a:r>
            <a:r>
              <a:rPr lang="zh-CN" altLang="en-US" sz="2800" dirty="0">
                <a:solidFill>
                  <a:srgbClr val="211D1E"/>
                </a:solidFill>
                <a:effectLst/>
                <a:latin typeface="Times"/>
              </a:rPr>
              <a:t>创造一个充满“死亡、疾病和苦难”的世界，（</a:t>
            </a:r>
            <a:r>
              <a:rPr lang="en-US" altLang="zh-CN" sz="2800" dirty="0">
                <a:solidFill>
                  <a:srgbClr val="211D1E"/>
                </a:solidFill>
                <a:effectLst/>
                <a:latin typeface="Times"/>
              </a:rPr>
              <a:t>P</a:t>
            </a:r>
            <a:r>
              <a:rPr lang="zh-CN" altLang="en-US" sz="2800" dirty="0">
                <a:solidFill>
                  <a:srgbClr val="211D1E"/>
                </a:solidFill>
                <a:effectLst/>
                <a:latin typeface="Times"/>
              </a:rPr>
              <a:t> 击）神也 </a:t>
            </a:r>
            <a:r>
              <a:rPr lang="zh-CN" altLang="en-US" sz="2800" u="sng" dirty="0">
                <a:solidFill>
                  <a:srgbClr val="211D1E"/>
                </a:solidFill>
                <a:effectLst/>
                <a:latin typeface="Times"/>
              </a:rPr>
              <a:t>不会 </a:t>
            </a:r>
            <a:r>
              <a:rPr lang="zh-CN" altLang="en-US" sz="2800" dirty="0">
                <a:solidFill>
                  <a:srgbClr val="211D1E"/>
                </a:solidFill>
                <a:effectLst/>
                <a:latin typeface="Times"/>
              </a:rPr>
              <a:t>让人进化出现。</a:t>
            </a:r>
          </a:p>
          <a:p>
            <a:pPr algn="just"/>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击）所以神的创造与年老地球论完全矛盾，大家同意吗？（老师让同学们自由回答）</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782603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不过，现在我们所生活的这个世界确实有死亡、疾病和苦难，它们是怎么来的呢？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6052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年老地球论认为，地球是爆炸出现的，人类是猴子进化而来。（</a:t>
            </a:r>
            <a:r>
              <a:rPr lang="en-US" altLang="zh-CN" dirty="0">
                <a:solidFill>
                  <a:srgbClr val="211D1E"/>
                </a:solidFill>
                <a:effectLst/>
                <a:latin typeface="Times"/>
              </a:rPr>
              <a:t>P</a:t>
            </a:r>
            <a:r>
              <a:rPr lang="zh-CN" altLang="en-US" dirty="0">
                <a:solidFill>
                  <a:srgbClr val="211D1E"/>
                </a:solidFill>
                <a:effectLst/>
                <a:latin typeface="Times"/>
              </a:rPr>
              <a:t> 击）这样一来，世界上为何有死亡、疾病和苦难的问题，就无法解答，这些事情的发生没有原因。</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384204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但相信神创造的年轻地球论认为，地球是神第一天创造的，人类是神第六天创造的（</a:t>
            </a:r>
            <a:r>
              <a:rPr lang="en-US" altLang="zh-CN" dirty="0">
                <a:solidFill>
                  <a:srgbClr val="211D1E"/>
                </a:solidFill>
                <a:effectLst/>
                <a:latin typeface="Times"/>
              </a:rPr>
              <a:t>P</a:t>
            </a:r>
            <a:r>
              <a:rPr lang="zh-CN" altLang="en-US" dirty="0">
                <a:solidFill>
                  <a:srgbClr val="211D1E"/>
                </a:solidFill>
                <a:effectLst/>
                <a:latin typeface="Times"/>
              </a:rPr>
              <a:t> 击）因为亚当犯了罪，才导致死亡、疾病和苦难才进入了世界。</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2061032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在圣经罗马书</a:t>
            </a:r>
            <a:r>
              <a:rPr lang="en-US" altLang="zh-CN" sz="2800" dirty="0">
                <a:solidFill>
                  <a:srgbClr val="211D1E"/>
                </a:solidFill>
                <a:effectLst/>
                <a:latin typeface="Times New Roman" panose="02020603050405020304" pitchFamily="18" charset="0"/>
              </a:rPr>
              <a:t>5:12</a:t>
            </a:r>
            <a:r>
              <a:rPr lang="zh-CN" altLang="en-US" sz="2800" dirty="0">
                <a:solidFill>
                  <a:srgbClr val="211D1E"/>
                </a:solidFill>
                <a:effectLst/>
                <a:latin typeface="Times"/>
              </a:rPr>
              <a:t>告诉我们：“</a:t>
            </a:r>
            <a:r>
              <a:rPr lang="zh-CN" altLang="en-US" sz="2800" dirty="0">
                <a:solidFill>
                  <a:srgbClr val="211D1E"/>
                </a:solidFill>
                <a:effectLst/>
                <a:latin typeface="Helvetica" pitchFamily="2" charset="0"/>
              </a:rPr>
              <a:t>这就如罪是从一人入了世界，死又是从罪来的</a:t>
            </a:r>
            <a:r>
              <a:rPr lang="en-US" altLang="zh-CN" sz="2800" dirty="0">
                <a:solidFill>
                  <a:srgbClr val="211D1E"/>
                </a:solidFill>
                <a:effectLst/>
                <a:latin typeface="Helvetica" pitchFamily="2" charset="0"/>
              </a:rPr>
              <a:t>……</a:t>
            </a:r>
            <a:r>
              <a:rPr lang="zh-CN" altLang="en-US" sz="2800" dirty="0">
                <a:solidFill>
                  <a:srgbClr val="211D1E"/>
                </a:solidFill>
                <a:effectLst/>
                <a:latin typeface="Times"/>
              </a:rPr>
              <a:t>”伴随着着死亡进入世界，苦难和疾病也出现在世界上，也会导致死亡的发生。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4092522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最后我们通过回顾今天所学的知识做总结（</a:t>
            </a:r>
            <a:r>
              <a:rPr lang="en-US" altLang="zh-CN" b="1" dirty="0">
                <a:solidFill>
                  <a:srgbClr val="211D1E"/>
                </a:solidFill>
                <a:effectLst/>
                <a:latin typeface="Times New Roman" panose="02020603050405020304" pitchFamily="18" charset="0"/>
              </a:rPr>
              <a:t>3</a:t>
            </a:r>
            <a:r>
              <a:rPr lang="zh-CN" altLang="en-US" dirty="0">
                <a:solidFill>
                  <a:srgbClr val="211D1E"/>
                </a:solidFill>
                <a:effectLst/>
                <a:latin typeface="Times"/>
              </a:rPr>
              <a:t>分钟）请大家先在书上完成回顾部分的填空题。</a:t>
            </a:r>
          </a:p>
          <a:p>
            <a:pPr algn="just"/>
            <a:r>
              <a:rPr lang="zh-CN" altLang="en-US" dirty="0">
                <a:solidFill>
                  <a:srgbClr val="211D1E"/>
                </a:solidFill>
                <a:effectLst/>
                <a:latin typeface="Times"/>
              </a:rPr>
              <a:t>老师讲解：</a:t>
            </a:r>
          </a:p>
          <a:p>
            <a:pPr algn="just"/>
            <a:r>
              <a:rPr lang="zh-CN" altLang="en-US" dirty="0">
                <a:solidFill>
                  <a:srgbClr val="211D1E"/>
                </a:solidFill>
                <a:effectLst/>
                <a:latin typeface="Times"/>
              </a:rPr>
              <a:t>我们的地球是一个（</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年轻 </a:t>
            </a:r>
            <a:r>
              <a:rPr lang="zh-CN" altLang="en-US" dirty="0">
                <a:solidFill>
                  <a:srgbClr val="211D1E"/>
                </a:solidFill>
                <a:effectLst/>
                <a:latin typeface="Times"/>
              </a:rPr>
              <a:t>的地球。约（</a:t>
            </a:r>
            <a:r>
              <a:rPr lang="en-US" altLang="zh-CN" dirty="0">
                <a:solidFill>
                  <a:srgbClr val="211D1E"/>
                </a:solidFill>
                <a:effectLst/>
                <a:latin typeface="Times"/>
              </a:rPr>
              <a:t>P</a:t>
            </a:r>
            <a:r>
              <a:rPr lang="zh-CN" altLang="en-US" dirty="0">
                <a:solidFill>
                  <a:srgbClr val="211D1E"/>
                </a:solidFill>
                <a:effectLst/>
                <a:latin typeface="Times"/>
              </a:rPr>
              <a:t> 击）  </a:t>
            </a:r>
            <a:r>
              <a:rPr lang="en-US" altLang="zh-CN" u="sng" dirty="0">
                <a:solidFill>
                  <a:srgbClr val="211D1E"/>
                </a:solidFill>
                <a:effectLst/>
                <a:latin typeface="Times New Roman" panose="02020603050405020304" pitchFamily="18" charset="0"/>
              </a:rPr>
              <a:t>6</a:t>
            </a:r>
            <a:r>
              <a:rPr lang="zh-CN" altLang="en-US" u="sng" dirty="0">
                <a:solidFill>
                  <a:srgbClr val="211D1E"/>
                </a:solidFill>
                <a:effectLst/>
                <a:latin typeface="Times"/>
              </a:rPr>
              <a:t>千 </a:t>
            </a:r>
            <a:r>
              <a:rPr lang="zh-CN" altLang="en-US" dirty="0">
                <a:solidFill>
                  <a:srgbClr val="211D1E"/>
                </a:solidFill>
                <a:effectLst/>
                <a:latin typeface="Times"/>
              </a:rPr>
              <a:t>岁。</a:t>
            </a:r>
          </a:p>
          <a:p>
            <a:pPr algn="just"/>
            <a:r>
              <a:rPr lang="zh-CN" altLang="en-US" dirty="0">
                <a:solidFill>
                  <a:srgbClr val="211D1E"/>
                </a:solidFill>
                <a:effectLst/>
                <a:latin typeface="Times"/>
              </a:rPr>
              <a:t>神没有使用“进化”来创造，因为他创造时，甚好的世界（</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没有 </a:t>
            </a:r>
            <a:r>
              <a:rPr lang="zh-CN" altLang="en-US" dirty="0">
                <a:solidFill>
                  <a:srgbClr val="211D1E"/>
                </a:solidFill>
                <a:effectLst/>
                <a:latin typeface="Times"/>
              </a:rPr>
              <a:t>死亡、疾病和苦难。</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129880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现在我们一起通过学以致用来反思：</a:t>
            </a:r>
          </a:p>
          <a:p>
            <a:pPr algn="just"/>
            <a:r>
              <a:rPr lang="zh-CN" altLang="en-US" dirty="0">
                <a:solidFill>
                  <a:srgbClr val="211D1E"/>
                </a:solidFill>
                <a:effectLst/>
                <a:latin typeface="Times"/>
              </a:rPr>
              <a:t>今天我们知道死亡、苦难和疾病是因为罪的缘故而出现，那么我们就需要解决罪的问题。</a:t>
            </a:r>
          </a:p>
          <a:p>
            <a:pPr algn="just"/>
            <a:r>
              <a:rPr lang="zh-CN" altLang="en-US" dirty="0">
                <a:solidFill>
                  <a:srgbClr val="211D1E"/>
                </a:solidFill>
                <a:effectLst/>
                <a:latin typeface="Helvetica" pitchFamily="2" charset="0"/>
              </a:rPr>
              <a:t>约翰壹书</a:t>
            </a:r>
            <a:r>
              <a:rPr lang="en-US" altLang="zh-CN" dirty="0">
                <a:solidFill>
                  <a:srgbClr val="211D1E"/>
                </a:solidFill>
                <a:effectLst/>
                <a:latin typeface="Helvetica" pitchFamily="2" charset="0"/>
              </a:rPr>
              <a:t>1</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9</a:t>
            </a:r>
            <a:r>
              <a:rPr lang="zh-CN" altLang="en-US" dirty="0">
                <a:solidFill>
                  <a:srgbClr val="211D1E"/>
                </a:solidFill>
                <a:effectLst/>
                <a:latin typeface="Helvetica" pitchFamily="2" charset="0"/>
              </a:rPr>
              <a:t>我们若认自己的罪，神是信实的，是公义的，必要赦免我们的罪，洗净我们一切的不义；</a:t>
            </a:r>
          </a:p>
          <a:p>
            <a:pPr algn="just"/>
            <a:r>
              <a:rPr lang="zh-CN" altLang="en-US" dirty="0">
                <a:solidFill>
                  <a:srgbClr val="211D1E"/>
                </a:solidFill>
                <a:effectLst/>
                <a:latin typeface="Times"/>
              </a:rPr>
              <a:t>经文提醒我们要在神面前承认自己的罪，神就赦免我们。</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3742350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除了赦免，神还给了我们一个应许得盼望：</a:t>
            </a:r>
          </a:p>
          <a:p>
            <a:pPr algn="just"/>
            <a:r>
              <a:rPr lang="zh-CN" altLang="en-US" dirty="0">
                <a:solidFill>
                  <a:srgbClr val="211D1E"/>
                </a:solidFill>
                <a:effectLst/>
                <a:latin typeface="Helvetica" pitchFamily="2" charset="0"/>
              </a:rPr>
              <a:t>启示录</a:t>
            </a:r>
            <a:r>
              <a:rPr lang="en-US" altLang="zh-CN" dirty="0">
                <a:solidFill>
                  <a:srgbClr val="211D1E"/>
                </a:solidFill>
                <a:effectLst/>
                <a:latin typeface="Helvetica" pitchFamily="2" charset="0"/>
              </a:rPr>
              <a:t>21</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4</a:t>
            </a:r>
            <a:r>
              <a:rPr lang="zh-CN" altLang="en-US" dirty="0">
                <a:solidFill>
                  <a:srgbClr val="211D1E"/>
                </a:solidFill>
                <a:effectLst/>
                <a:latin typeface="Helvetica" pitchFamily="2" charset="0"/>
              </a:rPr>
              <a:t>神要擦去他们一切的眼泪，不再有死亡，也不再有悲哀、哭号、疼痛，因为以前的事都过去了。”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69157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简单来说，我们认自己的罪，蒙神赦免，就能得到神所应许的</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击）将来不再有死亡</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击）将来不再有苦难</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击）将来不会再有疾病和疼痛</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击）你希望有这样美好的将来吗？（请让同学们自由回答）</a:t>
            </a:r>
            <a:endParaRPr lang="en-US" altLang="zh-CN" dirty="0">
              <a:solidFill>
                <a:srgbClr val="211D1E"/>
              </a:solidFill>
              <a:effectLst/>
              <a:latin typeface="Time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如果你想要这样的将来，只有一个办法</a:t>
            </a:r>
          </a:p>
          <a:p>
            <a:pPr algn="just"/>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93431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那就是信耶稣。我们来看约翰福音</a:t>
            </a:r>
            <a:r>
              <a:rPr lang="en-US" altLang="zh-CN" dirty="0">
                <a:solidFill>
                  <a:srgbClr val="211D1E"/>
                </a:solidFill>
                <a:effectLst/>
                <a:latin typeface="Times New Roman" panose="02020603050405020304" pitchFamily="18" charset="0"/>
              </a:rPr>
              <a:t>11:26</a:t>
            </a:r>
            <a:r>
              <a:rPr lang="zh-CN" altLang="en-US" dirty="0">
                <a:solidFill>
                  <a:srgbClr val="211D1E"/>
                </a:solidFill>
                <a:effectLst/>
                <a:latin typeface="Times"/>
              </a:rPr>
              <a:t>耶稣是怎么说的：“</a:t>
            </a:r>
            <a:r>
              <a:rPr lang="zh-CN" altLang="en-US" dirty="0">
                <a:solidFill>
                  <a:srgbClr val="211D1E"/>
                </a:solidFill>
                <a:effectLst/>
                <a:latin typeface="Helvetica" pitchFamily="2" charset="0"/>
              </a:rPr>
              <a:t>凡活着信我的人必永远不死。你信这话吗？</a:t>
            </a:r>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击）现在请你认真地想清楚，然后回答耶稣问你这个问题“你信这话吗？”请把你的回应写在你书上的“回应卡”上。</a:t>
            </a:r>
          </a:p>
          <a:p>
            <a:pPr algn="just"/>
            <a:r>
              <a:rPr lang="en-US" altLang="zh-CN" dirty="0">
                <a:solidFill>
                  <a:srgbClr val="211D1E"/>
                </a:solidFill>
                <a:effectLst/>
                <a:latin typeface="Times"/>
              </a:rPr>
              <a:t>【</a:t>
            </a:r>
            <a:r>
              <a:rPr lang="zh-CN" altLang="en-US" dirty="0">
                <a:solidFill>
                  <a:srgbClr val="211D1E"/>
                </a:solidFill>
                <a:effectLst/>
                <a:latin typeface="Times"/>
              </a:rPr>
              <a:t>待全部同学写完以后，老师请全体同学一起回答</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53298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现在我们一起来计算我们各自的年龄，一边算，你们就一边在自己的书上填写。</a:t>
            </a:r>
            <a:endParaRPr lang="en-US" altLang="zh-CN" sz="2800" dirty="0">
              <a:solidFill>
                <a:srgbClr val="211D1E"/>
              </a:solidFill>
              <a:effectLst/>
              <a:latin typeface="Times"/>
            </a:endParaRPr>
          </a:p>
          <a:p>
            <a:pPr algn="just"/>
            <a:r>
              <a:rPr lang="zh-CN" altLang="en-US" sz="4000" dirty="0">
                <a:solidFill>
                  <a:srgbClr val="211D1E"/>
                </a:solidFill>
                <a:effectLst/>
                <a:latin typeface="Times"/>
              </a:rPr>
              <a:t>“我在</a:t>
            </a:r>
            <a:r>
              <a:rPr lang="en-US" altLang="zh-CN" sz="4000" dirty="0">
                <a:solidFill>
                  <a:srgbClr val="211D1E"/>
                </a:solidFill>
                <a:effectLst/>
                <a:latin typeface="Times New Roman" panose="02020603050405020304" pitchFamily="18" charset="0"/>
              </a:rPr>
              <a:t>_________</a:t>
            </a:r>
            <a:r>
              <a:rPr lang="zh-CN" altLang="en-US" sz="4000" dirty="0">
                <a:solidFill>
                  <a:srgbClr val="211D1E"/>
                </a:solidFill>
                <a:effectLst/>
                <a:latin typeface="Times"/>
              </a:rPr>
              <a:t>年出生，到今年，我已经生活了</a:t>
            </a:r>
            <a:r>
              <a:rPr lang="en-US" altLang="zh-CN" sz="4000" dirty="0">
                <a:solidFill>
                  <a:srgbClr val="211D1E"/>
                </a:solidFill>
                <a:effectLst/>
                <a:latin typeface="Times New Roman" panose="02020603050405020304" pitchFamily="18" charset="0"/>
              </a:rPr>
              <a:t>_________</a:t>
            </a:r>
            <a:r>
              <a:rPr lang="zh-CN" altLang="en-US" sz="4000" dirty="0">
                <a:solidFill>
                  <a:srgbClr val="211D1E"/>
                </a:solidFill>
                <a:effectLst/>
                <a:latin typeface="Times"/>
              </a:rPr>
              <a:t>年了。算下来，我今年已经</a:t>
            </a:r>
            <a:r>
              <a:rPr lang="en-US" altLang="zh-CN" sz="4000" dirty="0">
                <a:solidFill>
                  <a:srgbClr val="211D1E"/>
                </a:solidFill>
                <a:effectLst/>
                <a:latin typeface="Times New Roman" panose="02020603050405020304" pitchFamily="18" charset="0"/>
              </a:rPr>
              <a:t>_________</a:t>
            </a:r>
            <a:r>
              <a:rPr lang="zh-CN" altLang="en-US" sz="4000" dirty="0">
                <a:solidFill>
                  <a:srgbClr val="211D1E"/>
                </a:solidFill>
                <a:effectLst/>
                <a:latin typeface="Times"/>
              </a:rPr>
              <a:t>岁了。”</a:t>
            </a:r>
          </a:p>
          <a:p>
            <a:pPr algn="just"/>
            <a:r>
              <a:rPr lang="zh-CN" altLang="en-US" sz="4000" dirty="0">
                <a:solidFill>
                  <a:srgbClr val="211D1E"/>
                </a:solidFill>
                <a:effectLst/>
                <a:latin typeface="Times"/>
              </a:rPr>
              <a:t>老师讲解：</a:t>
            </a:r>
          </a:p>
          <a:p>
            <a:pPr algn="just"/>
            <a:r>
              <a:rPr lang="zh-CN" altLang="en-US" sz="4000" dirty="0">
                <a:solidFill>
                  <a:srgbClr val="211D1E"/>
                </a:solidFill>
                <a:effectLst/>
                <a:latin typeface="Times"/>
              </a:rPr>
              <a:t>同学们发现没有，只要知道出生的时间，就能计算出我们的年龄了，对不对？</a:t>
            </a:r>
          </a:p>
          <a:p>
            <a:pPr algn="just"/>
            <a:endParaRPr lang="zh-CN" altLang="en-US" sz="2800"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515895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同学们，如果你已经相信神六日创造的地球是年轻的，并且你相信耶稣是救你脱离死亡、疾病和痛苦的救主基督，那么</a:t>
            </a:r>
          </a:p>
          <a:p>
            <a:pPr algn="just"/>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你要向耶稣基督认罪悔改</a:t>
            </a:r>
          </a:p>
          <a:p>
            <a:pPr algn="just"/>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你要一生信靠基督</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1424668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520203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197917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294503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3138238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445920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4287842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270864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同样，关于地球的年龄，我们只要知道它是什么时候诞生的，就可以知道它的年龄了。</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381184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根据神所启示的圣经，创世记</a:t>
            </a:r>
            <a:r>
              <a:rPr lang="en-US" altLang="zh-CN" dirty="0">
                <a:solidFill>
                  <a:srgbClr val="211D1E"/>
                </a:solidFill>
                <a:effectLst/>
                <a:latin typeface="Times New Roman" panose="02020603050405020304" pitchFamily="18" charset="0"/>
              </a:rPr>
              <a:t>1:1</a:t>
            </a:r>
            <a:r>
              <a:rPr lang="zh-CN" altLang="en-US" dirty="0">
                <a:solidFill>
                  <a:srgbClr val="211D1E"/>
                </a:solidFill>
                <a:effectLst/>
                <a:latin typeface="Times"/>
              </a:rPr>
              <a:t>就告诉我们：“</a:t>
            </a:r>
            <a:r>
              <a:rPr lang="zh-CN" altLang="en-US" dirty="0">
                <a:solidFill>
                  <a:srgbClr val="211D1E"/>
                </a:solidFill>
                <a:effectLst/>
                <a:latin typeface="Helvetica" pitchFamily="2" charset="0"/>
              </a:rPr>
              <a:t>起初，神创造天地</a:t>
            </a:r>
            <a:r>
              <a:rPr lang="zh-CN" altLang="en-US" dirty="0">
                <a:solidFill>
                  <a:srgbClr val="211D1E"/>
                </a:solidFill>
                <a:effectLst/>
                <a:latin typeface="Times"/>
              </a:rPr>
              <a:t>”。</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击）起初，就是时间的开端。而天地的地指的就是地球。也就是说，神在时间开始的时候，就创造了地球。</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击）那么，要算地球的年龄，就要从“</a:t>
            </a:r>
            <a:r>
              <a:rPr lang="zh-CN" altLang="en-US" dirty="0">
                <a:solidFill>
                  <a:srgbClr val="211D1E"/>
                </a:solidFill>
                <a:effectLst/>
                <a:latin typeface="Helvetica" pitchFamily="2" charset="0"/>
              </a:rPr>
              <a:t>起初</a:t>
            </a:r>
            <a:r>
              <a:rPr lang="zh-CN" altLang="en-US" dirty="0">
                <a:solidFill>
                  <a:srgbClr val="211D1E"/>
                </a:solidFill>
                <a:effectLst/>
                <a:latin typeface="Times"/>
              </a:rPr>
              <a:t>”开始计算。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04577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不过在地球出现的时候，地球上没有人，更没有科学仪器记录，我们怎么知道“</a:t>
            </a:r>
            <a:r>
              <a:rPr lang="zh-CN" altLang="en-US" sz="2800" dirty="0">
                <a:solidFill>
                  <a:srgbClr val="211D1E"/>
                </a:solidFill>
                <a:effectLst/>
                <a:latin typeface="Helvetica" pitchFamily="2" charset="0"/>
              </a:rPr>
              <a:t>起初</a:t>
            </a:r>
            <a:r>
              <a:rPr lang="zh-CN" altLang="en-US" sz="2800" dirty="0">
                <a:solidFill>
                  <a:srgbClr val="211D1E"/>
                </a:solidFill>
                <a:effectLst/>
                <a:latin typeface="Times"/>
              </a:rPr>
              <a:t>”是什么时候呢？你们还记得经文怎么说的吗？</a:t>
            </a:r>
          </a:p>
          <a:p>
            <a:pPr algn="just"/>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击）起初，是“神”创造了天地。因此，神是见证着“起初地球的诞生”的，而且地球就是他所造的。因此关于地球诞生的问题，最好就是问神。</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40191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在圣经创世记第一章，神就告诉我们地球开始的头六天所发生的事情，大家还记得吗？我们一起来复习一下神的六日创造。</a:t>
            </a:r>
          </a:p>
          <a:p>
            <a:pPr algn="just"/>
            <a:r>
              <a:rPr lang="zh-CN" altLang="en-US" dirty="0">
                <a:solidFill>
                  <a:srgbClr val="211D1E"/>
                </a:solidFill>
                <a:effectLst/>
                <a:latin typeface="Times"/>
              </a:rPr>
              <a:t>请大家一起说出：</a:t>
            </a:r>
          </a:p>
          <a:p>
            <a:pPr algn="just"/>
            <a:r>
              <a:rPr lang="zh-CN" altLang="en-US" dirty="0">
                <a:solidFill>
                  <a:srgbClr val="211D1E"/>
                </a:solidFill>
                <a:effectLst/>
                <a:latin typeface="Times"/>
              </a:rPr>
              <a:t>第一日神造了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天地和光</a:t>
            </a:r>
          </a:p>
          <a:p>
            <a:pPr algn="just"/>
            <a:r>
              <a:rPr lang="zh-CN" altLang="en-US" dirty="0">
                <a:solidFill>
                  <a:srgbClr val="211D1E"/>
                </a:solidFill>
                <a:effectLst/>
                <a:latin typeface="Times"/>
              </a:rPr>
              <a:t>第二日神造了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大气层</a:t>
            </a:r>
          </a:p>
          <a:p>
            <a:pPr algn="just"/>
            <a:r>
              <a:rPr lang="zh-CN" altLang="en-US" dirty="0">
                <a:solidFill>
                  <a:srgbClr val="211D1E"/>
                </a:solidFill>
                <a:effectLst/>
                <a:latin typeface="Times"/>
              </a:rPr>
              <a:t>第三日神造了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陆地和植物</a:t>
            </a:r>
          </a:p>
          <a:p>
            <a:pPr algn="just"/>
            <a:r>
              <a:rPr lang="zh-CN" altLang="en-US" dirty="0">
                <a:solidFill>
                  <a:srgbClr val="211D1E"/>
                </a:solidFill>
                <a:effectLst/>
                <a:latin typeface="Times"/>
              </a:rPr>
              <a:t>第四日神造了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太阳和光体</a:t>
            </a:r>
          </a:p>
          <a:p>
            <a:pPr algn="just"/>
            <a:r>
              <a:rPr lang="zh-CN" altLang="en-US" dirty="0">
                <a:solidFill>
                  <a:srgbClr val="211D1E"/>
                </a:solidFill>
                <a:effectLst/>
                <a:latin typeface="Times"/>
              </a:rPr>
              <a:t>第五日神造了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海洋生物和鸟类</a:t>
            </a:r>
          </a:p>
          <a:p>
            <a:pPr algn="just"/>
            <a:r>
              <a:rPr lang="zh-CN" altLang="en-US" dirty="0">
                <a:solidFill>
                  <a:srgbClr val="211D1E"/>
                </a:solidFill>
                <a:effectLst/>
                <a:latin typeface="Times"/>
              </a:rPr>
              <a:t>第六日神造了</a:t>
            </a:r>
            <a:r>
              <a:rPr lang="zh-CN" altLang="en-US" sz="1200" dirty="0">
                <a:solidFill>
                  <a:srgbClr val="211D1E"/>
                </a:solidFill>
                <a:effectLst/>
                <a:latin typeface="Times"/>
              </a:rPr>
              <a:t>（</a:t>
            </a:r>
            <a:r>
              <a:rPr lang="en-US" altLang="zh-CN" sz="1200" dirty="0">
                <a:solidFill>
                  <a:srgbClr val="211D1E"/>
                </a:solidFill>
                <a:effectLst/>
                <a:latin typeface="Times"/>
              </a:rPr>
              <a:t>P</a:t>
            </a:r>
            <a:r>
              <a:rPr lang="zh-CN" altLang="en-US" sz="1200" dirty="0">
                <a:solidFill>
                  <a:srgbClr val="211D1E"/>
                </a:solidFill>
                <a:effectLst/>
                <a:latin typeface="Times"/>
              </a:rPr>
              <a:t> 击）</a:t>
            </a:r>
            <a:r>
              <a:rPr lang="zh-CN" altLang="en-US" dirty="0">
                <a:solidFill>
                  <a:srgbClr val="211D1E"/>
                </a:solidFill>
                <a:effectLst/>
                <a:latin typeface="Times"/>
              </a:rPr>
              <a:t>陆地动物和人。地球上第一个人类亚当就是在这一天被造的。</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4213357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404281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3F95F89-112D-4BAE-4C14-EAA26C68E75D}"/>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03859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99A3767B-85AA-C70E-A0B9-126B41F07E28}"/>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511139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96641208-8393-4B48-ECF0-858E53D66C64}"/>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634158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1E38866-9121-4E54-8A19-6F762B7A14F6}"/>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55493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DAF54427-94BF-02E9-C867-F6E80E0783E5}"/>
              </a:ext>
            </a:extLst>
          </p:cNvPr>
          <p:cNvPicPr>
            <a:picLocks noChangeAspect="1"/>
          </p:cNvPicPr>
          <p:nvPr/>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991953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0CE3769F-E632-D6F1-9BE6-CBA8CE9FC442}"/>
              </a:ext>
            </a:extLst>
          </p:cNvPr>
          <p:cNvPicPr>
            <a:picLocks noChangeAspect="1"/>
          </p:cNvPicPr>
          <p:nvPr/>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030649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1" name="图片 10">
            <a:extLst>
              <a:ext uri="{FF2B5EF4-FFF2-40B4-BE49-F238E27FC236}">
                <a16:creationId xmlns:a16="http://schemas.microsoft.com/office/drawing/2014/main" id="{C8F72D54-D89F-751E-4272-5031E1865BDF}"/>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12135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387DEEA0-719D-DC65-EF5B-0F404399ADA4}"/>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5189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3936016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3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0838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5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279130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03758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25228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68169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
        <p:nvSpPr>
          <p:cNvPr id="4" name="直线连接符 20">
            <a:extLst>
              <a:ext uri="{FF2B5EF4-FFF2-40B4-BE49-F238E27FC236}">
                <a16:creationId xmlns:a16="http://schemas.microsoft.com/office/drawing/2014/main" id="{A1952104-1BA8-EF90-8C79-1BEBF47A8DB9}"/>
              </a:ext>
            </a:extLst>
          </p:cNvPr>
          <p:cNvSpPr/>
          <p:nvPr/>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61818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10" name="图片 9">
            <a:extLst>
              <a:ext uri="{FF2B5EF4-FFF2-40B4-BE49-F238E27FC236}">
                <a16:creationId xmlns:a16="http://schemas.microsoft.com/office/drawing/2014/main" id="{45853ADF-7514-5973-3FEB-F5FE4375894E}"/>
              </a:ext>
            </a:extLst>
          </p:cNvPr>
          <p:cNvPicPr>
            <a:picLocks noChangeAspect="1"/>
          </p:cNvPicPr>
          <p:nvPr/>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67394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pic>
        <p:nvPicPr>
          <p:cNvPr id="4" name="图片 3">
            <a:extLst>
              <a:ext uri="{FF2B5EF4-FFF2-40B4-BE49-F238E27FC236}">
                <a16:creationId xmlns:a16="http://schemas.microsoft.com/office/drawing/2014/main" id="{44C56A9D-7AB7-6AE8-2BF3-75D4A22F11FA}"/>
              </a:ext>
            </a:extLst>
          </p:cNvPr>
          <p:cNvPicPr>
            <a:picLocks noChangeAspect="1"/>
          </p:cNvPicPr>
          <p:nvPr/>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591193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91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7" r:id="rId17"/>
    <p:sldLayoutId id="2147483718" r:id="rId18"/>
    <p:sldLayoutId id="2147483719" r:id="rId19"/>
    <p:sldLayoutId id="2147483720"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11.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47.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EE6FF054-C807-CD45-8990-114CC9903337}"/>
              </a:ext>
            </a:extLst>
          </p:cNvPr>
          <p:cNvSpPr txBox="1">
            <a:spLocks/>
          </p:cNvSpPr>
          <p:nvPr/>
        </p:nvSpPr>
        <p:spPr>
          <a:xfrm>
            <a:off x="286503" y="2132120"/>
            <a:ext cx="3406702" cy="18531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500"/>
              </a:lnSpc>
            </a:pPr>
            <a:r>
              <a:rPr lang="zh-CN" altLang="en-US" sz="4000" b="1" dirty="0">
                <a:latin typeface="Microsoft YaHei" panose="020B0503020204020204" pitchFamily="34" charset="-122"/>
                <a:ea typeface="Microsoft YaHei" panose="020B0503020204020204" pitchFamily="34" charset="-122"/>
              </a:rPr>
              <a:t>圣经讲</a:t>
            </a:r>
            <a:endParaRPr lang="en-US" altLang="zh-CN" sz="4000" b="1" dirty="0">
              <a:latin typeface="Microsoft YaHei" panose="020B0503020204020204" pitchFamily="34" charset="-122"/>
              <a:ea typeface="Microsoft YaHei" panose="020B0503020204020204" pitchFamily="34" charset="-122"/>
            </a:endParaRPr>
          </a:p>
          <a:p>
            <a:pPr algn="ctr">
              <a:lnSpc>
                <a:spcPts val="4500"/>
              </a:lnSpc>
            </a:pPr>
            <a:r>
              <a:rPr lang="zh-CN" altLang="en-US" sz="4000" b="1" dirty="0">
                <a:latin typeface="Microsoft YaHei" panose="020B0503020204020204" pitchFamily="34" charset="-122"/>
                <a:ea typeface="Microsoft YaHei" panose="020B0503020204020204" pitchFamily="34" charset="-122"/>
              </a:rPr>
              <a:t>地球的年龄</a:t>
            </a:r>
            <a:endParaRPr lang="en-US" altLang="zh-CN" sz="4000" b="1" dirty="0">
              <a:latin typeface="Microsoft YaHei" panose="020B0503020204020204" pitchFamily="34" charset="-122"/>
              <a:ea typeface="Microsoft YaHei" panose="020B0503020204020204" pitchFamily="34" charset="-122"/>
            </a:endParaRPr>
          </a:p>
          <a:p>
            <a:pPr algn="ctr">
              <a:lnSpc>
                <a:spcPts val="4500"/>
              </a:lnSpc>
            </a:pPr>
            <a:r>
              <a:rPr lang="zh-CN" altLang="en-US" sz="4000" b="1" dirty="0">
                <a:latin typeface="Microsoft YaHei" panose="020B0503020204020204" pitchFamily="34" charset="-122"/>
                <a:ea typeface="Microsoft YaHei" panose="020B0503020204020204" pitchFamily="34" charset="-122"/>
              </a:rPr>
              <a:t>（</a:t>
            </a:r>
            <a:r>
              <a:rPr lang="en-US" altLang="zh-CN" sz="4000" b="1" dirty="0">
                <a:latin typeface="Microsoft YaHei" panose="020B0503020204020204" pitchFamily="34" charset="-122"/>
                <a:ea typeface="Microsoft YaHei" panose="020B0503020204020204" pitchFamily="34" charset="-122"/>
              </a:rPr>
              <a:t>6000</a:t>
            </a:r>
            <a:r>
              <a:rPr lang="zh-CN" altLang="en-US" sz="4000" b="1" dirty="0">
                <a:latin typeface="Microsoft YaHei" panose="020B0503020204020204" pitchFamily="34" charset="-122"/>
                <a:ea typeface="Microsoft YaHei" panose="020B0503020204020204" pitchFamily="34" charset="-122"/>
              </a:rPr>
              <a:t>年）</a:t>
            </a:r>
            <a:endParaRPr lang="en-US" altLang="zh-CN" sz="4000" b="1"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9DD3A16F-6D93-0F42-BF9F-8F80B387B25E}"/>
              </a:ext>
            </a:extLst>
          </p:cNvPr>
          <p:cNvPicPr>
            <a:picLocks noChangeAspect="1"/>
          </p:cNvPicPr>
          <p:nvPr/>
        </p:nvPicPr>
        <p:blipFill rotWithShape="1">
          <a:blip r:embed="rId3"/>
          <a:srcRect l="4951" r="4136"/>
          <a:stretch/>
        </p:blipFill>
        <p:spPr>
          <a:xfrm>
            <a:off x="3990444" y="0"/>
            <a:ext cx="5153556"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DF766B27-B4B1-6577-9A6C-F8A81EB28CA0}"/>
              </a:ext>
            </a:extLst>
          </p:cNvPr>
          <p:cNvGrpSpPr/>
          <p:nvPr/>
        </p:nvGrpSpPr>
        <p:grpSpPr>
          <a:xfrm>
            <a:off x="146958" y="1807574"/>
            <a:ext cx="3674398" cy="3169388"/>
            <a:chOff x="146958" y="1807574"/>
            <a:chExt cx="3674398" cy="3169388"/>
          </a:xfrm>
        </p:grpSpPr>
        <p:pic>
          <p:nvPicPr>
            <p:cNvPr id="3" name="图片 2">
              <a:extLst>
                <a:ext uri="{FF2B5EF4-FFF2-40B4-BE49-F238E27FC236}">
                  <a16:creationId xmlns:a16="http://schemas.microsoft.com/office/drawing/2014/main" id="{7CF3ED21-A610-1D9C-CFF9-262C3F888387}"/>
                </a:ext>
              </a:extLst>
            </p:cNvPr>
            <p:cNvPicPr>
              <a:picLocks noChangeAspect="1"/>
            </p:cNvPicPr>
            <p:nvPr/>
          </p:nvPicPr>
          <p:blipFill rotWithShape="1">
            <a:blip r:embed="rId4">
              <a:alphaModFix amt="85000"/>
            </a:blip>
            <a:srcRect l="17233" t="21332" r="20655" b="21334"/>
            <a:stretch/>
          </p:blipFill>
          <p:spPr>
            <a:xfrm>
              <a:off x="2903202" y="4259137"/>
              <a:ext cx="918154" cy="717825"/>
            </a:xfrm>
            <a:prstGeom prst="rect">
              <a:avLst/>
            </a:prstGeom>
          </p:spPr>
        </p:pic>
        <p:pic>
          <p:nvPicPr>
            <p:cNvPr id="4" name="图片 3">
              <a:extLst>
                <a:ext uri="{FF2B5EF4-FFF2-40B4-BE49-F238E27FC236}">
                  <a16:creationId xmlns:a16="http://schemas.microsoft.com/office/drawing/2014/main" id="{CB95A8BD-5442-D595-D3FF-47BAA221A745}"/>
                </a:ext>
              </a:extLst>
            </p:cNvPr>
            <p:cNvPicPr>
              <a:picLocks noChangeAspect="1"/>
            </p:cNvPicPr>
            <p:nvPr/>
          </p:nvPicPr>
          <p:blipFill rotWithShape="1">
            <a:blip r:embed="rId4">
              <a:alphaModFix amt="85000"/>
            </a:blip>
            <a:srcRect l="17233" t="21332" r="20655" b="21334"/>
            <a:stretch/>
          </p:blipFill>
          <p:spPr>
            <a:xfrm rot="10800000">
              <a:off x="146958" y="1807574"/>
              <a:ext cx="918154" cy="717825"/>
            </a:xfrm>
            <a:prstGeom prst="rect">
              <a:avLst/>
            </a:prstGeom>
          </p:spPr>
        </p:pic>
        <p:grpSp>
          <p:nvGrpSpPr>
            <p:cNvPr id="8" name="组合 7">
              <a:extLst>
                <a:ext uri="{FF2B5EF4-FFF2-40B4-BE49-F238E27FC236}">
                  <a16:creationId xmlns:a16="http://schemas.microsoft.com/office/drawing/2014/main" id="{8F4AE093-2D9B-878B-FE01-E5EE051591DC}"/>
                </a:ext>
              </a:extLst>
            </p:cNvPr>
            <p:cNvGrpSpPr/>
            <p:nvPr/>
          </p:nvGrpSpPr>
          <p:grpSpPr>
            <a:xfrm>
              <a:off x="1024689" y="2080168"/>
              <a:ext cx="2684717" cy="2391643"/>
              <a:chOff x="6224954" y="1265960"/>
              <a:chExt cx="2684717" cy="2391643"/>
            </a:xfrm>
          </p:grpSpPr>
          <p:cxnSp>
            <p:nvCxnSpPr>
              <p:cNvPr id="12" name="直线连接符 11">
                <a:extLst>
                  <a:ext uri="{FF2B5EF4-FFF2-40B4-BE49-F238E27FC236}">
                    <a16:creationId xmlns:a16="http://schemas.microsoft.com/office/drawing/2014/main" id="{95008988-153C-35E7-EC1B-5DED59B0BFE9}"/>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75A242F4-3815-7C9F-6625-0CB4679BFCF7}"/>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0B083AC9-B200-D67B-1492-4D4DC4B4E8CE}"/>
                </a:ext>
              </a:extLst>
            </p:cNvPr>
            <p:cNvGrpSpPr/>
            <p:nvPr/>
          </p:nvGrpSpPr>
          <p:grpSpPr>
            <a:xfrm rot="10800000">
              <a:off x="274214" y="2342012"/>
              <a:ext cx="2684717" cy="2422873"/>
              <a:chOff x="6224954" y="1265960"/>
              <a:chExt cx="2684717" cy="2422873"/>
            </a:xfrm>
          </p:grpSpPr>
          <p:cxnSp>
            <p:nvCxnSpPr>
              <p:cNvPr id="10" name="直线连接符 9">
                <a:extLst>
                  <a:ext uri="{FF2B5EF4-FFF2-40B4-BE49-F238E27FC236}">
                    <a16:creationId xmlns:a16="http://schemas.microsoft.com/office/drawing/2014/main" id="{F6CB8716-591D-EAD8-B9F8-9EEB52FD3839}"/>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BEFBC934-7D9A-47C9-92D5-6AA7E483827E}"/>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sp>
        <p:nvSpPr>
          <p:cNvPr id="15" name="标题 1">
            <a:extLst>
              <a:ext uri="{FF2B5EF4-FFF2-40B4-BE49-F238E27FC236}">
                <a16:creationId xmlns:a16="http://schemas.microsoft.com/office/drawing/2014/main" id="{64D27DEB-A20D-1233-2C59-312F656F46EA}"/>
              </a:ext>
            </a:extLst>
          </p:cNvPr>
          <p:cNvSpPr txBox="1">
            <a:spLocks/>
          </p:cNvSpPr>
          <p:nvPr/>
        </p:nvSpPr>
        <p:spPr>
          <a:xfrm>
            <a:off x="281167" y="3857643"/>
            <a:ext cx="3428237" cy="98183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出埃及记</a:t>
            </a:r>
            <a:r>
              <a:rPr lang="en-US" altLang="zh-CN" sz="2400" b="1" dirty="0">
                <a:latin typeface="Microsoft YaHei" panose="020B0503020204020204" pitchFamily="34" charset="-122"/>
                <a:ea typeface="Microsoft YaHei" panose="020B0503020204020204" pitchFamily="34" charset="-122"/>
              </a:rPr>
              <a:t>20:11</a:t>
            </a: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13</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41987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405447-3C4E-127B-AAD5-A1CBC0FB4908}"/>
              </a:ext>
            </a:extLst>
          </p:cNvPr>
          <p:cNvSpPr>
            <a:spLocks noGrp="1"/>
          </p:cNvSpPr>
          <p:nvPr>
            <p:ph type="title"/>
          </p:nvPr>
        </p:nvSpPr>
        <p:spPr/>
        <p:txBody>
          <a:bodyPr/>
          <a:lstStyle/>
          <a:p>
            <a:r>
              <a:rPr lang="zh-CN" altLang="en-US" dirty="0"/>
              <a:t>亚当什么时候出现？</a:t>
            </a:r>
            <a:endParaRPr kumimoji="1" lang="zh-CN" altLang="en-US" dirty="0"/>
          </a:p>
        </p:txBody>
      </p:sp>
      <p:sp>
        <p:nvSpPr>
          <p:cNvPr id="4" name="文本框 3">
            <a:extLst>
              <a:ext uri="{FF2B5EF4-FFF2-40B4-BE49-F238E27FC236}">
                <a16:creationId xmlns:a16="http://schemas.microsoft.com/office/drawing/2014/main" id="{BA4D8A55-D151-8390-785D-51D2B6A8B005}"/>
              </a:ext>
            </a:extLst>
          </p:cNvPr>
          <p:cNvSpPr txBox="1"/>
          <p:nvPr/>
        </p:nvSpPr>
        <p:spPr>
          <a:xfrm>
            <a:off x="61121" y="2004640"/>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起初</a:t>
            </a:r>
          </a:p>
        </p:txBody>
      </p:sp>
      <p:sp>
        <p:nvSpPr>
          <p:cNvPr id="5" name="文本框 4">
            <a:extLst>
              <a:ext uri="{FF2B5EF4-FFF2-40B4-BE49-F238E27FC236}">
                <a16:creationId xmlns:a16="http://schemas.microsoft.com/office/drawing/2014/main" id="{61837715-4FFD-5B5C-7240-45419FD41934}"/>
              </a:ext>
            </a:extLst>
          </p:cNvPr>
          <p:cNvSpPr txBox="1"/>
          <p:nvPr/>
        </p:nvSpPr>
        <p:spPr>
          <a:xfrm>
            <a:off x="8103153" y="2004640"/>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现在</a:t>
            </a:r>
          </a:p>
        </p:txBody>
      </p:sp>
      <p:cxnSp>
        <p:nvCxnSpPr>
          <p:cNvPr id="6" name="直接箭头连接符 7">
            <a:extLst>
              <a:ext uri="{FF2B5EF4-FFF2-40B4-BE49-F238E27FC236}">
                <a16:creationId xmlns:a16="http://schemas.microsoft.com/office/drawing/2014/main" id="{872D24DC-75D8-ADA0-1272-32124D0BA5D6}"/>
              </a:ext>
            </a:extLst>
          </p:cNvPr>
          <p:cNvCxnSpPr>
            <a:cxnSpLocks/>
          </p:cNvCxnSpPr>
          <p:nvPr/>
        </p:nvCxnSpPr>
        <p:spPr>
          <a:xfrm>
            <a:off x="563823" y="2542523"/>
            <a:ext cx="1"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4D553658-7174-86C9-1CAD-4DD085D35EF8}"/>
              </a:ext>
            </a:extLst>
          </p:cNvPr>
          <p:cNvSpPr txBox="1"/>
          <p:nvPr/>
        </p:nvSpPr>
        <p:spPr>
          <a:xfrm flipH="1">
            <a:off x="804689" y="5189721"/>
            <a:ext cx="7754273" cy="1052981"/>
          </a:xfrm>
          <a:prstGeom prst="rect">
            <a:avLst/>
          </a:prstGeom>
          <a:noFill/>
        </p:spPr>
        <p:txBody>
          <a:bodyPr wrap="square" rtlCol="0">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根据神的创造，你认为亚当的出现应该在时间轴的哪个位置？（     ）</a:t>
            </a:r>
            <a:endParaRPr lang="en-US" altLang="zh-CN" sz="28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F8A84B24-2BD0-4C21-7960-6B54FBCBE724}"/>
              </a:ext>
            </a:extLst>
          </p:cNvPr>
          <p:cNvSpPr txBox="1"/>
          <p:nvPr/>
        </p:nvSpPr>
        <p:spPr>
          <a:xfrm>
            <a:off x="1758461" y="2108717"/>
            <a:ext cx="1217000" cy="830997"/>
          </a:xfrm>
          <a:prstGeom prst="rect">
            <a:avLst/>
          </a:prstGeom>
          <a:noFill/>
        </p:spPr>
        <p:txBody>
          <a:bodyPr wrap="none" rtlCol="0">
            <a:spAutoFit/>
          </a:bodyPr>
          <a:lstStyle/>
          <a:p>
            <a:pPr algn="ctr"/>
            <a:r>
              <a:rPr lang="zh-CN" altLang="en-US" sz="2400" dirty="0">
                <a:latin typeface="微软雅黑" panose="020B0503020204020204" pitchFamily="34" charset="-122"/>
                <a:ea typeface="微软雅黑" panose="020B0503020204020204" pitchFamily="34" charset="-122"/>
              </a:rPr>
              <a:t>公元前</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4000</a:t>
            </a:r>
            <a:r>
              <a:rPr lang="zh-CN" altLang="en-US" sz="2400" dirty="0">
                <a:latin typeface="微软雅黑" panose="020B0503020204020204" pitchFamily="34" charset="-122"/>
                <a:ea typeface="微软雅黑" panose="020B0503020204020204" pitchFamily="34" charset="-122"/>
              </a:rPr>
              <a:t>年</a:t>
            </a:r>
          </a:p>
        </p:txBody>
      </p:sp>
      <p:sp>
        <p:nvSpPr>
          <p:cNvPr id="20" name="文本框 19">
            <a:extLst>
              <a:ext uri="{FF2B5EF4-FFF2-40B4-BE49-F238E27FC236}">
                <a16:creationId xmlns:a16="http://schemas.microsoft.com/office/drawing/2014/main" id="{1847655C-0511-9681-7E0B-B728D159950C}"/>
              </a:ext>
            </a:extLst>
          </p:cNvPr>
          <p:cNvSpPr txBox="1"/>
          <p:nvPr/>
        </p:nvSpPr>
        <p:spPr>
          <a:xfrm>
            <a:off x="3608293" y="2114054"/>
            <a:ext cx="1217000" cy="830997"/>
          </a:xfrm>
          <a:prstGeom prst="rect">
            <a:avLst/>
          </a:prstGeom>
          <a:noFill/>
        </p:spPr>
        <p:txBody>
          <a:bodyPr wrap="none" rtlCol="0">
            <a:spAutoFit/>
          </a:bodyPr>
          <a:lstStyle/>
          <a:p>
            <a:pPr algn="ctr"/>
            <a:r>
              <a:rPr lang="zh-CN" altLang="en-US" sz="2400" dirty="0">
                <a:latin typeface="微软雅黑" panose="020B0503020204020204" pitchFamily="34" charset="-122"/>
                <a:ea typeface="微软雅黑" panose="020B0503020204020204" pitchFamily="34" charset="-122"/>
              </a:rPr>
              <a:t>公元前</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2000</a:t>
            </a:r>
            <a:r>
              <a:rPr lang="zh-CN" altLang="en-US" sz="2400" dirty="0">
                <a:latin typeface="微软雅黑" panose="020B0503020204020204" pitchFamily="34" charset="-122"/>
                <a:ea typeface="微软雅黑" panose="020B0503020204020204" pitchFamily="34" charset="-122"/>
              </a:rPr>
              <a:t>年</a:t>
            </a:r>
          </a:p>
        </p:txBody>
      </p:sp>
      <p:sp>
        <p:nvSpPr>
          <p:cNvPr id="21" name="文本框 20">
            <a:extLst>
              <a:ext uri="{FF2B5EF4-FFF2-40B4-BE49-F238E27FC236}">
                <a16:creationId xmlns:a16="http://schemas.microsoft.com/office/drawing/2014/main" id="{C0E25566-4D2C-3A0F-9E8E-29F1A65AA727}"/>
              </a:ext>
            </a:extLst>
          </p:cNvPr>
          <p:cNvSpPr txBox="1"/>
          <p:nvPr/>
        </p:nvSpPr>
        <p:spPr>
          <a:xfrm>
            <a:off x="6502624" y="2120182"/>
            <a:ext cx="1280338" cy="830997"/>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公元后</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1000</a:t>
            </a:r>
            <a:r>
              <a:rPr lang="zh-CN" altLang="en-US" sz="2400" dirty="0">
                <a:latin typeface="微软雅黑" panose="020B0503020204020204" pitchFamily="34" charset="-122"/>
                <a:ea typeface="微软雅黑" panose="020B0503020204020204" pitchFamily="34" charset="-122"/>
              </a:rPr>
              <a:t>年</a:t>
            </a:r>
          </a:p>
        </p:txBody>
      </p:sp>
      <p:cxnSp>
        <p:nvCxnSpPr>
          <p:cNvPr id="22" name="直接箭头连接符 7">
            <a:extLst>
              <a:ext uri="{FF2B5EF4-FFF2-40B4-BE49-F238E27FC236}">
                <a16:creationId xmlns:a16="http://schemas.microsoft.com/office/drawing/2014/main" id="{9164F084-895F-422C-015D-1F3B46E59954}"/>
              </a:ext>
            </a:extLst>
          </p:cNvPr>
          <p:cNvCxnSpPr>
            <a:cxnSpLocks/>
          </p:cNvCxnSpPr>
          <p:nvPr/>
        </p:nvCxnSpPr>
        <p:spPr>
          <a:xfrm>
            <a:off x="8605855" y="2542523"/>
            <a:ext cx="0"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id="{F8902017-2B00-814B-8655-AB61139CC3B9}"/>
              </a:ext>
            </a:extLst>
          </p:cNvPr>
          <p:cNvGrpSpPr/>
          <p:nvPr/>
        </p:nvGrpSpPr>
        <p:grpSpPr>
          <a:xfrm>
            <a:off x="282567" y="3092113"/>
            <a:ext cx="584775" cy="1414230"/>
            <a:chOff x="282567" y="3092113"/>
            <a:chExt cx="584775" cy="1414230"/>
          </a:xfrm>
        </p:grpSpPr>
        <p:cxnSp>
          <p:nvCxnSpPr>
            <p:cNvPr id="9" name="直接连接符 28">
              <a:extLst>
                <a:ext uri="{FF2B5EF4-FFF2-40B4-BE49-F238E27FC236}">
                  <a16:creationId xmlns:a16="http://schemas.microsoft.com/office/drawing/2014/main" id="{452F92A0-3270-415D-7B4F-C2A5232A56E0}"/>
                </a:ext>
              </a:extLst>
            </p:cNvPr>
            <p:cNvCxnSpPr>
              <a:cxnSpLocks/>
            </p:cNvCxnSpPr>
            <p:nvPr/>
          </p:nvCxnSpPr>
          <p:spPr>
            <a:xfrm>
              <a:off x="574955" y="3092113"/>
              <a:ext cx="0" cy="885465"/>
            </a:xfrm>
            <a:prstGeom prst="line">
              <a:avLst/>
            </a:prstGeom>
            <a:ln w="3810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27" name="椭圆 26">
              <a:extLst>
                <a:ext uri="{FF2B5EF4-FFF2-40B4-BE49-F238E27FC236}">
                  <a16:creationId xmlns:a16="http://schemas.microsoft.com/office/drawing/2014/main" id="{37FCDDEF-2E13-67E7-6D3B-216A74797BBE}"/>
                </a:ext>
              </a:extLst>
            </p:cNvPr>
            <p:cNvSpPr/>
            <p:nvPr/>
          </p:nvSpPr>
          <p:spPr>
            <a:xfrm>
              <a:off x="282567" y="3921568"/>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9FC5CFD3-EB50-4A04-F084-EB41D428D8BD}"/>
                </a:ext>
              </a:extLst>
            </p:cNvPr>
            <p:cNvSpPr txBox="1"/>
            <p:nvPr/>
          </p:nvSpPr>
          <p:spPr>
            <a:xfrm>
              <a:off x="328831" y="3921568"/>
              <a:ext cx="494046"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A</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cxnSp>
        <p:nvCxnSpPr>
          <p:cNvPr id="29" name="直线箭头连接符 28">
            <a:extLst>
              <a:ext uri="{FF2B5EF4-FFF2-40B4-BE49-F238E27FC236}">
                <a16:creationId xmlns:a16="http://schemas.microsoft.com/office/drawing/2014/main" id="{3B8F454C-DDA5-0807-00D4-8A71BFF70793}"/>
              </a:ext>
            </a:extLst>
          </p:cNvPr>
          <p:cNvCxnSpPr/>
          <p:nvPr/>
        </p:nvCxnSpPr>
        <p:spPr>
          <a:xfrm>
            <a:off x="563823" y="3092113"/>
            <a:ext cx="81347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组合 39">
            <a:extLst>
              <a:ext uri="{FF2B5EF4-FFF2-40B4-BE49-F238E27FC236}">
                <a16:creationId xmlns:a16="http://schemas.microsoft.com/office/drawing/2014/main" id="{DD36551C-E730-991B-B1C5-D189F13C5E10}"/>
              </a:ext>
            </a:extLst>
          </p:cNvPr>
          <p:cNvGrpSpPr/>
          <p:nvPr/>
        </p:nvGrpSpPr>
        <p:grpSpPr>
          <a:xfrm>
            <a:off x="2052752" y="3092113"/>
            <a:ext cx="584775" cy="1414230"/>
            <a:chOff x="2052752" y="3092113"/>
            <a:chExt cx="584775" cy="1414230"/>
          </a:xfrm>
        </p:grpSpPr>
        <p:cxnSp>
          <p:nvCxnSpPr>
            <p:cNvPr id="11" name="直接连接符 33">
              <a:extLst>
                <a:ext uri="{FF2B5EF4-FFF2-40B4-BE49-F238E27FC236}">
                  <a16:creationId xmlns:a16="http://schemas.microsoft.com/office/drawing/2014/main" id="{19B79A89-FC54-DCA2-2258-46C1CE677797}"/>
                </a:ext>
              </a:extLst>
            </p:cNvPr>
            <p:cNvCxnSpPr>
              <a:cxnSpLocks/>
            </p:cNvCxnSpPr>
            <p:nvPr/>
          </p:nvCxnSpPr>
          <p:spPr>
            <a:xfrm>
              <a:off x="2342948" y="3092113"/>
              <a:ext cx="0" cy="885465"/>
            </a:xfrm>
            <a:prstGeom prst="line">
              <a:avLst/>
            </a:prstGeom>
            <a:ln w="3810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0" name="椭圆 29">
              <a:extLst>
                <a:ext uri="{FF2B5EF4-FFF2-40B4-BE49-F238E27FC236}">
                  <a16:creationId xmlns:a16="http://schemas.microsoft.com/office/drawing/2014/main" id="{C842054B-9511-A308-0BB2-D1BAA9D132B5}"/>
                </a:ext>
              </a:extLst>
            </p:cNvPr>
            <p:cNvSpPr/>
            <p:nvPr/>
          </p:nvSpPr>
          <p:spPr>
            <a:xfrm>
              <a:off x="2052752" y="3921568"/>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8DCE8F86-FAF7-E79D-00F8-F5041C6CEB68}"/>
                </a:ext>
              </a:extLst>
            </p:cNvPr>
            <p:cNvSpPr txBox="1"/>
            <p:nvPr/>
          </p:nvSpPr>
          <p:spPr>
            <a:xfrm>
              <a:off x="2099016" y="3921568"/>
              <a:ext cx="465192"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B</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grpSp>
        <p:nvGrpSpPr>
          <p:cNvPr id="41" name="组合 40">
            <a:extLst>
              <a:ext uri="{FF2B5EF4-FFF2-40B4-BE49-F238E27FC236}">
                <a16:creationId xmlns:a16="http://schemas.microsoft.com/office/drawing/2014/main" id="{8FC108C5-F480-67C4-CE62-299E802B8BA0}"/>
              </a:ext>
            </a:extLst>
          </p:cNvPr>
          <p:cNvGrpSpPr/>
          <p:nvPr/>
        </p:nvGrpSpPr>
        <p:grpSpPr>
          <a:xfrm>
            <a:off x="3916721" y="3092113"/>
            <a:ext cx="584775" cy="1414230"/>
            <a:chOff x="3916721" y="3092113"/>
            <a:chExt cx="584775" cy="1414230"/>
          </a:xfrm>
        </p:grpSpPr>
        <p:cxnSp>
          <p:nvCxnSpPr>
            <p:cNvPr id="13" name="直接连接符 35">
              <a:extLst>
                <a:ext uri="{FF2B5EF4-FFF2-40B4-BE49-F238E27FC236}">
                  <a16:creationId xmlns:a16="http://schemas.microsoft.com/office/drawing/2014/main" id="{E76F03FC-BB26-C43D-D173-56333A9AB078}"/>
                </a:ext>
              </a:extLst>
            </p:cNvPr>
            <p:cNvCxnSpPr>
              <a:cxnSpLocks/>
            </p:cNvCxnSpPr>
            <p:nvPr/>
          </p:nvCxnSpPr>
          <p:spPr>
            <a:xfrm>
              <a:off x="4204183" y="3092113"/>
              <a:ext cx="0" cy="885465"/>
            </a:xfrm>
            <a:prstGeom prst="line">
              <a:avLst/>
            </a:prstGeom>
            <a:ln w="3810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2" name="椭圆 31">
              <a:extLst>
                <a:ext uri="{FF2B5EF4-FFF2-40B4-BE49-F238E27FC236}">
                  <a16:creationId xmlns:a16="http://schemas.microsoft.com/office/drawing/2014/main" id="{678712F3-1FBF-F0AA-FD3D-6949E530893B}"/>
                </a:ext>
              </a:extLst>
            </p:cNvPr>
            <p:cNvSpPr/>
            <p:nvPr/>
          </p:nvSpPr>
          <p:spPr>
            <a:xfrm>
              <a:off x="3916721" y="3921568"/>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7DDA6606-7A7C-9073-EBA7-3E639901C227}"/>
                </a:ext>
              </a:extLst>
            </p:cNvPr>
            <p:cNvSpPr txBox="1"/>
            <p:nvPr/>
          </p:nvSpPr>
          <p:spPr>
            <a:xfrm>
              <a:off x="3962985" y="3921568"/>
              <a:ext cx="460382"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C</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grpSp>
        <p:nvGrpSpPr>
          <p:cNvPr id="42" name="组合 41">
            <a:extLst>
              <a:ext uri="{FF2B5EF4-FFF2-40B4-BE49-F238E27FC236}">
                <a16:creationId xmlns:a16="http://schemas.microsoft.com/office/drawing/2014/main" id="{09649AD7-1278-58D6-6DC8-0F3EA2CD9A1A}"/>
              </a:ext>
            </a:extLst>
          </p:cNvPr>
          <p:cNvGrpSpPr/>
          <p:nvPr/>
        </p:nvGrpSpPr>
        <p:grpSpPr>
          <a:xfrm>
            <a:off x="6847490" y="3092113"/>
            <a:ext cx="584775" cy="1414230"/>
            <a:chOff x="6847490" y="3092113"/>
            <a:chExt cx="584775" cy="1414230"/>
          </a:xfrm>
        </p:grpSpPr>
        <p:cxnSp>
          <p:nvCxnSpPr>
            <p:cNvPr id="15" name="直接连接符 37">
              <a:extLst>
                <a:ext uri="{FF2B5EF4-FFF2-40B4-BE49-F238E27FC236}">
                  <a16:creationId xmlns:a16="http://schemas.microsoft.com/office/drawing/2014/main" id="{6F473156-55B3-3C30-21B5-618F68571DB0}"/>
                </a:ext>
              </a:extLst>
            </p:cNvPr>
            <p:cNvCxnSpPr>
              <a:cxnSpLocks/>
            </p:cNvCxnSpPr>
            <p:nvPr/>
          </p:nvCxnSpPr>
          <p:spPr>
            <a:xfrm>
              <a:off x="7137466" y="3092113"/>
              <a:ext cx="0" cy="885465"/>
            </a:xfrm>
            <a:prstGeom prst="line">
              <a:avLst/>
            </a:prstGeom>
            <a:ln w="3810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4" name="椭圆 33">
              <a:extLst>
                <a:ext uri="{FF2B5EF4-FFF2-40B4-BE49-F238E27FC236}">
                  <a16:creationId xmlns:a16="http://schemas.microsoft.com/office/drawing/2014/main" id="{5AE3DEBB-073C-2189-E60A-E6C79DD73E0C}"/>
                </a:ext>
              </a:extLst>
            </p:cNvPr>
            <p:cNvSpPr/>
            <p:nvPr/>
          </p:nvSpPr>
          <p:spPr>
            <a:xfrm>
              <a:off x="6847490" y="3921568"/>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7314ECC8-BCDB-1C68-4FE0-3E5F9132772B}"/>
                </a:ext>
              </a:extLst>
            </p:cNvPr>
            <p:cNvSpPr txBox="1"/>
            <p:nvPr/>
          </p:nvSpPr>
          <p:spPr>
            <a:xfrm>
              <a:off x="6893754" y="3921568"/>
              <a:ext cx="510076"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D</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grpSp>
        <p:nvGrpSpPr>
          <p:cNvPr id="38" name="组合 37">
            <a:extLst>
              <a:ext uri="{FF2B5EF4-FFF2-40B4-BE49-F238E27FC236}">
                <a16:creationId xmlns:a16="http://schemas.microsoft.com/office/drawing/2014/main" id="{964F9421-32F2-A5FC-1046-49F5D688256C}"/>
              </a:ext>
            </a:extLst>
          </p:cNvPr>
          <p:cNvGrpSpPr/>
          <p:nvPr/>
        </p:nvGrpSpPr>
        <p:grpSpPr>
          <a:xfrm>
            <a:off x="3354013" y="5726922"/>
            <a:ext cx="584775" cy="584775"/>
            <a:chOff x="3365736" y="5726922"/>
            <a:chExt cx="584775" cy="584775"/>
          </a:xfrm>
        </p:grpSpPr>
        <p:sp>
          <p:nvSpPr>
            <p:cNvPr id="36" name="椭圆 35">
              <a:extLst>
                <a:ext uri="{FF2B5EF4-FFF2-40B4-BE49-F238E27FC236}">
                  <a16:creationId xmlns:a16="http://schemas.microsoft.com/office/drawing/2014/main" id="{07DAC214-51C1-422E-F673-8D2291AC6A4E}"/>
                </a:ext>
              </a:extLst>
            </p:cNvPr>
            <p:cNvSpPr/>
            <p:nvPr/>
          </p:nvSpPr>
          <p:spPr>
            <a:xfrm>
              <a:off x="3365736" y="5726922"/>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文本框 36">
              <a:extLst>
                <a:ext uri="{FF2B5EF4-FFF2-40B4-BE49-F238E27FC236}">
                  <a16:creationId xmlns:a16="http://schemas.microsoft.com/office/drawing/2014/main" id="{4C4B7052-EEF4-711F-3ADA-C310AC6A92B8}"/>
                </a:ext>
              </a:extLst>
            </p:cNvPr>
            <p:cNvSpPr txBox="1"/>
            <p:nvPr/>
          </p:nvSpPr>
          <p:spPr>
            <a:xfrm>
              <a:off x="3412000" y="5726922"/>
              <a:ext cx="494046"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A</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22206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par>
                                <p:cTn id="15" presetID="22" presetClass="entr" presetSubtype="1"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405447-3C4E-127B-AAD5-A1CBC0FB4908}"/>
              </a:ext>
            </a:extLst>
          </p:cNvPr>
          <p:cNvSpPr>
            <a:spLocks noGrp="1"/>
          </p:cNvSpPr>
          <p:nvPr>
            <p:ph type="title"/>
          </p:nvPr>
        </p:nvSpPr>
        <p:spPr/>
        <p:txBody>
          <a:bodyPr/>
          <a:lstStyle/>
          <a:p>
            <a:r>
              <a:rPr lang="zh-CN" altLang="en-US" dirty="0"/>
              <a:t>亚当出现的时候，地球几岁？</a:t>
            </a:r>
            <a:endParaRPr kumimoji="1" lang="zh-CN" altLang="en-US" dirty="0"/>
          </a:p>
        </p:txBody>
      </p:sp>
      <p:sp>
        <p:nvSpPr>
          <p:cNvPr id="4" name="文本框 3">
            <a:extLst>
              <a:ext uri="{FF2B5EF4-FFF2-40B4-BE49-F238E27FC236}">
                <a16:creationId xmlns:a16="http://schemas.microsoft.com/office/drawing/2014/main" id="{BA4D8A55-D151-8390-785D-51D2B6A8B005}"/>
              </a:ext>
            </a:extLst>
          </p:cNvPr>
          <p:cNvSpPr txBox="1"/>
          <p:nvPr/>
        </p:nvSpPr>
        <p:spPr>
          <a:xfrm>
            <a:off x="61121" y="2004640"/>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起初</a:t>
            </a:r>
          </a:p>
        </p:txBody>
      </p:sp>
      <p:sp>
        <p:nvSpPr>
          <p:cNvPr id="5" name="文本框 4">
            <a:extLst>
              <a:ext uri="{FF2B5EF4-FFF2-40B4-BE49-F238E27FC236}">
                <a16:creationId xmlns:a16="http://schemas.microsoft.com/office/drawing/2014/main" id="{61837715-4FFD-5B5C-7240-45419FD41934}"/>
              </a:ext>
            </a:extLst>
          </p:cNvPr>
          <p:cNvSpPr txBox="1"/>
          <p:nvPr/>
        </p:nvSpPr>
        <p:spPr>
          <a:xfrm>
            <a:off x="8103153" y="2004640"/>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现在</a:t>
            </a:r>
          </a:p>
        </p:txBody>
      </p:sp>
      <p:cxnSp>
        <p:nvCxnSpPr>
          <p:cNvPr id="6" name="直接箭头连接符 7">
            <a:extLst>
              <a:ext uri="{FF2B5EF4-FFF2-40B4-BE49-F238E27FC236}">
                <a16:creationId xmlns:a16="http://schemas.microsoft.com/office/drawing/2014/main" id="{872D24DC-75D8-ADA0-1272-32124D0BA5D6}"/>
              </a:ext>
            </a:extLst>
          </p:cNvPr>
          <p:cNvCxnSpPr>
            <a:cxnSpLocks/>
          </p:cNvCxnSpPr>
          <p:nvPr/>
        </p:nvCxnSpPr>
        <p:spPr>
          <a:xfrm>
            <a:off x="563823" y="2542523"/>
            <a:ext cx="1"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7">
            <a:extLst>
              <a:ext uri="{FF2B5EF4-FFF2-40B4-BE49-F238E27FC236}">
                <a16:creationId xmlns:a16="http://schemas.microsoft.com/office/drawing/2014/main" id="{9164F084-895F-422C-015D-1F3B46E59954}"/>
              </a:ext>
            </a:extLst>
          </p:cNvPr>
          <p:cNvCxnSpPr>
            <a:cxnSpLocks/>
          </p:cNvCxnSpPr>
          <p:nvPr/>
        </p:nvCxnSpPr>
        <p:spPr>
          <a:xfrm>
            <a:off x="8605855" y="2542523"/>
            <a:ext cx="0"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组合 38">
            <a:extLst>
              <a:ext uri="{FF2B5EF4-FFF2-40B4-BE49-F238E27FC236}">
                <a16:creationId xmlns:a16="http://schemas.microsoft.com/office/drawing/2014/main" id="{F8902017-2B00-814B-8655-AB61139CC3B9}"/>
              </a:ext>
            </a:extLst>
          </p:cNvPr>
          <p:cNvGrpSpPr/>
          <p:nvPr/>
        </p:nvGrpSpPr>
        <p:grpSpPr>
          <a:xfrm>
            <a:off x="282567" y="3092113"/>
            <a:ext cx="584775" cy="1414230"/>
            <a:chOff x="282567" y="3092113"/>
            <a:chExt cx="584775" cy="1414230"/>
          </a:xfrm>
        </p:grpSpPr>
        <p:cxnSp>
          <p:nvCxnSpPr>
            <p:cNvPr id="9" name="直接连接符 28">
              <a:extLst>
                <a:ext uri="{FF2B5EF4-FFF2-40B4-BE49-F238E27FC236}">
                  <a16:creationId xmlns:a16="http://schemas.microsoft.com/office/drawing/2014/main" id="{452F92A0-3270-415D-7B4F-C2A5232A56E0}"/>
                </a:ext>
              </a:extLst>
            </p:cNvPr>
            <p:cNvCxnSpPr>
              <a:cxnSpLocks/>
            </p:cNvCxnSpPr>
            <p:nvPr/>
          </p:nvCxnSpPr>
          <p:spPr>
            <a:xfrm>
              <a:off x="574955" y="3092113"/>
              <a:ext cx="0" cy="885465"/>
            </a:xfrm>
            <a:prstGeom prst="line">
              <a:avLst/>
            </a:prstGeom>
            <a:ln w="3810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27" name="椭圆 26">
              <a:extLst>
                <a:ext uri="{FF2B5EF4-FFF2-40B4-BE49-F238E27FC236}">
                  <a16:creationId xmlns:a16="http://schemas.microsoft.com/office/drawing/2014/main" id="{37FCDDEF-2E13-67E7-6D3B-216A74797BBE}"/>
                </a:ext>
              </a:extLst>
            </p:cNvPr>
            <p:cNvSpPr/>
            <p:nvPr/>
          </p:nvSpPr>
          <p:spPr>
            <a:xfrm>
              <a:off x="282567" y="3921568"/>
              <a:ext cx="584775" cy="58477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9FC5CFD3-EB50-4A04-F084-EB41D428D8BD}"/>
                </a:ext>
              </a:extLst>
            </p:cNvPr>
            <p:cNvSpPr txBox="1"/>
            <p:nvPr/>
          </p:nvSpPr>
          <p:spPr>
            <a:xfrm>
              <a:off x="328831" y="3921568"/>
              <a:ext cx="494046" cy="584775"/>
            </a:xfrm>
            <a:prstGeom prst="rect">
              <a:avLst/>
            </a:prstGeom>
            <a:noFill/>
          </p:spPr>
          <p:txBody>
            <a:bodyPr wrap="none" rtlCol="0">
              <a:spAutoFit/>
            </a:bodyPr>
            <a:lstStyle/>
            <a:p>
              <a:r>
                <a:rPr lang="en-US" altLang="zh-CN" sz="3200" b="1" dirty="0">
                  <a:solidFill>
                    <a:sysClr val="windowText" lastClr="000000"/>
                  </a:solidFill>
                  <a:latin typeface="Microsoft YaHei" panose="020B0503020204020204" pitchFamily="34" charset="-122"/>
                  <a:ea typeface="Microsoft YaHei" panose="020B0503020204020204" pitchFamily="34" charset="-122"/>
                </a:rPr>
                <a:t>A</a:t>
              </a:r>
              <a:endParaRPr lang="zh-CN" altLang="en-US" sz="3200" b="1" dirty="0">
                <a:solidFill>
                  <a:sysClr val="windowText" lastClr="000000"/>
                </a:solidFill>
                <a:latin typeface="Microsoft YaHei" panose="020B0503020204020204" pitchFamily="34" charset="-122"/>
                <a:ea typeface="Microsoft YaHei" panose="020B0503020204020204" pitchFamily="34" charset="-122"/>
              </a:endParaRPr>
            </a:p>
          </p:txBody>
        </p:sp>
      </p:grpSp>
      <p:cxnSp>
        <p:nvCxnSpPr>
          <p:cNvPr id="29" name="直线箭头连接符 28">
            <a:extLst>
              <a:ext uri="{FF2B5EF4-FFF2-40B4-BE49-F238E27FC236}">
                <a16:creationId xmlns:a16="http://schemas.microsoft.com/office/drawing/2014/main" id="{3B8F454C-DDA5-0807-00D4-8A71BFF70793}"/>
              </a:ext>
            </a:extLst>
          </p:cNvPr>
          <p:cNvCxnSpPr/>
          <p:nvPr/>
        </p:nvCxnSpPr>
        <p:spPr>
          <a:xfrm>
            <a:off x="563823" y="3092113"/>
            <a:ext cx="81347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ABAA0633-6359-DFFA-68A6-1B573CFB2694}"/>
              </a:ext>
            </a:extLst>
          </p:cNvPr>
          <p:cNvSpPr txBox="1"/>
          <p:nvPr/>
        </p:nvSpPr>
        <p:spPr>
          <a:xfrm flipH="1">
            <a:off x="1915771" y="3919298"/>
            <a:ext cx="5909921" cy="584775"/>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这个时候，地球几岁？</a:t>
            </a:r>
            <a:endParaRPr lang="en-US" altLang="zh-CN" sz="3200" dirty="0">
              <a:latin typeface="微软雅黑" panose="020B0503020204020204" pitchFamily="34" charset="-122"/>
              <a:ea typeface="微软雅黑" panose="020B0503020204020204" pitchFamily="34" charset="-122"/>
            </a:endParaRPr>
          </a:p>
        </p:txBody>
      </p:sp>
      <p:cxnSp>
        <p:nvCxnSpPr>
          <p:cNvPr id="7" name="直接箭头连接符 6">
            <a:extLst>
              <a:ext uri="{FF2B5EF4-FFF2-40B4-BE49-F238E27FC236}">
                <a16:creationId xmlns:a16="http://schemas.microsoft.com/office/drawing/2014/main" id="{4DAEA704-171B-C02E-548F-BA04511F5766}"/>
              </a:ext>
            </a:extLst>
          </p:cNvPr>
          <p:cNvCxnSpPr>
            <a:cxnSpLocks/>
          </p:cNvCxnSpPr>
          <p:nvPr/>
        </p:nvCxnSpPr>
        <p:spPr>
          <a:xfrm flipV="1">
            <a:off x="1110161" y="4203716"/>
            <a:ext cx="458369" cy="159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B18216F3-9907-6521-4B0A-962995F8273A}"/>
              </a:ext>
            </a:extLst>
          </p:cNvPr>
          <p:cNvSpPr txBox="1"/>
          <p:nvPr/>
        </p:nvSpPr>
        <p:spPr>
          <a:xfrm>
            <a:off x="3842795" y="4988689"/>
            <a:ext cx="1553630" cy="1107996"/>
          </a:xfrm>
          <a:prstGeom prst="rect">
            <a:avLst/>
          </a:prstGeom>
          <a:noFill/>
        </p:spPr>
        <p:txBody>
          <a:bodyPr wrap="none" rtlCol="0">
            <a:spAutoFit/>
          </a:bodyPr>
          <a:lstStyle/>
          <a:p>
            <a:r>
              <a:rPr lang="en-US" altLang="zh-CN" sz="6600" b="1" dirty="0">
                <a:latin typeface="微软雅黑" panose="020B0503020204020204" pitchFamily="34" charset="-122"/>
                <a:ea typeface="微软雅黑" panose="020B0503020204020204" pitchFamily="34" charset="-122"/>
              </a:rPr>
              <a:t>0</a:t>
            </a:r>
            <a:r>
              <a:rPr lang="zh-CN" altLang="en-US" sz="6600" b="1" dirty="0">
                <a:latin typeface="微软雅黑" panose="020B0503020204020204" pitchFamily="34" charset="-122"/>
                <a:ea typeface="微软雅黑" panose="020B0503020204020204" pitchFamily="34" charset="-122"/>
              </a:rPr>
              <a:t>岁</a:t>
            </a:r>
          </a:p>
        </p:txBody>
      </p:sp>
    </p:spTree>
    <p:extLst>
      <p:ext uri="{BB962C8B-B14F-4D97-AF65-F5344CB8AC3E}">
        <p14:creationId xmlns:p14="http://schemas.microsoft.com/office/powerpoint/2010/main" val="17372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405447-3C4E-127B-AAD5-A1CBC0FB4908}"/>
              </a:ext>
            </a:extLst>
          </p:cNvPr>
          <p:cNvSpPr>
            <a:spLocks noGrp="1"/>
          </p:cNvSpPr>
          <p:nvPr>
            <p:ph type="title"/>
          </p:nvPr>
        </p:nvSpPr>
        <p:spPr/>
        <p:txBody>
          <a:bodyPr/>
          <a:lstStyle/>
          <a:p>
            <a:r>
              <a:rPr lang="zh-CN" altLang="en-US" dirty="0"/>
              <a:t>结论</a:t>
            </a:r>
            <a:endParaRPr kumimoji="1" lang="zh-CN" altLang="en-US" dirty="0"/>
          </a:p>
        </p:txBody>
      </p:sp>
      <p:sp>
        <p:nvSpPr>
          <p:cNvPr id="4" name="文本框 3">
            <a:extLst>
              <a:ext uri="{FF2B5EF4-FFF2-40B4-BE49-F238E27FC236}">
                <a16:creationId xmlns:a16="http://schemas.microsoft.com/office/drawing/2014/main" id="{BA4D8A55-D151-8390-785D-51D2B6A8B005}"/>
              </a:ext>
            </a:extLst>
          </p:cNvPr>
          <p:cNvSpPr txBox="1"/>
          <p:nvPr/>
        </p:nvSpPr>
        <p:spPr>
          <a:xfrm>
            <a:off x="61121" y="1277811"/>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起初</a:t>
            </a:r>
          </a:p>
        </p:txBody>
      </p:sp>
      <p:sp>
        <p:nvSpPr>
          <p:cNvPr id="5" name="文本框 4">
            <a:extLst>
              <a:ext uri="{FF2B5EF4-FFF2-40B4-BE49-F238E27FC236}">
                <a16:creationId xmlns:a16="http://schemas.microsoft.com/office/drawing/2014/main" id="{61837715-4FFD-5B5C-7240-45419FD41934}"/>
              </a:ext>
            </a:extLst>
          </p:cNvPr>
          <p:cNvSpPr txBox="1"/>
          <p:nvPr/>
        </p:nvSpPr>
        <p:spPr>
          <a:xfrm>
            <a:off x="8103153" y="1277811"/>
            <a:ext cx="1005403" cy="584775"/>
          </a:xfrm>
          <a:prstGeom prst="rect">
            <a:avLst/>
          </a:prstGeom>
          <a:noFill/>
        </p:spPr>
        <p:txBody>
          <a:bodyPr wrap="none" rtlCol="0">
            <a:spAutoFit/>
          </a:bodyPr>
          <a:lstStyle/>
          <a:p>
            <a:r>
              <a:rPr lang="zh-CN" altLang="en-US" sz="3200" dirty="0">
                <a:latin typeface="微软雅黑" panose="020B0503020204020204" pitchFamily="34" charset="-122"/>
                <a:ea typeface="微软雅黑" panose="020B0503020204020204" pitchFamily="34" charset="-122"/>
              </a:rPr>
              <a:t>现在</a:t>
            </a:r>
          </a:p>
        </p:txBody>
      </p:sp>
      <p:cxnSp>
        <p:nvCxnSpPr>
          <p:cNvPr id="6" name="直接箭头连接符 7">
            <a:extLst>
              <a:ext uri="{FF2B5EF4-FFF2-40B4-BE49-F238E27FC236}">
                <a16:creationId xmlns:a16="http://schemas.microsoft.com/office/drawing/2014/main" id="{872D24DC-75D8-ADA0-1272-32124D0BA5D6}"/>
              </a:ext>
            </a:extLst>
          </p:cNvPr>
          <p:cNvCxnSpPr>
            <a:cxnSpLocks/>
          </p:cNvCxnSpPr>
          <p:nvPr/>
        </p:nvCxnSpPr>
        <p:spPr>
          <a:xfrm>
            <a:off x="563823" y="1815694"/>
            <a:ext cx="1"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7">
            <a:extLst>
              <a:ext uri="{FF2B5EF4-FFF2-40B4-BE49-F238E27FC236}">
                <a16:creationId xmlns:a16="http://schemas.microsoft.com/office/drawing/2014/main" id="{9164F084-895F-422C-015D-1F3B46E59954}"/>
              </a:ext>
            </a:extLst>
          </p:cNvPr>
          <p:cNvCxnSpPr>
            <a:cxnSpLocks/>
          </p:cNvCxnSpPr>
          <p:nvPr/>
        </p:nvCxnSpPr>
        <p:spPr>
          <a:xfrm>
            <a:off x="8605855" y="1815694"/>
            <a:ext cx="0"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线箭头连接符 28">
            <a:extLst>
              <a:ext uri="{FF2B5EF4-FFF2-40B4-BE49-F238E27FC236}">
                <a16:creationId xmlns:a16="http://schemas.microsoft.com/office/drawing/2014/main" id="{3B8F454C-DDA5-0807-00D4-8A71BFF70793}"/>
              </a:ext>
            </a:extLst>
          </p:cNvPr>
          <p:cNvCxnSpPr/>
          <p:nvPr/>
        </p:nvCxnSpPr>
        <p:spPr>
          <a:xfrm>
            <a:off x="563823" y="2365284"/>
            <a:ext cx="813470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3A9D00A-A865-70C0-F53B-64D1E1D099BA}"/>
              </a:ext>
            </a:extLst>
          </p:cNvPr>
          <p:cNvSpPr txBox="1"/>
          <p:nvPr/>
        </p:nvSpPr>
        <p:spPr>
          <a:xfrm flipH="1">
            <a:off x="1325876" y="2879165"/>
            <a:ext cx="5711875" cy="584775"/>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“起初”的时候，地球</a:t>
            </a:r>
            <a:r>
              <a:rPr lang="en-US" altLang="zh-CN"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岁</a:t>
            </a:r>
            <a:endParaRPr lang="en-US" altLang="zh-CN"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2" name="图片 11" descr="蓝色的鸡蛋&#10;&#10;描述已自动生成">
            <a:extLst>
              <a:ext uri="{FF2B5EF4-FFF2-40B4-BE49-F238E27FC236}">
                <a16:creationId xmlns:a16="http://schemas.microsoft.com/office/drawing/2014/main" id="{C24DE562-3107-021A-CC15-1F423707B094}"/>
              </a:ext>
            </a:extLst>
          </p:cNvPr>
          <p:cNvPicPr>
            <a:picLocks noChangeAspect="1"/>
          </p:cNvPicPr>
          <p:nvPr/>
        </p:nvPicPr>
        <p:blipFill>
          <a:blip r:embed="rId3"/>
          <a:stretch>
            <a:fillRect/>
          </a:stretch>
        </p:blipFill>
        <p:spPr>
          <a:xfrm>
            <a:off x="61121" y="2630328"/>
            <a:ext cx="1136885" cy="1136885"/>
          </a:xfrm>
          <a:prstGeom prst="rect">
            <a:avLst/>
          </a:prstGeom>
        </p:spPr>
      </p:pic>
      <p:sp>
        <p:nvSpPr>
          <p:cNvPr id="14" name="文本框 13">
            <a:extLst>
              <a:ext uri="{FF2B5EF4-FFF2-40B4-BE49-F238E27FC236}">
                <a16:creationId xmlns:a16="http://schemas.microsoft.com/office/drawing/2014/main" id="{A0768DC9-BEFA-AB1D-8F5F-AED3B1AC2AC1}"/>
              </a:ext>
            </a:extLst>
          </p:cNvPr>
          <p:cNvSpPr txBox="1"/>
          <p:nvPr/>
        </p:nvSpPr>
        <p:spPr>
          <a:xfrm flipH="1">
            <a:off x="1325876" y="4257842"/>
            <a:ext cx="7782680" cy="584775"/>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在地球</a:t>
            </a:r>
            <a:r>
              <a:rPr lang="en-US" altLang="zh-CN" sz="3200" dirty="0">
                <a:latin typeface="微软雅黑" panose="020B0503020204020204" pitchFamily="34" charset="-122"/>
                <a:ea typeface="微软雅黑" panose="020B0503020204020204" pitchFamily="34" charset="-122"/>
              </a:rPr>
              <a:t>0</a:t>
            </a:r>
            <a:r>
              <a:rPr lang="zh-CN" altLang="en-US" sz="3200" dirty="0">
                <a:latin typeface="微软雅黑" panose="020B0503020204020204" pitchFamily="34" charset="-122"/>
                <a:ea typeface="微软雅黑" panose="020B0503020204020204" pitchFamily="34" charset="-122"/>
              </a:rPr>
              <a:t>岁的第六天，神在地球上造了亚当</a:t>
            </a:r>
            <a:endParaRPr lang="en-US" altLang="zh-CN" sz="3200" dirty="0">
              <a:latin typeface="微软雅黑" panose="020B0503020204020204" pitchFamily="34" charset="-122"/>
              <a:ea typeface="微软雅黑" panose="020B0503020204020204" pitchFamily="34" charset="-122"/>
            </a:endParaRPr>
          </a:p>
        </p:txBody>
      </p:sp>
      <p:sp>
        <p:nvSpPr>
          <p:cNvPr id="15" name="箭头: 下 9">
            <a:extLst>
              <a:ext uri="{FF2B5EF4-FFF2-40B4-BE49-F238E27FC236}">
                <a16:creationId xmlns:a16="http://schemas.microsoft.com/office/drawing/2014/main" id="{A3C0422D-9AF0-DFB1-743E-1E5D8F2B75E2}"/>
              </a:ext>
            </a:extLst>
          </p:cNvPr>
          <p:cNvSpPr/>
          <p:nvPr/>
        </p:nvSpPr>
        <p:spPr>
          <a:xfrm>
            <a:off x="4259340" y="5096987"/>
            <a:ext cx="733549" cy="562153"/>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94278A0-CC80-5C11-0E6F-EBA5B4246986}"/>
              </a:ext>
            </a:extLst>
          </p:cNvPr>
          <p:cNvSpPr txBox="1"/>
          <p:nvPr/>
        </p:nvSpPr>
        <p:spPr>
          <a:xfrm flipH="1">
            <a:off x="703829" y="5859196"/>
            <a:ext cx="8299046"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亚当和地球</a:t>
            </a:r>
            <a:r>
              <a:rPr lang="zh-CN" altLang="en-US" sz="3200" b="1" dirty="0">
                <a:solidFill>
                  <a:srgbClr val="FF0000"/>
                </a:solidFill>
                <a:latin typeface="微软雅黑" panose="020B0503020204020204" pitchFamily="34" charset="-122"/>
                <a:ea typeface="微软雅黑" panose="020B0503020204020204" pitchFamily="34" charset="-122"/>
              </a:rPr>
              <a:t>同年同月</a:t>
            </a:r>
            <a:r>
              <a:rPr lang="zh-CN" altLang="en-US" sz="3200" b="1" dirty="0">
                <a:latin typeface="微软雅黑" panose="020B0503020204020204" pitchFamily="34" charset="-122"/>
                <a:ea typeface="微软雅黑" panose="020B0503020204020204" pitchFamily="34" charset="-122"/>
              </a:rPr>
              <a:t>出现，前后相差</a:t>
            </a:r>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天</a:t>
            </a:r>
            <a:endParaRPr lang="en-US" altLang="zh-CN" sz="3200" b="1" dirty="0">
              <a:latin typeface="微软雅黑" panose="020B0503020204020204" pitchFamily="34" charset="-122"/>
              <a:ea typeface="微软雅黑" panose="020B0503020204020204" pitchFamily="34" charset="-122"/>
            </a:endParaRPr>
          </a:p>
        </p:txBody>
      </p:sp>
      <p:sp>
        <p:nvSpPr>
          <p:cNvPr id="17" name="椭圆 16">
            <a:extLst>
              <a:ext uri="{FF2B5EF4-FFF2-40B4-BE49-F238E27FC236}">
                <a16:creationId xmlns:a16="http://schemas.microsoft.com/office/drawing/2014/main" id="{05AE04E5-E57B-4AB5-D65B-818000555022}"/>
              </a:ext>
            </a:extLst>
          </p:cNvPr>
          <p:cNvSpPr/>
          <p:nvPr/>
        </p:nvSpPr>
        <p:spPr>
          <a:xfrm>
            <a:off x="43568" y="3973641"/>
            <a:ext cx="1154438" cy="1154438"/>
          </a:xfrm>
          <a:prstGeom prst="ellipse">
            <a:avLst/>
          </a:prstGeom>
          <a:blipFill dpi="0" rotWithShape="1">
            <a:blip r:embed="rId4"/>
            <a:srcRect/>
            <a:stretch>
              <a:fillRect t="-3000" r="-1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0576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animBg="1"/>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405447-3C4E-127B-AAD5-A1CBC0FB4908}"/>
              </a:ext>
            </a:extLst>
          </p:cNvPr>
          <p:cNvSpPr>
            <a:spLocks noGrp="1"/>
          </p:cNvSpPr>
          <p:nvPr>
            <p:ph type="title"/>
          </p:nvPr>
        </p:nvSpPr>
        <p:spPr/>
        <p:txBody>
          <a:bodyPr/>
          <a:lstStyle/>
          <a:p>
            <a:r>
              <a:rPr lang="zh-CN" altLang="en-US" dirty="0"/>
              <a:t>结论</a:t>
            </a:r>
            <a:endParaRPr kumimoji="1" lang="zh-CN" altLang="en-US" dirty="0"/>
          </a:p>
        </p:txBody>
      </p:sp>
      <p:cxnSp>
        <p:nvCxnSpPr>
          <p:cNvPr id="6" name="直接箭头连接符 7">
            <a:extLst>
              <a:ext uri="{FF2B5EF4-FFF2-40B4-BE49-F238E27FC236}">
                <a16:creationId xmlns:a16="http://schemas.microsoft.com/office/drawing/2014/main" id="{872D24DC-75D8-ADA0-1272-32124D0BA5D6}"/>
              </a:ext>
            </a:extLst>
          </p:cNvPr>
          <p:cNvCxnSpPr>
            <a:cxnSpLocks/>
          </p:cNvCxnSpPr>
          <p:nvPr/>
        </p:nvCxnSpPr>
        <p:spPr>
          <a:xfrm>
            <a:off x="563823" y="2801377"/>
            <a:ext cx="1"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线箭头连接符 28">
            <a:extLst>
              <a:ext uri="{FF2B5EF4-FFF2-40B4-BE49-F238E27FC236}">
                <a16:creationId xmlns:a16="http://schemas.microsoft.com/office/drawing/2014/main" id="{3B8F454C-DDA5-0807-00D4-8A71BFF70793}"/>
              </a:ext>
            </a:extLst>
          </p:cNvPr>
          <p:cNvCxnSpPr/>
          <p:nvPr/>
        </p:nvCxnSpPr>
        <p:spPr>
          <a:xfrm>
            <a:off x="563823" y="3315798"/>
            <a:ext cx="8134700"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图片 11" descr="蓝色的鸡蛋&#10;&#10;描述已自动生成">
            <a:extLst>
              <a:ext uri="{FF2B5EF4-FFF2-40B4-BE49-F238E27FC236}">
                <a16:creationId xmlns:a16="http://schemas.microsoft.com/office/drawing/2014/main" id="{C24DE562-3107-021A-CC15-1F423707B094}"/>
              </a:ext>
            </a:extLst>
          </p:cNvPr>
          <p:cNvPicPr>
            <a:picLocks noChangeAspect="1"/>
          </p:cNvPicPr>
          <p:nvPr/>
        </p:nvPicPr>
        <p:blipFill>
          <a:blip r:embed="rId3"/>
          <a:stretch>
            <a:fillRect/>
          </a:stretch>
        </p:blipFill>
        <p:spPr>
          <a:xfrm>
            <a:off x="61121" y="1571191"/>
            <a:ext cx="1136885" cy="1136885"/>
          </a:xfrm>
          <a:prstGeom prst="rect">
            <a:avLst/>
          </a:prstGeom>
        </p:spPr>
      </p:pic>
      <p:sp>
        <p:nvSpPr>
          <p:cNvPr id="17" name="椭圆 16">
            <a:extLst>
              <a:ext uri="{FF2B5EF4-FFF2-40B4-BE49-F238E27FC236}">
                <a16:creationId xmlns:a16="http://schemas.microsoft.com/office/drawing/2014/main" id="{05AE04E5-E57B-4AB5-D65B-818000555022}"/>
              </a:ext>
            </a:extLst>
          </p:cNvPr>
          <p:cNvSpPr/>
          <p:nvPr/>
        </p:nvSpPr>
        <p:spPr>
          <a:xfrm>
            <a:off x="43568" y="3903303"/>
            <a:ext cx="1154438" cy="1154438"/>
          </a:xfrm>
          <a:prstGeom prst="ellipse">
            <a:avLst/>
          </a:prstGeom>
          <a:blipFill dpi="0" rotWithShape="1">
            <a:blip r:embed="rId4"/>
            <a:srcRect/>
            <a:stretch>
              <a:fillRect t="-3000" r="-1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 name="直接箭头连接符 7">
            <a:extLst>
              <a:ext uri="{FF2B5EF4-FFF2-40B4-BE49-F238E27FC236}">
                <a16:creationId xmlns:a16="http://schemas.microsoft.com/office/drawing/2014/main" id="{2F190AE3-05DD-C152-12C5-32722392C54B}"/>
              </a:ext>
            </a:extLst>
          </p:cNvPr>
          <p:cNvCxnSpPr>
            <a:cxnSpLocks/>
          </p:cNvCxnSpPr>
          <p:nvPr/>
        </p:nvCxnSpPr>
        <p:spPr>
          <a:xfrm flipV="1">
            <a:off x="563823" y="3457869"/>
            <a:ext cx="1" cy="3864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76EE12A5-AB8D-B8FB-3B51-14EC0E9DEBAA}"/>
              </a:ext>
            </a:extLst>
          </p:cNvPr>
          <p:cNvSpPr txBox="1"/>
          <p:nvPr/>
        </p:nvSpPr>
        <p:spPr>
          <a:xfrm flipH="1">
            <a:off x="1794956" y="2530968"/>
            <a:ext cx="6337691" cy="1569660"/>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地球的年龄从亚当出现开始算起，</a:t>
            </a:r>
            <a:endParaRPr lang="en-US" altLang="zh-CN" sz="3200" dirty="0">
              <a:latin typeface="微软雅黑" panose="020B0503020204020204" pitchFamily="34" charset="-122"/>
              <a:ea typeface="微软雅黑" panose="020B0503020204020204" pitchFamily="34" charset="-122"/>
            </a:endParaRPr>
          </a:p>
          <a:p>
            <a:endParaRPr lang="en-US" altLang="zh-CN" sz="3200"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人类历史的时间</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地球的年龄</a:t>
            </a:r>
            <a:endParaRPr lang="en-US" altLang="zh-CN" sz="32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FE12E17D-E8DB-7360-3F29-C5C720B317C4}"/>
              </a:ext>
            </a:extLst>
          </p:cNvPr>
          <p:cNvSpPr txBox="1"/>
          <p:nvPr/>
        </p:nvSpPr>
        <p:spPr>
          <a:xfrm>
            <a:off x="1900464" y="5819157"/>
            <a:ext cx="5109091" cy="584775"/>
          </a:xfrm>
          <a:prstGeom prst="rect">
            <a:avLst/>
          </a:prstGeom>
          <a:noFill/>
        </p:spPr>
        <p:txBody>
          <a:bodyPr wrap="none" rtlCol="0">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从哪知道人类历史的时间？</a:t>
            </a:r>
          </a:p>
        </p:txBody>
      </p:sp>
      <p:pic>
        <p:nvPicPr>
          <p:cNvPr id="9" name="图片 8" descr="卡通画&#10;&#10;描述已自动生成">
            <a:extLst>
              <a:ext uri="{FF2B5EF4-FFF2-40B4-BE49-F238E27FC236}">
                <a16:creationId xmlns:a16="http://schemas.microsoft.com/office/drawing/2014/main" id="{07293DA1-CB3E-8E7A-D3F8-D9EB573F2B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295" l="10000" r="90000">
                        <a14:foregroundMark x1="17705" y1="28852" x2="18689" y2="23443"/>
                        <a14:foregroundMark x1="40000" y1="91475" x2="42131" y2="91639"/>
                        <a14:foregroundMark x1="64918" y1="92295" x2="66885" y2="92131"/>
                      </a14:backgroundRemoval>
                    </a14:imgEffect>
                  </a14:imgLayer>
                </a14:imgProps>
              </a:ext>
            </a:extLst>
          </a:blip>
          <a:stretch>
            <a:fillRect/>
          </a:stretch>
        </p:blipFill>
        <p:spPr>
          <a:xfrm>
            <a:off x="6484736" y="4450130"/>
            <a:ext cx="2506864" cy="2506864"/>
          </a:xfrm>
          <a:prstGeom prst="rect">
            <a:avLst/>
          </a:prstGeom>
        </p:spPr>
      </p:pic>
    </p:spTree>
    <p:extLst>
      <p:ext uri="{BB962C8B-B14F-4D97-AF65-F5344CB8AC3E}">
        <p14:creationId xmlns:p14="http://schemas.microsoft.com/office/powerpoint/2010/main" val="38376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0C8B591-F707-72A8-16C4-CE725497941A}"/>
              </a:ext>
            </a:extLst>
          </p:cNvPr>
          <p:cNvSpPr>
            <a:spLocks noGrp="1"/>
          </p:cNvSpPr>
          <p:nvPr>
            <p:ph type="title"/>
          </p:nvPr>
        </p:nvSpPr>
        <p:spPr/>
        <p:txBody>
          <a:bodyPr/>
          <a:lstStyle/>
          <a:p>
            <a:r>
              <a:rPr lang="zh-CN" altLang="en-US" dirty="0"/>
              <a:t>圣经中的家谱</a:t>
            </a:r>
          </a:p>
        </p:txBody>
      </p:sp>
      <p:sp>
        <p:nvSpPr>
          <p:cNvPr id="6" name="文本框 5">
            <a:extLst>
              <a:ext uri="{FF2B5EF4-FFF2-40B4-BE49-F238E27FC236}">
                <a16:creationId xmlns:a16="http://schemas.microsoft.com/office/drawing/2014/main" id="{19DAF3F3-DB65-001C-0FD6-C64D4D4A7467}"/>
              </a:ext>
            </a:extLst>
          </p:cNvPr>
          <p:cNvSpPr txBox="1"/>
          <p:nvPr/>
        </p:nvSpPr>
        <p:spPr>
          <a:xfrm>
            <a:off x="666581" y="1744462"/>
            <a:ext cx="7914711" cy="4553939"/>
          </a:xfrm>
          <a:prstGeom prst="rect">
            <a:avLst/>
          </a:prstGeom>
          <a:noFill/>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创世记 5:3 亚当活到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一百三十岁</a:t>
            </a:r>
            <a:r>
              <a:rPr lang="zh-CN" altLang="en-US" sz="2800" dirty="0">
                <a:latin typeface="微软雅黑" panose="020B0503020204020204" pitchFamily="34" charset="-122"/>
                <a:ea typeface="微软雅黑" panose="020B0503020204020204" pitchFamily="34" charset="-122"/>
              </a:rPr>
              <a:t>，生了一个儿子</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给他起名叫塞特</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6 塞特活到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一百零五岁</a:t>
            </a:r>
            <a:r>
              <a:rPr lang="zh-CN" altLang="en-US" sz="2800" dirty="0">
                <a:latin typeface="微软雅黑" panose="020B0503020204020204" pitchFamily="34" charset="-122"/>
                <a:ea typeface="微软雅黑" panose="020B0503020204020204" pitchFamily="34" charset="-122"/>
              </a:rPr>
              <a:t>，生了以挪士</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9 以挪士活到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九十岁</a:t>
            </a:r>
            <a:r>
              <a:rPr lang="zh-CN" altLang="en-US" sz="2800" dirty="0">
                <a:latin typeface="微软雅黑" panose="020B0503020204020204" pitchFamily="34" charset="-122"/>
                <a:ea typeface="微软雅黑" panose="020B0503020204020204" pitchFamily="34" charset="-122"/>
              </a:rPr>
              <a:t>，生了该南</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12 该南活到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七十岁</a:t>
            </a:r>
            <a:r>
              <a:rPr lang="zh-CN" altLang="en-US" sz="2800" dirty="0">
                <a:latin typeface="微软雅黑" panose="020B0503020204020204" pitchFamily="34" charset="-122"/>
                <a:ea typeface="微软雅黑" panose="020B0503020204020204" pitchFamily="34" charset="-122"/>
              </a:rPr>
              <a:t>，生了玛勒列</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15 玛勒列活到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六十五岁</a:t>
            </a:r>
            <a:r>
              <a:rPr lang="zh-CN" altLang="en-US" sz="2800" dirty="0">
                <a:latin typeface="微软雅黑" panose="020B0503020204020204" pitchFamily="34" charset="-122"/>
                <a:ea typeface="微软雅黑" panose="020B0503020204020204" pitchFamily="34" charset="-122"/>
              </a:rPr>
              <a:t>，生了雅列</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18 雅列活到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一百六十二岁</a:t>
            </a:r>
            <a:r>
              <a:rPr lang="zh-CN" altLang="en-US" sz="2800" dirty="0">
                <a:latin typeface="微软雅黑" panose="020B0503020204020204" pitchFamily="34" charset="-122"/>
                <a:ea typeface="微软雅黑" panose="020B0503020204020204" pitchFamily="34" charset="-122"/>
              </a:rPr>
              <a:t>，生了以诺</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21 以诺活到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六十五岁</a:t>
            </a:r>
            <a:r>
              <a:rPr lang="zh-CN" altLang="en-US" sz="2800" dirty="0">
                <a:latin typeface="微软雅黑" panose="020B0503020204020204" pitchFamily="34" charset="-122"/>
                <a:ea typeface="微软雅黑" panose="020B0503020204020204" pitchFamily="34" charset="-122"/>
              </a:rPr>
              <a:t>，生了玛土撒拉</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25 玛土撒拉活到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一百八十七岁</a:t>
            </a:r>
            <a:r>
              <a:rPr lang="zh-CN" altLang="en-US" sz="2800" dirty="0">
                <a:latin typeface="微软雅黑" panose="020B0503020204020204" pitchFamily="34" charset="-122"/>
                <a:ea typeface="微软雅黑" panose="020B0503020204020204" pitchFamily="34" charset="-122"/>
              </a:rPr>
              <a:t>，生了拉麦</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28 拉麦活到</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一百八十二岁</a:t>
            </a:r>
            <a:r>
              <a:rPr lang="zh-CN" altLang="en-US" sz="2800" dirty="0">
                <a:latin typeface="微软雅黑" panose="020B0503020204020204" pitchFamily="34" charset="-122"/>
                <a:ea typeface="微软雅黑" panose="020B0503020204020204" pitchFamily="34" charset="-122"/>
              </a:rPr>
              <a:t>，生了一个儿子，29 给他起名叫挪亚</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5648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0C8B591-F707-72A8-16C4-CE725497941A}"/>
              </a:ext>
            </a:extLst>
          </p:cNvPr>
          <p:cNvSpPr>
            <a:spLocks noGrp="1"/>
          </p:cNvSpPr>
          <p:nvPr>
            <p:ph type="title"/>
          </p:nvPr>
        </p:nvSpPr>
        <p:spPr/>
        <p:txBody>
          <a:bodyPr/>
          <a:lstStyle/>
          <a:p>
            <a:r>
              <a:rPr lang="zh-CN" altLang="en-US" dirty="0"/>
              <a:t>根据家谱计算地球年龄</a:t>
            </a:r>
          </a:p>
        </p:txBody>
      </p:sp>
      <p:sp>
        <p:nvSpPr>
          <p:cNvPr id="6" name="文本框 5">
            <a:extLst>
              <a:ext uri="{FF2B5EF4-FFF2-40B4-BE49-F238E27FC236}">
                <a16:creationId xmlns:a16="http://schemas.microsoft.com/office/drawing/2014/main" id="{19DAF3F3-DB65-001C-0FD6-C64D4D4A7467}"/>
              </a:ext>
            </a:extLst>
          </p:cNvPr>
          <p:cNvSpPr txBox="1"/>
          <p:nvPr/>
        </p:nvSpPr>
        <p:spPr>
          <a:xfrm>
            <a:off x="584515" y="1332475"/>
            <a:ext cx="8343900" cy="928588"/>
          </a:xfrm>
          <a:prstGeom prst="rect">
            <a:avLst/>
          </a:prstGeom>
          <a:noFill/>
        </p:spPr>
        <p:txBody>
          <a:bodyPr wrap="square">
            <a:spAutoFit/>
          </a:bodyPr>
          <a:lstStyle/>
          <a:p>
            <a:pPr>
              <a:lnSpc>
                <a:spcPts val="3380"/>
              </a:lnSpc>
            </a:pPr>
            <a:r>
              <a:rPr lang="zh-CN" altLang="en-US" sz="2400" dirty="0">
                <a:latin typeface="微软雅黑" panose="020B0503020204020204" pitchFamily="34" charset="-122"/>
                <a:ea typeface="微软雅黑" panose="020B0503020204020204" pitchFamily="34" charset="-122"/>
              </a:rPr>
              <a:t>创世记 5:3 亚当活到</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一百三十岁</a:t>
            </a:r>
            <a:r>
              <a:rPr lang="zh-CN" altLang="en-US" sz="2400" dirty="0">
                <a:latin typeface="微软雅黑" panose="020B0503020204020204" pitchFamily="34" charset="-122"/>
                <a:ea typeface="微软雅黑" panose="020B0503020204020204" pitchFamily="34" charset="-122"/>
              </a:rPr>
              <a:t>，生了一个儿子（塞特）</a:t>
            </a:r>
            <a:endParaRPr lang="en-US" altLang="zh-CN" sz="2400" dirty="0">
              <a:latin typeface="微软雅黑" panose="020B0503020204020204" pitchFamily="34" charset="-122"/>
              <a:ea typeface="微软雅黑" panose="020B0503020204020204" pitchFamily="34" charset="-122"/>
            </a:endParaRPr>
          </a:p>
          <a:p>
            <a:pPr>
              <a:lnSpc>
                <a:spcPts val="3380"/>
              </a:lnSpc>
            </a:pPr>
            <a:r>
              <a:rPr lang="zh-CN" altLang="en-US" sz="2400" dirty="0">
                <a:latin typeface="微软雅黑" panose="020B0503020204020204" pitchFamily="34" charset="-122"/>
                <a:ea typeface="微软雅黑" panose="020B0503020204020204" pitchFamily="34" charset="-122"/>
              </a:rPr>
              <a:t>创世记 </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6 塞特活到</a:t>
            </a:r>
            <a:r>
              <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一百零五岁</a:t>
            </a:r>
            <a:r>
              <a:rPr lang="zh-CN" altLang="en-US" sz="2400" dirty="0">
                <a:latin typeface="微软雅黑" panose="020B0503020204020204" pitchFamily="34" charset="-122"/>
                <a:ea typeface="微软雅黑" panose="020B0503020204020204" pitchFamily="34" charset="-122"/>
              </a:rPr>
              <a:t>，生了以挪士</a:t>
            </a:r>
          </a:p>
        </p:txBody>
      </p:sp>
      <p:sp>
        <p:nvSpPr>
          <p:cNvPr id="2" name="文本框 1">
            <a:extLst>
              <a:ext uri="{FF2B5EF4-FFF2-40B4-BE49-F238E27FC236}">
                <a16:creationId xmlns:a16="http://schemas.microsoft.com/office/drawing/2014/main" id="{16CEAD9F-1780-6B7B-0EF3-AE3207F2F65D}"/>
              </a:ext>
            </a:extLst>
          </p:cNvPr>
          <p:cNvSpPr txBox="1"/>
          <p:nvPr/>
        </p:nvSpPr>
        <p:spPr>
          <a:xfrm>
            <a:off x="584515" y="2660744"/>
            <a:ext cx="8165785" cy="1611467"/>
          </a:xfrm>
          <a:prstGeom prst="rect">
            <a:avLst/>
          </a:prstGeom>
          <a:noFill/>
        </p:spPr>
        <p:txBody>
          <a:bodyPr wrap="square">
            <a:spAutoFit/>
          </a:bodyPr>
          <a:lstStyle/>
          <a:p>
            <a:pPr>
              <a:lnSpc>
                <a:spcPts val="4060"/>
              </a:lnSpc>
            </a:pPr>
            <a:r>
              <a:rPr lang="zh-CN" altLang="en-US" sz="2800" dirty="0">
                <a:solidFill>
                  <a:srgbClr val="0070C0"/>
                </a:solidFill>
                <a:latin typeface="微软雅黑" panose="020B0503020204020204" pitchFamily="34" charset="-122"/>
                <a:ea typeface="微软雅黑" panose="020B0503020204020204" pitchFamily="34" charset="-122"/>
              </a:rPr>
              <a:t>塞特</a:t>
            </a:r>
            <a:r>
              <a:rPr lang="zh-CN" altLang="en-US" sz="2400" dirty="0">
                <a:latin typeface="微软雅黑" panose="020B0503020204020204" pitchFamily="34" charset="-122"/>
                <a:ea typeface="微软雅黑" panose="020B0503020204020204" pitchFamily="34" charset="-122"/>
              </a:rPr>
              <a:t>出生，亚当是</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岁。</a:t>
            </a:r>
            <a:endParaRPr lang="en-US" altLang="zh-CN" sz="2400" dirty="0">
              <a:latin typeface="微软雅黑" panose="020B0503020204020204" pitchFamily="34" charset="-122"/>
              <a:ea typeface="微软雅黑" panose="020B0503020204020204" pitchFamily="34" charset="-122"/>
            </a:endParaRPr>
          </a:p>
          <a:p>
            <a:pPr>
              <a:lnSpc>
                <a:spcPts val="4060"/>
              </a:lnSpc>
            </a:pPr>
            <a:r>
              <a:rPr lang="zh-CN" altLang="en-US" sz="2800" dirty="0">
                <a:solidFill>
                  <a:srgbClr val="006600"/>
                </a:solidFill>
                <a:latin typeface="微软雅黑" panose="020B0503020204020204" pitchFamily="34" charset="-122"/>
                <a:ea typeface="微软雅黑" panose="020B0503020204020204" pitchFamily="34" charset="-122"/>
              </a:rPr>
              <a:t>以挪士</a:t>
            </a:r>
            <a:r>
              <a:rPr lang="zh-CN" altLang="en-US" sz="2400" dirty="0">
                <a:latin typeface="微软雅黑" panose="020B0503020204020204" pitchFamily="34" charset="-122"/>
                <a:ea typeface="微软雅黑" panose="020B0503020204020204" pitchFamily="34" charset="-122"/>
              </a:rPr>
              <a:t>出生的时候，塞特</a:t>
            </a:r>
            <a:r>
              <a:rPr lang="en-US" altLang="zh-CN" sz="2800" b="1" dirty="0">
                <a:latin typeface="微软雅黑" panose="020B0503020204020204" pitchFamily="34" charset="-122"/>
                <a:ea typeface="微软雅黑" panose="020B0503020204020204" pitchFamily="34" charset="-122"/>
              </a:rPr>
              <a:t>105</a:t>
            </a:r>
            <a:r>
              <a:rPr lang="zh-CN" altLang="en-US" sz="2400" dirty="0">
                <a:latin typeface="微软雅黑" panose="020B0503020204020204" pitchFamily="34" charset="-122"/>
                <a:ea typeface="微软雅黑" panose="020B0503020204020204" pitchFamily="34" charset="-122"/>
              </a:rPr>
              <a:t>岁，这一年亚当的年龄就是</a:t>
            </a:r>
            <a:endParaRPr lang="en-US" altLang="zh-CN" sz="2400" dirty="0">
              <a:latin typeface="微软雅黑" panose="020B0503020204020204" pitchFamily="34" charset="-122"/>
              <a:ea typeface="微软雅黑" panose="020B0503020204020204" pitchFamily="34" charset="-122"/>
            </a:endParaRPr>
          </a:p>
          <a:p>
            <a:pPr>
              <a:lnSpc>
                <a:spcPts val="4060"/>
              </a:lnSpc>
            </a:pPr>
            <a:r>
              <a:rPr lang="en-US" altLang="zh-CN" sz="2400" dirty="0">
                <a:latin typeface="微软雅黑" panose="020B0503020204020204" pitchFamily="34" charset="-122"/>
                <a:ea typeface="微软雅黑" panose="020B0503020204020204" pitchFamily="34" charset="-122"/>
              </a:rPr>
              <a:t>130+105=</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岁。</a:t>
            </a:r>
          </a:p>
        </p:txBody>
      </p:sp>
      <p:sp>
        <p:nvSpPr>
          <p:cNvPr id="3" name="文本框 2">
            <a:extLst>
              <a:ext uri="{FF2B5EF4-FFF2-40B4-BE49-F238E27FC236}">
                <a16:creationId xmlns:a16="http://schemas.microsoft.com/office/drawing/2014/main" id="{1E4A29B3-D61F-A7E6-413B-35D1060A2444}"/>
              </a:ext>
            </a:extLst>
          </p:cNvPr>
          <p:cNvSpPr txBox="1"/>
          <p:nvPr/>
        </p:nvSpPr>
        <p:spPr>
          <a:xfrm>
            <a:off x="3303724" y="2649002"/>
            <a:ext cx="944489"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130</a:t>
            </a:r>
            <a:endParaRPr lang="zh-CN" altLang="en-US" sz="32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CC74CE1-F718-094E-2DC4-85F2DD2BB611}"/>
              </a:ext>
            </a:extLst>
          </p:cNvPr>
          <p:cNvSpPr txBox="1"/>
          <p:nvPr/>
        </p:nvSpPr>
        <p:spPr>
          <a:xfrm>
            <a:off x="2277175" y="3701890"/>
            <a:ext cx="944489"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235</a:t>
            </a:r>
            <a:endParaRPr lang="zh-CN" altLang="en-US" sz="32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48D36285-33F7-CF85-1291-56E72C583D4D}"/>
              </a:ext>
            </a:extLst>
          </p:cNvPr>
          <p:cNvSpPr txBox="1"/>
          <p:nvPr/>
        </p:nvSpPr>
        <p:spPr>
          <a:xfrm flipH="1">
            <a:off x="-4" y="4407648"/>
            <a:ext cx="9143999" cy="584775"/>
          </a:xfrm>
          <a:prstGeom prst="rect">
            <a:avLst/>
          </a:prstGeom>
          <a:solidFill>
            <a:schemeClr val="accent4"/>
          </a:solid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rPr>
              <a:t>亚当和地球</a:t>
            </a:r>
            <a:r>
              <a:rPr lang="zh-CN" altLang="en-US" sz="3200" b="1" dirty="0">
                <a:solidFill>
                  <a:srgbClr val="FF0000"/>
                </a:solidFill>
                <a:latin typeface="微软雅黑" panose="020B0503020204020204" pitchFamily="34" charset="-122"/>
                <a:ea typeface="微软雅黑" panose="020B0503020204020204" pitchFamily="34" charset="-122"/>
              </a:rPr>
              <a:t>同年同月</a:t>
            </a:r>
            <a:r>
              <a:rPr lang="zh-CN" altLang="en-US" sz="3200" b="1" dirty="0">
                <a:latin typeface="微软雅黑" panose="020B0503020204020204" pitchFamily="34" charset="-122"/>
                <a:ea typeface="微软雅黑" panose="020B0503020204020204" pitchFamily="34" charset="-122"/>
              </a:rPr>
              <a:t>出现，前后相差</a:t>
            </a:r>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天。</a:t>
            </a:r>
            <a:endParaRPr lang="en-US" altLang="zh-CN" sz="32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6838287-255D-BA7B-1DD0-4E23A5B84CBC}"/>
              </a:ext>
            </a:extLst>
          </p:cNvPr>
          <p:cNvSpPr txBox="1"/>
          <p:nvPr/>
        </p:nvSpPr>
        <p:spPr>
          <a:xfrm>
            <a:off x="584520" y="5108759"/>
            <a:ext cx="8559480" cy="1097865"/>
          </a:xfrm>
          <a:prstGeom prst="rect">
            <a:avLst/>
          </a:prstGeom>
          <a:noFill/>
        </p:spPr>
        <p:txBody>
          <a:bodyPr wrap="square">
            <a:spAutoFit/>
          </a:bodyPr>
          <a:lstStyle/>
          <a:p>
            <a:pPr>
              <a:lnSpc>
                <a:spcPts val="4060"/>
              </a:lnSpc>
            </a:pPr>
            <a:r>
              <a:rPr lang="zh-CN" altLang="en-US" sz="2800" dirty="0">
                <a:solidFill>
                  <a:srgbClr val="0070C0"/>
                </a:solidFill>
                <a:latin typeface="微软雅黑" panose="020B0503020204020204" pitchFamily="34" charset="-122"/>
                <a:ea typeface="微软雅黑" panose="020B0503020204020204" pitchFamily="34" charset="-122"/>
              </a:rPr>
              <a:t>塞特</a:t>
            </a:r>
            <a:r>
              <a:rPr lang="zh-CN" altLang="en-US" sz="2400" dirty="0">
                <a:latin typeface="微软雅黑" panose="020B0503020204020204" pitchFamily="34" charset="-122"/>
                <a:ea typeface="微软雅黑" panose="020B0503020204020204" pitchFamily="34" charset="-122"/>
              </a:rPr>
              <a:t>出生，</a:t>
            </a:r>
            <a:r>
              <a:rPr lang="zh-CN" altLang="en-US" sz="2400" b="1" dirty="0">
                <a:solidFill>
                  <a:srgbClr val="FF0000"/>
                </a:solidFill>
                <a:latin typeface="微软雅黑" panose="020B0503020204020204" pitchFamily="34" charset="-122"/>
                <a:ea typeface="微软雅黑" panose="020B0503020204020204" pitchFamily="34" charset="-122"/>
              </a:rPr>
              <a:t>地球</a:t>
            </a:r>
            <a:r>
              <a:rPr lang="zh-CN" altLang="en-US" sz="2400" dirty="0">
                <a:latin typeface="微软雅黑" panose="020B0503020204020204" pitchFamily="34" charset="-122"/>
                <a:ea typeface="微软雅黑" panose="020B0503020204020204" pitchFamily="34" charset="-122"/>
              </a:rPr>
              <a:t>是</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岁。</a:t>
            </a:r>
            <a:endParaRPr lang="en-US" altLang="zh-CN" sz="2400" dirty="0">
              <a:latin typeface="微软雅黑" panose="020B0503020204020204" pitchFamily="34" charset="-122"/>
              <a:ea typeface="微软雅黑" panose="020B0503020204020204" pitchFamily="34" charset="-122"/>
            </a:endParaRPr>
          </a:p>
          <a:p>
            <a:pPr>
              <a:lnSpc>
                <a:spcPts val="4060"/>
              </a:lnSpc>
            </a:pPr>
            <a:r>
              <a:rPr lang="zh-CN" altLang="en-US" sz="2800" dirty="0">
                <a:solidFill>
                  <a:srgbClr val="006600"/>
                </a:solidFill>
                <a:latin typeface="微软雅黑" panose="020B0503020204020204" pitchFamily="34" charset="-122"/>
                <a:ea typeface="微软雅黑" panose="020B0503020204020204" pitchFamily="34" charset="-122"/>
              </a:rPr>
              <a:t>以挪士</a:t>
            </a:r>
            <a:r>
              <a:rPr lang="zh-CN" altLang="en-US" sz="2400" dirty="0">
                <a:latin typeface="微软雅黑" panose="020B0503020204020204" pitchFamily="34" charset="-122"/>
                <a:ea typeface="微软雅黑" panose="020B0503020204020204" pitchFamily="34" charset="-122"/>
              </a:rPr>
              <a:t>出生的时候，</a:t>
            </a:r>
            <a:r>
              <a:rPr lang="zh-CN" altLang="en-US" sz="2400" b="1" dirty="0">
                <a:solidFill>
                  <a:srgbClr val="FF0000"/>
                </a:solidFill>
                <a:latin typeface="微软雅黑" panose="020B0503020204020204" pitchFamily="34" charset="-122"/>
                <a:ea typeface="微软雅黑" panose="020B0503020204020204" pitchFamily="34" charset="-122"/>
              </a:rPr>
              <a:t>地球</a:t>
            </a:r>
            <a:r>
              <a:rPr lang="zh-CN" altLang="en-US" sz="2400" dirty="0">
                <a:latin typeface="微软雅黑" panose="020B0503020204020204" pitchFamily="34" charset="-122"/>
                <a:ea typeface="微软雅黑" panose="020B0503020204020204" pitchFamily="34" charset="-122"/>
              </a:rPr>
              <a:t>是</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岁。</a:t>
            </a:r>
          </a:p>
        </p:txBody>
      </p:sp>
      <p:sp>
        <p:nvSpPr>
          <p:cNvPr id="9" name="文本框 8">
            <a:extLst>
              <a:ext uri="{FF2B5EF4-FFF2-40B4-BE49-F238E27FC236}">
                <a16:creationId xmlns:a16="http://schemas.microsoft.com/office/drawing/2014/main" id="{2D2767BA-B0C7-B1BF-4736-C3AC881349C3}"/>
              </a:ext>
            </a:extLst>
          </p:cNvPr>
          <p:cNvSpPr txBox="1"/>
          <p:nvPr/>
        </p:nvSpPr>
        <p:spPr>
          <a:xfrm>
            <a:off x="3303726" y="5097516"/>
            <a:ext cx="944489"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130</a:t>
            </a:r>
            <a:endParaRPr lang="zh-CN" altLang="en-US" sz="32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C48FED92-2196-A351-3E33-56003AA261BC}"/>
              </a:ext>
            </a:extLst>
          </p:cNvPr>
          <p:cNvSpPr txBox="1"/>
          <p:nvPr/>
        </p:nvSpPr>
        <p:spPr>
          <a:xfrm>
            <a:off x="4572715" y="5626643"/>
            <a:ext cx="944489"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235</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39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BAE510E-1949-A1DC-5023-C43A25210578}"/>
              </a:ext>
            </a:extLst>
          </p:cNvPr>
          <p:cNvPicPr>
            <a:picLocks noChangeAspect="1"/>
          </p:cNvPicPr>
          <p:nvPr/>
        </p:nvPicPr>
        <p:blipFill rotWithShape="1">
          <a:blip r:embed="rId3"/>
          <a:srcRect r="4204"/>
          <a:stretch/>
        </p:blipFill>
        <p:spPr>
          <a:xfrm>
            <a:off x="0" y="1319291"/>
            <a:ext cx="9144000" cy="5528907"/>
          </a:xfrm>
          <a:prstGeom prst="rect">
            <a:avLst/>
          </a:prstGeom>
        </p:spPr>
      </p:pic>
      <p:sp>
        <p:nvSpPr>
          <p:cNvPr id="30" name="标题 29">
            <a:extLst>
              <a:ext uri="{FF2B5EF4-FFF2-40B4-BE49-F238E27FC236}">
                <a16:creationId xmlns:a16="http://schemas.microsoft.com/office/drawing/2014/main" id="{1AD2F0D1-3CFB-2DAB-F349-40C776C8E453}"/>
              </a:ext>
            </a:extLst>
          </p:cNvPr>
          <p:cNvSpPr>
            <a:spLocks noGrp="1"/>
          </p:cNvSpPr>
          <p:nvPr>
            <p:ph type="title"/>
          </p:nvPr>
        </p:nvSpPr>
        <p:spPr/>
        <p:txBody>
          <a:bodyPr/>
          <a:lstStyle/>
          <a:p>
            <a:pPr algn="ctr"/>
            <a:r>
              <a:rPr lang="zh-CN" altLang="en-US" sz="3600" b="1" dirty="0">
                <a:latin typeface="微软雅黑" panose="020B0503020204020204" pitchFamily="34" charset="-122"/>
                <a:ea typeface="微软雅黑" panose="020B0503020204020204" pitchFamily="34" charset="-122"/>
              </a:rPr>
              <a:t>亚当和地球</a:t>
            </a:r>
            <a:r>
              <a:rPr lang="zh-CN" altLang="en-US" sz="3600" b="1" dirty="0">
                <a:solidFill>
                  <a:srgbClr val="FF0000"/>
                </a:solidFill>
                <a:latin typeface="微软雅黑" panose="020B0503020204020204" pitchFamily="34" charset="-122"/>
                <a:ea typeface="微软雅黑" panose="020B0503020204020204" pitchFamily="34" charset="-122"/>
              </a:rPr>
              <a:t>同年同月</a:t>
            </a:r>
            <a:r>
              <a:rPr lang="zh-CN" altLang="en-US" sz="3600" b="1" dirty="0">
                <a:latin typeface="微软雅黑" panose="020B0503020204020204" pitchFamily="34" charset="-122"/>
                <a:ea typeface="微软雅黑" panose="020B0503020204020204" pitchFamily="34" charset="-122"/>
              </a:rPr>
              <a:t>出现</a:t>
            </a:r>
            <a:endParaRPr lang="en-US" altLang="zh-CN" sz="3600" b="1"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31482E48-16E5-2DC5-D397-0C677EA56F4E}"/>
              </a:ext>
            </a:extLst>
          </p:cNvPr>
          <p:cNvSpPr/>
          <p:nvPr/>
        </p:nvSpPr>
        <p:spPr>
          <a:xfrm>
            <a:off x="4639559" y="1440836"/>
            <a:ext cx="4462246" cy="2555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2000" dirty="0">
                <a:solidFill>
                  <a:srgbClr val="FF0000"/>
                </a:solidFill>
                <a:latin typeface="微软雅黑" panose="020B0503020204020204" pitchFamily="34" charset="-122"/>
                <a:ea typeface="微软雅黑" panose="020B0503020204020204" pitchFamily="34" charset="-122"/>
              </a:rPr>
              <a:t>地球已存在</a:t>
            </a:r>
            <a:r>
              <a:rPr lang="en-US" altLang="zh-CN" sz="2000" dirty="0">
                <a:solidFill>
                  <a:srgbClr val="FF0000"/>
                </a:solidFill>
                <a:latin typeface="微软雅黑" panose="020B0503020204020204" pitchFamily="34" charset="-122"/>
                <a:ea typeface="微软雅黑" panose="020B0503020204020204" pitchFamily="34" charset="-122"/>
              </a:rPr>
              <a:t>130</a:t>
            </a:r>
            <a:r>
              <a:rPr lang="zh-CN" altLang="en-US" sz="2000" dirty="0">
                <a:solidFill>
                  <a:srgbClr val="FF0000"/>
                </a:solidFill>
                <a:latin typeface="微软雅黑" panose="020B0503020204020204" pitchFamily="34" charset="-122"/>
                <a:ea typeface="微软雅黑" panose="020B0503020204020204" pitchFamily="34" charset="-122"/>
              </a:rPr>
              <a:t>年</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地球已存在</a:t>
            </a:r>
            <a:r>
              <a:rPr lang="en-US" altLang="zh-CN" sz="2000" dirty="0">
                <a:solidFill>
                  <a:srgbClr val="FF0000"/>
                </a:solidFill>
                <a:latin typeface="微软雅黑" panose="020B0503020204020204" pitchFamily="34" charset="-122"/>
                <a:ea typeface="微软雅黑" panose="020B0503020204020204" pitchFamily="34" charset="-122"/>
              </a:rPr>
              <a:t>130+105</a:t>
            </a:r>
            <a:r>
              <a:rPr lang="zh-CN" altLang="en-US" sz="2000" dirty="0">
                <a:solidFill>
                  <a:srgbClr val="FF0000"/>
                </a:solidFill>
                <a:latin typeface="微软雅黑" panose="020B0503020204020204" pitchFamily="34" charset="-122"/>
                <a:ea typeface="微软雅黑" panose="020B0503020204020204" pitchFamily="34" charset="-122"/>
              </a:rPr>
              <a:t>年</a:t>
            </a:r>
            <a:r>
              <a:rPr lang="en-US" altLang="zh-CN" sz="2000" dirty="0">
                <a:solidFill>
                  <a:srgbClr val="FF0000"/>
                </a:solidFill>
                <a:latin typeface="微软雅黑" panose="020B0503020204020204" pitchFamily="34" charset="-122"/>
                <a:ea typeface="微软雅黑" panose="020B0503020204020204" pitchFamily="34" charset="-122"/>
              </a:rPr>
              <a:t>=235</a:t>
            </a:r>
            <a:r>
              <a:rPr lang="zh-CN" altLang="en-US" sz="2000" dirty="0">
                <a:solidFill>
                  <a:srgbClr val="FF0000"/>
                </a:solidFill>
                <a:latin typeface="微软雅黑" panose="020B0503020204020204" pitchFamily="34" charset="-122"/>
                <a:ea typeface="微软雅黑" panose="020B0503020204020204" pitchFamily="34" charset="-122"/>
              </a:rPr>
              <a:t>年</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zh-CN" altLang="en-US" sz="2000" dirty="0">
                <a:solidFill>
                  <a:srgbClr val="FF0000"/>
                </a:solidFill>
                <a:latin typeface="微软雅黑" panose="020B0503020204020204" pitchFamily="34" charset="-122"/>
                <a:ea typeface="微软雅黑" panose="020B0503020204020204" pitchFamily="34" charset="-122"/>
              </a:rPr>
              <a:t>地球已存在</a:t>
            </a:r>
            <a:r>
              <a:rPr lang="en-US" altLang="zh-CN" sz="2000" dirty="0">
                <a:solidFill>
                  <a:srgbClr val="FF0000"/>
                </a:solidFill>
                <a:latin typeface="微软雅黑" panose="020B0503020204020204" pitchFamily="34" charset="-122"/>
                <a:ea typeface="微软雅黑" panose="020B0503020204020204" pitchFamily="34" charset="-122"/>
              </a:rPr>
              <a:t>130+105+90</a:t>
            </a:r>
            <a:r>
              <a:rPr lang="zh-CN" altLang="en-US" sz="2000" dirty="0">
                <a:solidFill>
                  <a:srgbClr val="FF0000"/>
                </a:solidFill>
                <a:latin typeface="微软雅黑" panose="020B0503020204020204" pitchFamily="34" charset="-122"/>
                <a:ea typeface="微软雅黑" panose="020B0503020204020204" pitchFamily="34" charset="-122"/>
              </a:rPr>
              <a:t>年</a:t>
            </a:r>
            <a:r>
              <a:rPr lang="en-US" altLang="zh-CN" sz="2000" dirty="0">
                <a:solidFill>
                  <a:srgbClr val="FF0000"/>
                </a:solidFill>
                <a:latin typeface="微软雅黑" panose="020B0503020204020204" pitchFamily="34" charset="-122"/>
                <a:ea typeface="微软雅黑" panose="020B0503020204020204" pitchFamily="34" charset="-122"/>
              </a:rPr>
              <a:t>=325</a:t>
            </a:r>
            <a:r>
              <a:rPr lang="zh-CN" altLang="en-US" sz="2000" dirty="0">
                <a:solidFill>
                  <a:srgbClr val="FF0000"/>
                </a:solidFill>
                <a:latin typeface="微软雅黑" panose="020B0503020204020204" pitchFamily="34" charset="-122"/>
                <a:ea typeface="微软雅黑" panose="020B0503020204020204" pitchFamily="34" charset="-122"/>
              </a:rPr>
              <a:t>年</a:t>
            </a:r>
            <a:endParaRPr lang="en-US" altLang="zh-CN" sz="2000" dirty="0">
              <a:solidFill>
                <a:srgbClr val="FF0000"/>
              </a:solidFill>
              <a:latin typeface="微软雅黑" panose="020B0503020204020204" pitchFamily="34" charset="-122"/>
              <a:ea typeface="微软雅黑" panose="020B0503020204020204" pitchFamily="34" charset="-122"/>
            </a:endParaRPr>
          </a:p>
          <a:p>
            <a:r>
              <a:rPr lang="en-US" altLang="zh-CN" sz="2000" dirty="0">
                <a:solidFill>
                  <a:srgbClr val="FF0000"/>
                </a:solidFill>
                <a:latin typeface="微软雅黑" panose="020B0503020204020204" pitchFamily="34" charset="-122"/>
                <a:ea typeface="微软雅黑" panose="020B0503020204020204" pitchFamily="34" charset="-122"/>
              </a:rPr>
              <a:t>……</a:t>
            </a:r>
          </a:p>
          <a:p>
            <a:endParaRPr lang="zh-CN" altLang="en-US" sz="2000" dirty="0">
              <a:solidFill>
                <a:srgbClr val="FF0000"/>
              </a:solidFill>
              <a:latin typeface="微软雅黑" panose="020B0503020204020204" pitchFamily="34" charset="-122"/>
              <a:ea typeface="微软雅黑" panose="020B0503020204020204" pitchFamily="34" charset="-122"/>
            </a:endParaRPr>
          </a:p>
          <a:p>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271EE61A-0B8E-071C-85BC-8B98E9424AA7}"/>
              </a:ext>
            </a:extLst>
          </p:cNvPr>
          <p:cNvSpPr/>
          <p:nvPr/>
        </p:nvSpPr>
        <p:spPr>
          <a:xfrm>
            <a:off x="5425688" y="3528970"/>
            <a:ext cx="2632081" cy="30988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nSpc>
                <a:spcPct val="115000"/>
              </a:lnSpc>
            </a:pPr>
            <a:r>
              <a:rPr lang="zh-CN" altLang="en-US" sz="28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在旧约时代，</a:t>
            </a:r>
            <a:r>
              <a:rPr lang="zh-CN" altLang="zh-CN" sz="28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要知道到</a:t>
            </a:r>
            <a:r>
              <a:rPr lang="zh-CN" altLang="en-US" sz="28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家谱中某人出生的时候</a:t>
            </a:r>
            <a:r>
              <a:rPr lang="zh-CN" altLang="en-US" sz="2800" b="1"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地球几岁</a:t>
            </a:r>
            <a:r>
              <a:rPr lang="zh-CN" altLang="zh-CN" sz="28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，只要</a:t>
            </a:r>
            <a:r>
              <a:rPr lang="zh-CN" altLang="zh-CN" sz="2800" b="1"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用加法</a:t>
            </a:r>
            <a:r>
              <a:rPr lang="zh-CN" altLang="zh-CN" sz="2800" kern="10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就可以得到了。</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86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A71B916-800B-FDC8-944D-2A058E9DA8F3}"/>
              </a:ext>
            </a:extLst>
          </p:cNvPr>
          <p:cNvPicPr>
            <a:picLocks noChangeAspect="1"/>
          </p:cNvPicPr>
          <p:nvPr/>
        </p:nvPicPr>
        <p:blipFill rotWithShape="1">
          <a:blip r:embed="rId3"/>
          <a:srcRect r="4377"/>
          <a:stretch/>
        </p:blipFill>
        <p:spPr>
          <a:xfrm>
            <a:off x="0" y="1330399"/>
            <a:ext cx="9144000" cy="5538891"/>
          </a:xfrm>
          <a:prstGeom prst="rect">
            <a:avLst/>
          </a:prstGeom>
        </p:spPr>
      </p:pic>
      <p:sp>
        <p:nvSpPr>
          <p:cNvPr id="30" name="标题 29">
            <a:extLst>
              <a:ext uri="{FF2B5EF4-FFF2-40B4-BE49-F238E27FC236}">
                <a16:creationId xmlns:a16="http://schemas.microsoft.com/office/drawing/2014/main" id="{1AD2F0D1-3CFB-2DAB-F349-40C776C8E453}"/>
              </a:ext>
            </a:extLst>
          </p:cNvPr>
          <p:cNvSpPr>
            <a:spLocks noGrp="1"/>
          </p:cNvSpPr>
          <p:nvPr>
            <p:ph type="title"/>
          </p:nvPr>
        </p:nvSpPr>
        <p:spPr/>
        <p:txBody>
          <a:bodyPr/>
          <a:lstStyle/>
          <a:p>
            <a:r>
              <a:rPr lang="zh-CN" altLang="en-US" dirty="0"/>
              <a:t>算一算：到挪亚出生时，地球几岁了？</a:t>
            </a:r>
          </a:p>
        </p:txBody>
      </p:sp>
      <p:sp>
        <p:nvSpPr>
          <p:cNvPr id="2" name="文本框 1">
            <a:extLst>
              <a:ext uri="{FF2B5EF4-FFF2-40B4-BE49-F238E27FC236}">
                <a16:creationId xmlns:a16="http://schemas.microsoft.com/office/drawing/2014/main" id="{DCB30550-ADA6-6F4F-C8D3-7A18100BD1FB}"/>
              </a:ext>
            </a:extLst>
          </p:cNvPr>
          <p:cNvSpPr txBox="1"/>
          <p:nvPr/>
        </p:nvSpPr>
        <p:spPr>
          <a:xfrm>
            <a:off x="4956310" y="1997839"/>
            <a:ext cx="4187690" cy="3743461"/>
          </a:xfrm>
          <a:prstGeom prst="rect">
            <a:avLst/>
          </a:prstGeom>
          <a:noFill/>
        </p:spPr>
        <p:txBody>
          <a:bodyPr wrap="square" rtlCol="0">
            <a:spAutoFit/>
          </a:bodyPr>
          <a:lstStyle/>
          <a:p>
            <a:pPr>
              <a:lnSpc>
                <a:spcPts val="3580"/>
              </a:lnSpc>
            </a:pPr>
            <a:r>
              <a:rPr lang="zh-CN" altLang="en-US" sz="2400" b="1" dirty="0">
                <a:latin typeface="微软雅黑" panose="020B0503020204020204" pitchFamily="34" charset="-122"/>
                <a:ea typeface="微软雅黑" panose="020B0503020204020204" pitchFamily="34" charset="-122"/>
              </a:rPr>
              <a:t>地球的年龄</a:t>
            </a:r>
            <a:r>
              <a:rPr lang="en-US" altLang="zh-CN" sz="2400" b="1" dirty="0">
                <a:latin typeface="微软雅黑" panose="020B0503020204020204" pitchFamily="34" charset="-122"/>
                <a:ea typeface="微软雅黑" panose="020B0503020204020204" pitchFamily="34" charset="-122"/>
              </a:rPr>
              <a:t> =130+105</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+90</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+70</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+65</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+162</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+65</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+187</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a:p>
            <a:pPr marL="2412000" lvl="4">
              <a:lnSpc>
                <a:spcPts val="3580"/>
              </a:lnSpc>
            </a:pPr>
            <a:r>
              <a:rPr lang="en-US" altLang="zh-CN" sz="2400" b="1" dirty="0">
                <a:latin typeface="微软雅黑" panose="020B0503020204020204" pitchFamily="34" charset="-122"/>
                <a:ea typeface="微软雅黑" panose="020B0503020204020204" pitchFamily="34" charset="-122"/>
              </a:rPr>
              <a:t>+182</a:t>
            </a:r>
            <a:r>
              <a:rPr lang="zh-CN" altLang="en-US" sz="2400" b="1" dirty="0">
                <a:latin typeface="微软雅黑" panose="020B0503020204020204" pitchFamily="34" charset="-122"/>
                <a:ea typeface="微软雅黑" panose="020B0503020204020204" pitchFamily="34" charset="-122"/>
              </a:rPr>
              <a:t>岁</a:t>
            </a:r>
            <a:endParaRPr lang="en-US" altLang="zh-CN" sz="2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F8DC384E-53ED-78E6-FC6E-DF4F3C1B37F2}"/>
              </a:ext>
            </a:extLst>
          </p:cNvPr>
          <p:cNvSpPr txBox="1"/>
          <p:nvPr/>
        </p:nvSpPr>
        <p:spPr>
          <a:xfrm>
            <a:off x="7050155" y="5868520"/>
            <a:ext cx="1702710" cy="523220"/>
          </a:xfrm>
          <a:prstGeom prst="rect">
            <a:avLst/>
          </a:prstGeom>
          <a:noFill/>
        </p:spPr>
        <p:txBody>
          <a:bodyPr wrap="none" rtlCol="0">
            <a:spAutoFit/>
          </a:bodyPr>
          <a:lstStyle/>
          <a:p>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=1056</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岁</a:t>
            </a:r>
          </a:p>
        </p:txBody>
      </p:sp>
    </p:spTree>
    <p:extLst>
      <p:ext uri="{BB962C8B-B14F-4D97-AF65-F5344CB8AC3E}">
        <p14:creationId xmlns:p14="http://schemas.microsoft.com/office/powerpoint/2010/main" val="3911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513F3D-6C91-9116-B1C3-321E68546746}"/>
              </a:ext>
            </a:extLst>
          </p:cNvPr>
          <p:cNvSpPr>
            <a:spLocks noGrp="1"/>
          </p:cNvSpPr>
          <p:nvPr>
            <p:ph type="title"/>
          </p:nvPr>
        </p:nvSpPr>
        <p:spPr/>
        <p:txBody>
          <a:bodyPr/>
          <a:lstStyle/>
          <a:p>
            <a:r>
              <a:rPr lang="zh-CN" altLang="en-US" dirty="0"/>
              <a:t>如何使用家谱计算地球年龄</a:t>
            </a:r>
            <a:br>
              <a:rPr lang="en-US" altLang="zh-CN" dirty="0"/>
            </a:br>
            <a:r>
              <a:rPr lang="zh-CN" altLang="en-US" dirty="0"/>
              <a:t>你学会了吗？</a:t>
            </a:r>
          </a:p>
        </p:txBody>
      </p:sp>
      <p:pic>
        <p:nvPicPr>
          <p:cNvPr id="8" name="图片 7" descr="卡通人物&#10;&#10;低可信度描述已自动生成">
            <a:extLst>
              <a:ext uri="{FF2B5EF4-FFF2-40B4-BE49-F238E27FC236}">
                <a16:creationId xmlns:a16="http://schemas.microsoft.com/office/drawing/2014/main" id="{52E76ADB-CCCE-6AE3-EC5B-D62CA056B6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707" b="92741" l="69106" r="93821">
                        <a14:foregroundMark x1="83803" y1="66707" x2="84103" y2="67487"/>
                        <a14:foregroundMark x1="85363" y1="92741" x2="83323" y2="92741"/>
                      </a14:backgroundRemoval>
                    </a14:imgEffect>
                  </a14:imgLayer>
                </a14:imgProps>
              </a:ext>
            </a:extLst>
          </a:blip>
          <a:srcRect l="66124" t="63876" r="3023" b="4961"/>
          <a:stretch/>
        </p:blipFill>
        <p:spPr>
          <a:xfrm>
            <a:off x="4407904" y="2879235"/>
            <a:ext cx="3587781" cy="3623839"/>
          </a:xfrm>
          <a:prstGeom prst="rect">
            <a:avLst/>
          </a:prstGeom>
        </p:spPr>
      </p:pic>
      <p:pic>
        <p:nvPicPr>
          <p:cNvPr id="9" name="图片 8" descr="卡通人物&#10;&#10;低可信度描述已自动生成">
            <a:extLst>
              <a:ext uri="{FF2B5EF4-FFF2-40B4-BE49-F238E27FC236}">
                <a16:creationId xmlns:a16="http://schemas.microsoft.com/office/drawing/2014/main" id="{22CE67ED-F7C2-05A2-E475-9821D961298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239" b="30414" l="6719" r="30534">
                        <a14:foregroundMark x1="19136" y1="7139" x2="18536" y2="7139"/>
                        <a14:foregroundMark x1="22076" y1="7139" x2="21776" y2="6719"/>
                        <a14:foregroundMark x1="18356" y1="6239" x2="19136" y2="7439"/>
                        <a14:foregroundMark x1="17576" y1="30414" x2="20696" y2="29934"/>
                      </a14:backgroundRemoval>
                    </a14:imgEffect>
                  </a14:imgLayer>
                </a14:imgProps>
              </a:ext>
            </a:extLst>
          </a:blip>
          <a:srcRect l="3798" t="5071" r="66434" b="67442"/>
          <a:stretch/>
        </p:blipFill>
        <p:spPr>
          <a:xfrm>
            <a:off x="820123" y="3068490"/>
            <a:ext cx="3587781" cy="3312991"/>
          </a:xfrm>
          <a:prstGeom prst="rect">
            <a:avLst/>
          </a:prstGeom>
        </p:spPr>
      </p:pic>
      <p:sp>
        <p:nvSpPr>
          <p:cNvPr id="13" name="文本框 12">
            <a:extLst>
              <a:ext uri="{FF2B5EF4-FFF2-40B4-BE49-F238E27FC236}">
                <a16:creationId xmlns:a16="http://schemas.microsoft.com/office/drawing/2014/main" id="{5A554F5C-1915-2316-0E34-54FC9DE75D28}"/>
              </a:ext>
            </a:extLst>
          </p:cNvPr>
          <p:cNvSpPr txBox="1"/>
          <p:nvPr/>
        </p:nvSpPr>
        <p:spPr>
          <a:xfrm>
            <a:off x="1829182" y="2232904"/>
            <a:ext cx="1569660" cy="646331"/>
          </a:xfrm>
          <a:prstGeom prst="rect">
            <a:avLst/>
          </a:prstGeom>
          <a:noFill/>
        </p:spPr>
        <p:txBody>
          <a:bodyPr wrap="none" rtlCol="0">
            <a:spAutoFit/>
          </a:bodyPr>
          <a:lstStyle/>
          <a:p>
            <a:r>
              <a:rPr lang="zh-CN" altLang="en-US" sz="3600" dirty="0">
                <a:latin typeface="微软雅黑" panose="020B0503020204020204" pitchFamily="34" charset="-122"/>
                <a:ea typeface="微软雅黑" panose="020B0503020204020204" pitchFamily="34" charset="-122"/>
              </a:rPr>
              <a:t>不清楚</a:t>
            </a:r>
          </a:p>
        </p:txBody>
      </p:sp>
      <p:sp>
        <p:nvSpPr>
          <p:cNvPr id="14" name="文本框 13">
            <a:extLst>
              <a:ext uri="{FF2B5EF4-FFF2-40B4-BE49-F238E27FC236}">
                <a16:creationId xmlns:a16="http://schemas.microsoft.com/office/drawing/2014/main" id="{80990D24-2E1F-76A6-5298-0D55DC9E9338}"/>
              </a:ext>
            </a:extLst>
          </p:cNvPr>
          <p:cNvSpPr txBox="1"/>
          <p:nvPr/>
        </p:nvSpPr>
        <p:spPr>
          <a:xfrm>
            <a:off x="5710246" y="2250329"/>
            <a:ext cx="1569660" cy="646331"/>
          </a:xfrm>
          <a:prstGeom prst="rect">
            <a:avLst/>
          </a:prstGeom>
          <a:noFill/>
        </p:spPr>
        <p:txBody>
          <a:bodyPr wrap="none" rtlCol="0">
            <a:spAutoFit/>
          </a:bodyPr>
          <a:lstStyle/>
          <a:p>
            <a:r>
              <a:rPr lang="zh-CN" altLang="en-US" sz="3600" dirty="0">
                <a:latin typeface="微软雅黑" panose="020B0503020204020204" pitchFamily="34" charset="-122"/>
                <a:ea typeface="微软雅黑" panose="020B0503020204020204" pitchFamily="34" charset="-122"/>
              </a:rPr>
              <a:t>学会了</a:t>
            </a:r>
          </a:p>
        </p:txBody>
      </p:sp>
    </p:spTree>
    <p:extLst>
      <p:ext uri="{BB962C8B-B14F-4D97-AF65-F5344CB8AC3E}">
        <p14:creationId xmlns:p14="http://schemas.microsoft.com/office/powerpoint/2010/main" val="98421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BD447D3-8E9A-E9E2-2C79-196D36634844}"/>
              </a:ext>
            </a:extLst>
          </p:cNvPr>
          <p:cNvPicPr>
            <a:picLocks noChangeAspect="1"/>
          </p:cNvPicPr>
          <p:nvPr/>
        </p:nvPicPr>
        <p:blipFill rotWithShape="1">
          <a:blip r:embed="rId3"/>
          <a:srcRect l="1" t="-1518" r="-5936" b="2449"/>
          <a:stretch/>
        </p:blipFill>
        <p:spPr>
          <a:xfrm>
            <a:off x="-1" y="1228127"/>
            <a:ext cx="9143999" cy="5629874"/>
          </a:xfrm>
          <a:prstGeom prst="rect">
            <a:avLst/>
          </a:prstGeom>
          <a:solidFill>
            <a:schemeClr val="bg1"/>
          </a:solidFill>
        </p:spPr>
      </p:pic>
      <p:sp>
        <p:nvSpPr>
          <p:cNvPr id="11" name="标题 10">
            <a:extLst>
              <a:ext uri="{FF2B5EF4-FFF2-40B4-BE49-F238E27FC236}">
                <a16:creationId xmlns:a16="http://schemas.microsoft.com/office/drawing/2014/main" id="{3304EDE2-2845-4E32-C87F-AD3BEC99C4B5}"/>
              </a:ext>
            </a:extLst>
          </p:cNvPr>
          <p:cNvSpPr>
            <a:spLocks noGrp="1"/>
          </p:cNvSpPr>
          <p:nvPr>
            <p:ph type="title"/>
          </p:nvPr>
        </p:nvSpPr>
        <p:spPr/>
        <p:txBody>
          <a:bodyPr/>
          <a:lstStyle/>
          <a:p>
            <a:r>
              <a:rPr lang="zh-CN" altLang="en-US" dirty="0"/>
              <a:t>使用家谱计算方法计算地球年龄</a:t>
            </a:r>
          </a:p>
        </p:txBody>
      </p:sp>
      <p:sp>
        <p:nvSpPr>
          <p:cNvPr id="16" name="文本框 15">
            <a:extLst>
              <a:ext uri="{FF2B5EF4-FFF2-40B4-BE49-F238E27FC236}">
                <a16:creationId xmlns:a16="http://schemas.microsoft.com/office/drawing/2014/main" id="{7C961BF3-4D37-D6F6-2715-C23737B1C355}"/>
              </a:ext>
            </a:extLst>
          </p:cNvPr>
          <p:cNvSpPr txBox="1"/>
          <p:nvPr/>
        </p:nvSpPr>
        <p:spPr>
          <a:xfrm>
            <a:off x="264625" y="1432452"/>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亚当</a:t>
            </a:r>
          </a:p>
        </p:txBody>
      </p:sp>
      <p:sp>
        <p:nvSpPr>
          <p:cNvPr id="21" name="文本框 20">
            <a:extLst>
              <a:ext uri="{FF2B5EF4-FFF2-40B4-BE49-F238E27FC236}">
                <a16:creationId xmlns:a16="http://schemas.microsoft.com/office/drawing/2014/main" id="{4A5DF36D-A730-E8AA-CE7F-9EBA00D533CB}"/>
              </a:ext>
            </a:extLst>
          </p:cNvPr>
          <p:cNvSpPr txBox="1"/>
          <p:nvPr/>
        </p:nvSpPr>
        <p:spPr>
          <a:xfrm>
            <a:off x="8114129" y="4980418"/>
            <a:ext cx="955568" cy="954107"/>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耶稣</a:t>
            </a:r>
            <a:endParaRPr lang="en-US" altLang="zh-CN" sz="2800" b="1" dirty="0">
              <a:latin typeface="微软雅黑" panose="020B0503020204020204" pitchFamily="34" charset="-122"/>
              <a:ea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rPr>
              <a:t>基督</a:t>
            </a:r>
          </a:p>
        </p:txBody>
      </p:sp>
      <p:cxnSp>
        <p:nvCxnSpPr>
          <p:cNvPr id="29" name="直接连接符 28">
            <a:extLst>
              <a:ext uri="{FF2B5EF4-FFF2-40B4-BE49-F238E27FC236}">
                <a16:creationId xmlns:a16="http://schemas.microsoft.com/office/drawing/2014/main" id="{D34646C4-AD9A-39ED-1BE7-23FF4FA3A493}"/>
              </a:ext>
            </a:extLst>
          </p:cNvPr>
          <p:cNvCxnSpPr>
            <a:cxnSpLocks/>
          </p:cNvCxnSpPr>
          <p:nvPr/>
        </p:nvCxnSpPr>
        <p:spPr>
          <a:xfrm>
            <a:off x="7936009" y="2866049"/>
            <a:ext cx="0" cy="2367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862E3BBE-3FCB-BF73-4B6C-83BA2112E2BD}"/>
              </a:ext>
            </a:extLst>
          </p:cNvPr>
          <p:cNvCxnSpPr>
            <a:cxnSpLocks/>
          </p:cNvCxnSpPr>
          <p:nvPr/>
        </p:nvCxnSpPr>
        <p:spPr>
          <a:xfrm>
            <a:off x="7936009" y="1665993"/>
            <a:ext cx="0" cy="1200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B0E33A2-385C-1D0F-D51A-EDE21FDBBA18}"/>
              </a:ext>
            </a:extLst>
          </p:cNvPr>
          <p:cNvCxnSpPr>
            <a:cxnSpLocks/>
          </p:cNvCxnSpPr>
          <p:nvPr/>
        </p:nvCxnSpPr>
        <p:spPr>
          <a:xfrm flipH="1">
            <a:off x="1254642" y="1689878"/>
            <a:ext cx="66957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E450B57-5C98-0E60-0B85-0F8140E61212}"/>
              </a:ext>
            </a:extLst>
          </p:cNvPr>
          <p:cNvSpPr txBox="1"/>
          <p:nvPr/>
        </p:nvSpPr>
        <p:spPr>
          <a:xfrm>
            <a:off x="8128242" y="2413014"/>
            <a:ext cx="902812" cy="954107"/>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亚伯</a:t>
            </a:r>
            <a:endParaRPr lang="en-US" altLang="zh-CN" sz="2800" b="1" dirty="0">
              <a:latin typeface="微软雅黑" panose="020B0503020204020204" pitchFamily="34" charset="-122"/>
              <a:ea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rPr>
              <a:t>拉罕</a:t>
            </a:r>
          </a:p>
        </p:txBody>
      </p:sp>
      <p:sp>
        <p:nvSpPr>
          <p:cNvPr id="38" name="文本框 37">
            <a:extLst>
              <a:ext uri="{FF2B5EF4-FFF2-40B4-BE49-F238E27FC236}">
                <a16:creationId xmlns:a16="http://schemas.microsoft.com/office/drawing/2014/main" id="{CC6B8393-95F9-99B8-5722-3DC63DEBE071}"/>
              </a:ext>
            </a:extLst>
          </p:cNvPr>
          <p:cNvSpPr txBox="1"/>
          <p:nvPr/>
        </p:nvSpPr>
        <p:spPr>
          <a:xfrm>
            <a:off x="8015519" y="3573605"/>
            <a:ext cx="1132351" cy="1200329"/>
          </a:xfrm>
          <a:prstGeom prst="rect">
            <a:avLst/>
          </a:prstGeom>
          <a:noFill/>
        </p:spPr>
        <p:txBody>
          <a:bodyPr wrap="square">
            <a:spAutoFit/>
          </a:bodyPr>
          <a:lstStyle/>
          <a:p>
            <a:pPr algn="ctr"/>
            <a:r>
              <a:rPr lang="zh-CN" altLang="en-US" sz="2400" dirty="0">
                <a:latin typeface="微软雅黑" panose="020B0503020204020204" pitchFamily="34" charset="-122"/>
                <a:ea typeface="微软雅黑" panose="020B0503020204020204" pitchFamily="34" charset="-122"/>
              </a:rPr>
              <a:t>约</a:t>
            </a:r>
            <a:endParaRPr lang="en-US" altLang="zh-CN" sz="2400" dirty="0">
              <a:latin typeface="微软雅黑" panose="020B0503020204020204" pitchFamily="34" charset="-122"/>
              <a:ea typeface="微软雅黑" panose="020B0503020204020204" pitchFamily="34" charset="-122"/>
            </a:endParaRPr>
          </a:p>
          <a:p>
            <a:pPr algn="ctr"/>
            <a:r>
              <a:rPr lang="en-US" altLang="zh-CN" sz="2400" dirty="0">
                <a:latin typeface="微软雅黑" panose="020B0503020204020204" pitchFamily="34" charset="-122"/>
                <a:ea typeface="微软雅黑" panose="020B0503020204020204" pitchFamily="34" charset="-122"/>
              </a:rPr>
              <a:t>2000</a:t>
            </a:r>
          </a:p>
          <a:p>
            <a:pPr algn="ctr"/>
            <a:r>
              <a:rPr lang="zh-CN" altLang="en-US" sz="2400" dirty="0">
                <a:latin typeface="微软雅黑" panose="020B0503020204020204" pitchFamily="34" charset="-122"/>
                <a:ea typeface="微软雅黑" panose="020B0503020204020204" pitchFamily="34" charset="-122"/>
              </a:rPr>
              <a:t>年</a:t>
            </a:r>
            <a:endParaRPr lang="en-US" altLang="zh-CN" sz="2400" dirty="0">
              <a:latin typeface="微软雅黑" panose="020B0503020204020204" pitchFamily="34" charset="-122"/>
              <a:ea typeface="微软雅黑" panose="020B0503020204020204" pitchFamily="34" charset="-122"/>
            </a:endParaRPr>
          </a:p>
        </p:txBody>
      </p:sp>
      <p:cxnSp>
        <p:nvCxnSpPr>
          <p:cNvPr id="18" name="直接箭头连接符 17">
            <a:extLst>
              <a:ext uri="{FF2B5EF4-FFF2-40B4-BE49-F238E27FC236}">
                <a16:creationId xmlns:a16="http://schemas.microsoft.com/office/drawing/2014/main" id="{24E3743F-4BA6-F4FD-E3A8-80CE056C4E8E}"/>
              </a:ext>
            </a:extLst>
          </p:cNvPr>
          <p:cNvCxnSpPr>
            <a:cxnSpLocks/>
          </p:cNvCxnSpPr>
          <p:nvPr/>
        </p:nvCxnSpPr>
        <p:spPr>
          <a:xfrm>
            <a:off x="7474226" y="2866049"/>
            <a:ext cx="734650" cy="0"/>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EEFC7D66-A1B7-D59C-8A73-DE7CF2AD4C20}"/>
              </a:ext>
            </a:extLst>
          </p:cNvPr>
          <p:cNvSpPr txBox="1"/>
          <p:nvPr/>
        </p:nvSpPr>
        <p:spPr>
          <a:xfrm>
            <a:off x="3436477" y="1273046"/>
            <a:ext cx="2317697" cy="461665"/>
          </a:xfrm>
          <a:prstGeom prst="rect">
            <a:avLst/>
          </a:prstGeom>
          <a:noFill/>
        </p:spPr>
        <p:txBody>
          <a:bodyPr wrap="square">
            <a:spAutoFit/>
          </a:bodyPr>
          <a:lstStyle/>
          <a:p>
            <a:pPr algn="ctr"/>
            <a:r>
              <a:rPr lang="zh-CN" altLang="en-US" sz="2400" dirty="0">
                <a:latin typeface="微软雅黑" panose="020B0503020204020204" pitchFamily="34" charset="-122"/>
                <a:ea typeface="微软雅黑" panose="020B0503020204020204" pitchFamily="34" charset="-122"/>
              </a:rPr>
              <a:t>约</a:t>
            </a:r>
            <a:r>
              <a:rPr lang="en-US" altLang="zh-CN" sz="2400" dirty="0">
                <a:latin typeface="微软雅黑" panose="020B0503020204020204" pitchFamily="34" charset="-122"/>
                <a:ea typeface="微软雅黑" panose="020B0503020204020204" pitchFamily="34" charset="-122"/>
              </a:rPr>
              <a:t>2000</a:t>
            </a:r>
            <a:r>
              <a:rPr lang="zh-CN" altLang="en-US" sz="2400" dirty="0">
                <a:latin typeface="微软雅黑" panose="020B0503020204020204" pitchFamily="34" charset="-122"/>
                <a:ea typeface="微软雅黑" panose="020B0503020204020204" pitchFamily="34" charset="-122"/>
              </a:rPr>
              <a:t>年</a:t>
            </a:r>
            <a:endParaRPr lang="en-US" altLang="zh-CN" sz="2400" dirty="0">
              <a:latin typeface="微软雅黑" panose="020B0503020204020204" pitchFamily="34" charset="-122"/>
              <a:ea typeface="微软雅黑" panose="020B0503020204020204" pitchFamily="34" charset="-122"/>
            </a:endParaRPr>
          </a:p>
        </p:txBody>
      </p:sp>
      <p:cxnSp>
        <p:nvCxnSpPr>
          <p:cNvPr id="22" name="直接箭头连接符 21">
            <a:extLst>
              <a:ext uri="{FF2B5EF4-FFF2-40B4-BE49-F238E27FC236}">
                <a16:creationId xmlns:a16="http://schemas.microsoft.com/office/drawing/2014/main" id="{14E3CD55-07F4-0429-A769-28181DE03313}"/>
              </a:ext>
            </a:extLst>
          </p:cNvPr>
          <p:cNvCxnSpPr>
            <a:cxnSpLocks/>
          </p:cNvCxnSpPr>
          <p:nvPr/>
        </p:nvCxnSpPr>
        <p:spPr>
          <a:xfrm>
            <a:off x="7315200" y="5233296"/>
            <a:ext cx="866050" cy="0"/>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1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7" presetClass="emph" presetSubtype="2" fill="hold" nodeType="afterEffect">
                                  <p:stCondLst>
                                    <p:cond delay="0"/>
                                  </p:stCondLst>
                                  <p:childTnLst>
                                    <p:animClr clrSpc="rgb" dir="cw">
                                      <p:cBhvr>
                                        <p:cTn id="10" dur="500" fill="hold"/>
                                        <p:tgtEl>
                                          <p:spTgt spid="33"/>
                                        </p:tgtEl>
                                        <p:attrNameLst>
                                          <p:attrName>stroke.color</p:attrName>
                                        </p:attrNameLst>
                                      </p:cBhvr>
                                      <p:to>
                                        <a:schemeClr val="accent2"/>
                                      </p:to>
                                    </p:animClr>
                                    <p:set>
                                      <p:cBhvr>
                                        <p:cTn id="11" dur="500" fill="hold"/>
                                        <p:tgtEl>
                                          <p:spTgt spid="33"/>
                                        </p:tgtEl>
                                        <p:attrNameLst>
                                          <p:attrName>stroke.on</p:attrName>
                                        </p:attrNameLst>
                                      </p:cBhvr>
                                      <p:to>
                                        <p:strVal val="true"/>
                                      </p:to>
                                    </p:set>
                                  </p:childTnLst>
                                </p:cTn>
                              </p:par>
                            </p:childTnLst>
                          </p:cTn>
                        </p:par>
                        <p:par>
                          <p:cTn id="12" fill="hold">
                            <p:stCondLst>
                              <p:cond delay="1000"/>
                            </p:stCondLst>
                            <p:childTnLst>
                              <p:par>
                                <p:cTn id="13" presetID="7" presetClass="emph" presetSubtype="2" fill="hold" nodeType="afterEffect">
                                  <p:stCondLst>
                                    <p:cond delay="0"/>
                                  </p:stCondLst>
                                  <p:childTnLst>
                                    <p:animClr clrSpc="rgb" dir="cw">
                                      <p:cBhvr>
                                        <p:cTn id="14" dur="500" fill="hold"/>
                                        <p:tgtEl>
                                          <p:spTgt spid="31"/>
                                        </p:tgtEl>
                                        <p:attrNameLst>
                                          <p:attrName>stroke.color</p:attrName>
                                        </p:attrNameLst>
                                      </p:cBhvr>
                                      <p:to>
                                        <a:schemeClr val="accent2"/>
                                      </p:to>
                                    </p:animClr>
                                    <p:set>
                                      <p:cBhvr>
                                        <p:cTn id="15" dur="500" fill="hold"/>
                                        <p:tgtEl>
                                          <p:spTgt spid="31"/>
                                        </p:tgtEl>
                                        <p:attrNameLst>
                                          <p:attrName>stroke.on</p:attrName>
                                        </p:attrNameLst>
                                      </p:cBhvr>
                                      <p:to>
                                        <p:strVal val="true"/>
                                      </p:to>
                                    </p:set>
                                  </p:childTnLst>
                                </p:cTn>
                              </p:par>
                            </p:childTnLst>
                          </p:cTn>
                        </p:par>
                        <p:par>
                          <p:cTn id="16" fill="hold">
                            <p:stCondLst>
                              <p:cond delay="1500"/>
                            </p:stCondLst>
                            <p:childTnLst>
                              <p:par>
                                <p:cTn id="17" presetID="7" presetClass="emph" presetSubtype="2" fill="hold" nodeType="afterEffect">
                                  <p:stCondLst>
                                    <p:cond delay="0"/>
                                  </p:stCondLst>
                                  <p:childTnLst>
                                    <p:animClr clrSpc="rgb" dir="cw">
                                      <p:cBhvr>
                                        <p:cTn id="18" dur="500" fill="hold"/>
                                        <p:tgtEl>
                                          <p:spTgt spid="18"/>
                                        </p:tgtEl>
                                        <p:attrNameLst>
                                          <p:attrName>stroke.color</p:attrName>
                                        </p:attrNameLst>
                                      </p:cBhvr>
                                      <p:to>
                                        <a:schemeClr val="accent2"/>
                                      </p:to>
                                    </p:animClr>
                                    <p:set>
                                      <p:cBhvr>
                                        <p:cTn id="19" dur="500" fill="hold"/>
                                        <p:tgtEl>
                                          <p:spTgt spid="18"/>
                                        </p:tgtEl>
                                        <p:attrNameLst>
                                          <p:attrName>stroke.on</p:attrName>
                                        </p:attrNameLst>
                                      </p:cBhvr>
                                      <p:to>
                                        <p:strVal val="true"/>
                                      </p:to>
                                    </p:set>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par>
                          <p:cTn id="24" fill="hold">
                            <p:stCondLst>
                              <p:cond delay="2500"/>
                            </p:stCondLst>
                            <p:childTnLst>
                              <p:par>
                                <p:cTn id="25" presetID="36" presetClass="emph" presetSubtype="0" fill="hold" grpId="0" nodeType="afterEffect">
                                  <p:stCondLst>
                                    <p:cond delay="0"/>
                                  </p:stCondLst>
                                  <p:iterate type="lt">
                                    <p:tmPct val="10000"/>
                                  </p:iterate>
                                  <p:childTnLst>
                                    <p:animScale>
                                      <p:cBhvr>
                                        <p:cTn id="26" dur="500" autoRev="1" fill="hold">
                                          <p:stCondLst>
                                            <p:cond delay="0"/>
                                          </p:stCondLst>
                                        </p:cTn>
                                        <p:tgtEl>
                                          <p:spTgt spid="13"/>
                                        </p:tgtEl>
                                      </p:cBhvr>
                                      <p:to x="80000" y="100000"/>
                                    </p:animScale>
                                    <p:anim by="(#ppt_w*0.10)" calcmode="lin" valueType="num">
                                      <p:cBhvr>
                                        <p:cTn id="27" dur="500" autoRev="1" fill="hold">
                                          <p:stCondLst>
                                            <p:cond delay="0"/>
                                          </p:stCondLst>
                                        </p:cTn>
                                        <p:tgtEl>
                                          <p:spTgt spid="13"/>
                                        </p:tgtEl>
                                        <p:attrNameLst>
                                          <p:attrName>ppt_x</p:attrName>
                                        </p:attrNameLst>
                                      </p:cBhvr>
                                    </p:anim>
                                    <p:anim by="(-#ppt_w*0.10)" calcmode="lin" valueType="num">
                                      <p:cBhvr>
                                        <p:cTn id="28" dur="500" autoRev="1" fill="hold">
                                          <p:stCondLst>
                                            <p:cond delay="0"/>
                                          </p:stCondLst>
                                        </p:cTn>
                                        <p:tgtEl>
                                          <p:spTgt spid="13"/>
                                        </p:tgtEl>
                                        <p:attrNameLst>
                                          <p:attrName>ppt_y</p:attrName>
                                        </p:attrNameLst>
                                      </p:cBhvr>
                                    </p:anim>
                                    <p:animRot by="-480000">
                                      <p:cBhvr>
                                        <p:cTn id="29" dur="500" autoRev="1" fill="hold">
                                          <p:stCondLst>
                                            <p:cond delay="0"/>
                                          </p:stCondLst>
                                        </p:cTn>
                                        <p:tgtEl>
                                          <p:spTgt spid="1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7"/>
                                        </p:tgtEl>
                                      </p:cBhvr>
                                    </p:animEffect>
                                    <p:animScale>
                                      <p:cBhvr>
                                        <p:cTn id="34" dur="250" autoRev="1" fill="hold"/>
                                        <p:tgtEl>
                                          <p:spTgt spid="17"/>
                                        </p:tgtEl>
                                      </p:cBhvr>
                                      <p:by x="105000" y="105000"/>
                                    </p:animScale>
                                  </p:childTnLst>
                                </p:cTn>
                              </p:par>
                            </p:childTnLst>
                          </p:cTn>
                        </p:par>
                        <p:par>
                          <p:cTn id="35" fill="hold">
                            <p:stCondLst>
                              <p:cond delay="500"/>
                            </p:stCondLst>
                            <p:childTnLst>
                              <p:par>
                                <p:cTn id="36" presetID="7" presetClass="emph" presetSubtype="2" fill="hold" nodeType="afterEffect">
                                  <p:stCondLst>
                                    <p:cond delay="0"/>
                                  </p:stCondLst>
                                  <p:childTnLst>
                                    <p:animClr clrSpc="rgb" dir="cw">
                                      <p:cBhvr>
                                        <p:cTn id="37" dur="500" fill="hold"/>
                                        <p:tgtEl>
                                          <p:spTgt spid="29"/>
                                        </p:tgtEl>
                                        <p:attrNameLst>
                                          <p:attrName>stroke.color</p:attrName>
                                        </p:attrNameLst>
                                      </p:cBhvr>
                                      <p:to>
                                        <a:schemeClr val="accent2"/>
                                      </p:to>
                                    </p:animClr>
                                    <p:set>
                                      <p:cBhvr>
                                        <p:cTn id="38" dur="500" fill="hold"/>
                                        <p:tgtEl>
                                          <p:spTgt spid="29"/>
                                        </p:tgtEl>
                                        <p:attrNameLst>
                                          <p:attrName>stroke.on</p:attrName>
                                        </p:attrNameLst>
                                      </p:cBhvr>
                                      <p:to>
                                        <p:strVal val="true"/>
                                      </p:to>
                                    </p:set>
                                  </p:childTnLst>
                                </p:cTn>
                              </p:par>
                            </p:childTnLst>
                          </p:cTn>
                        </p:par>
                        <p:par>
                          <p:cTn id="39" fill="hold">
                            <p:stCondLst>
                              <p:cond delay="1000"/>
                            </p:stCondLst>
                            <p:childTnLst>
                              <p:par>
                                <p:cTn id="40" presetID="7" presetClass="emph" presetSubtype="2" fill="hold" nodeType="afterEffect">
                                  <p:stCondLst>
                                    <p:cond delay="0"/>
                                  </p:stCondLst>
                                  <p:childTnLst>
                                    <p:animClr clrSpc="rgb" dir="cw">
                                      <p:cBhvr>
                                        <p:cTn id="41" dur="500" fill="hold"/>
                                        <p:tgtEl>
                                          <p:spTgt spid="22"/>
                                        </p:tgtEl>
                                        <p:attrNameLst>
                                          <p:attrName>stroke.color</p:attrName>
                                        </p:attrNameLst>
                                      </p:cBhvr>
                                      <p:to>
                                        <a:schemeClr val="accent2"/>
                                      </p:to>
                                    </p:animClr>
                                    <p:set>
                                      <p:cBhvr>
                                        <p:cTn id="42" dur="500" fill="hold"/>
                                        <p:tgtEl>
                                          <p:spTgt spid="22"/>
                                        </p:tgtEl>
                                        <p:attrNameLst>
                                          <p:attrName>stroke.on</p:attrName>
                                        </p:attrNameLst>
                                      </p:cBhvr>
                                      <p:to>
                                        <p:strVal val="true"/>
                                      </p:to>
                                    </p:set>
                                  </p:childTnLst>
                                </p:cTn>
                              </p:par>
                            </p:childTnLst>
                          </p:cTn>
                        </p:par>
                        <p:par>
                          <p:cTn id="43" fill="hold">
                            <p:stCondLst>
                              <p:cond delay="1500"/>
                            </p:stCondLst>
                            <p:childTnLst>
                              <p:par>
                                <p:cTn id="44" presetID="26" presetClass="emph" presetSubtype="0" fill="hold" grpId="0" nodeType="afterEffect">
                                  <p:stCondLst>
                                    <p:cond delay="0"/>
                                  </p:stCondLst>
                                  <p:childTnLst>
                                    <p:animEffect transition="out" filter="fade">
                                      <p:cBhvr>
                                        <p:cTn id="45" dur="500" tmFilter="0, 0; .2, .5; .8, .5; 1, 0"/>
                                        <p:tgtEl>
                                          <p:spTgt spid="21"/>
                                        </p:tgtEl>
                                      </p:cBhvr>
                                    </p:animEffect>
                                    <p:animScale>
                                      <p:cBhvr>
                                        <p:cTn id="46" dur="250" autoRev="1" fill="hold"/>
                                        <p:tgtEl>
                                          <p:spTgt spid="21"/>
                                        </p:tgtEl>
                                      </p:cBhvr>
                                      <p:by x="105000" y="105000"/>
                                    </p:animScale>
                                  </p:childTnLst>
                                </p:cTn>
                              </p:par>
                            </p:childTnLst>
                          </p:cTn>
                        </p:par>
                        <p:par>
                          <p:cTn id="47" fill="hold">
                            <p:stCondLst>
                              <p:cond delay="2000"/>
                            </p:stCondLst>
                            <p:childTnLst>
                              <p:par>
                                <p:cTn id="48" presetID="36" presetClass="emph" presetSubtype="0" fill="hold" grpId="0" nodeType="afterEffect">
                                  <p:stCondLst>
                                    <p:cond delay="0"/>
                                  </p:stCondLst>
                                  <p:iterate type="lt">
                                    <p:tmPct val="10000"/>
                                  </p:iterate>
                                  <p:childTnLst>
                                    <p:animScale>
                                      <p:cBhvr>
                                        <p:cTn id="49" dur="500" autoRev="1" fill="hold">
                                          <p:stCondLst>
                                            <p:cond delay="0"/>
                                          </p:stCondLst>
                                        </p:cTn>
                                        <p:tgtEl>
                                          <p:spTgt spid="38"/>
                                        </p:tgtEl>
                                      </p:cBhvr>
                                      <p:to x="80000" y="100000"/>
                                    </p:animScale>
                                    <p:anim by="(#ppt_w*0.10)" calcmode="lin" valueType="num">
                                      <p:cBhvr>
                                        <p:cTn id="50" dur="500" autoRev="1" fill="hold">
                                          <p:stCondLst>
                                            <p:cond delay="0"/>
                                          </p:stCondLst>
                                        </p:cTn>
                                        <p:tgtEl>
                                          <p:spTgt spid="38"/>
                                        </p:tgtEl>
                                        <p:attrNameLst>
                                          <p:attrName>ppt_x</p:attrName>
                                        </p:attrNameLst>
                                      </p:cBhvr>
                                    </p:anim>
                                    <p:anim by="(-#ppt_w*0.10)" calcmode="lin" valueType="num">
                                      <p:cBhvr>
                                        <p:cTn id="51" dur="500" autoRev="1" fill="hold">
                                          <p:stCondLst>
                                            <p:cond delay="0"/>
                                          </p:stCondLst>
                                        </p:cTn>
                                        <p:tgtEl>
                                          <p:spTgt spid="38"/>
                                        </p:tgtEl>
                                        <p:attrNameLst>
                                          <p:attrName>ppt_y</p:attrName>
                                        </p:attrNameLst>
                                      </p:cBhvr>
                                    </p:anim>
                                    <p:animRot by="-480000">
                                      <p:cBhvr>
                                        <p:cTn id="52" dur="500" autoRev="1" fill="hold">
                                          <p:stCondLst>
                                            <p:cond delay="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17" grpId="0"/>
      <p:bldP spid="17" grpId="1"/>
      <p:bldP spid="3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FA2E091-2A94-4186-BE5B-B0856454BDE2}"/>
              </a:ext>
            </a:extLst>
          </p:cNvPr>
          <p:cNvSpPr txBox="1"/>
          <p:nvPr/>
        </p:nvSpPr>
        <p:spPr>
          <a:xfrm>
            <a:off x="683556" y="2903012"/>
            <a:ext cx="3888444" cy="2303323"/>
          </a:xfrm>
          <a:prstGeom prst="rect">
            <a:avLst/>
          </a:prstGeom>
          <a:noFill/>
        </p:spPr>
        <p:txBody>
          <a:bodyPr wrap="square">
            <a:spAutoFit/>
          </a:bodyPr>
          <a:lstStyle/>
          <a:p>
            <a:pPr algn="just">
              <a:lnSpc>
                <a:spcPts val="4060"/>
              </a:lnSpc>
              <a:spcBef>
                <a:spcPts val="1200"/>
              </a:spcBef>
            </a:pPr>
            <a:r>
              <a:rPr lang="en-US" altLang="zh-TW" sz="2800" dirty="0">
                <a:effectLst/>
                <a:latin typeface="Microsoft YaHei" panose="020B0503020204020204" pitchFamily="34" charset="-122"/>
                <a:ea typeface="Microsoft YaHei" panose="020B0503020204020204" pitchFamily="34" charset="-122"/>
              </a:rPr>
              <a:t>1</a:t>
            </a:r>
            <a:r>
              <a:rPr lang="zh-CN" altLang="en-US" sz="2800" dirty="0">
                <a:effectLst/>
                <a:latin typeface="Microsoft YaHei" panose="020B0503020204020204" pitchFamily="34" charset="-122"/>
                <a:ea typeface="Microsoft YaHei" panose="020B0503020204020204" pitchFamily="34" charset="-122"/>
              </a:rPr>
              <a:t>、你认为我们生活的这个地球是一个古老的星球（</a:t>
            </a:r>
            <a:r>
              <a:rPr lang="en-US" altLang="zh-CN" sz="2800" dirty="0">
                <a:effectLst/>
                <a:latin typeface="Microsoft YaHei" panose="020B0503020204020204" pitchFamily="34" charset="-122"/>
                <a:ea typeface="Microsoft YaHei" panose="020B0503020204020204" pitchFamily="34" charset="-122"/>
              </a:rPr>
              <a:t>46</a:t>
            </a:r>
            <a:r>
              <a:rPr lang="zh-CN" altLang="en-US" sz="2800" dirty="0">
                <a:effectLst/>
                <a:latin typeface="Microsoft YaHei" panose="020B0503020204020204" pitchFamily="34" charset="-122"/>
                <a:ea typeface="Microsoft YaHei" panose="020B0503020204020204" pitchFamily="34" charset="-122"/>
              </a:rPr>
              <a:t>亿年）吗？</a:t>
            </a:r>
            <a:endParaRPr lang="en-US" altLang="zh-CN" sz="2800" dirty="0">
              <a:effectLst/>
              <a:latin typeface="Microsoft YaHei" panose="020B0503020204020204" pitchFamily="34" charset="-122"/>
              <a:ea typeface="Microsoft YaHei" panose="020B0503020204020204" pitchFamily="34" charset="-122"/>
            </a:endParaRPr>
          </a:p>
          <a:p>
            <a:pPr algn="just">
              <a:lnSpc>
                <a:spcPts val="4060"/>
              </a:lnSpc>
              <a:spcBef>
                <a:spcPts val="1200"/>
              </a:spcBef>
            </a:pPr>
            <a:r>
              <a:rPr lang="en-US" altLang="zh-TW" sz="2800" dirty="0">
                <a:effectLst/>
                <a:latin typeface="Microsoft YaHei" panose="020B0503020204020204" pitchFamily="34" charset="-122"/>
                <a:ea typeface="Microsoft YaHei" panose="020B0503020204020204" pitchFamily="34" charset="-122"/>
              </a:rPr>
              <a:t>2</a:t>
            </a:r>
            <a:r>
              <a:rPr lang="zh-CN" altLang="en-US" sz="2800" dirty="0">
                <a:effectLst/>
                <a:latin typeface="Microsoft YaHei" panose="020B0503020204020204" pitchFamily="34" charset="-122"/>
                <a:ea typeface="Microsoft YaHei" panose="020B0503020204020204" pitchFamily="34" charset="-122"/>
              </a:rPr>
              <a:t>、</a:t>
            </a:r>
            <a:r>
              <a:rPr lang="zh-TW" altLang="zh-CN" sz="2800" dirty="0">
                <a:effectLst/>
                <a:latin typeface="Microsoft YaHei" panose="020B0503020204020204" pitchFamily="34" charset="-122"/>
                <a:ea typeface="Microsoft YaHei" panose="020B0503020204020204" pitchFamily="34" charset="-122"/>
              </a:rPr>
              <a:t>你是从哪里</a:t>
            </a:r>
            <a:r>
              <a:rPr lang="zh-CN" altLang="en-US" sz="2800" dirty="0">
                <a:latin typeface="Microsoft YaHei" panose="020B0503020204020204" pitchFamily="34" charset="-122"/>
                <a:ea typeface="Microsoft YaHei" panose="020B0503020204020204" pitchFamily="34" charset="-122"/>
              </a:rPr>
              <a:t>知道的？</a:t>
            </a:r>
            <a:endParaRPr lang="zh-CN" altLang="zh-CN" sz="2800" dirty="0">
              <a:effectLst/>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431A922E-DDF2-9646-A32B-3C7CC700C551}"/>
              </a:ext>
            </a:extLst>
          </p:cNvPr>
          <p:cNvSpPr>
            <a:spLocks noGrp="1"/>
          </p:cNvSpPr>
          <p:nvPr>
            <p:ph type="title"/>
          </p:nvPr>
        </p:nvSpPr>
        <p:spPr/>
        <p:txBody>
          <a:bodyPr/>
          <a:lstStyle/>
          <a:p>
            <a:r>
              <a:rPr lang="zh-CN" altLang="en-US" dirty="0"/>
              <a:t>说一说</a:t>
            </a:r>
          </a:p>
        </p:txBody>
      </p:sp>
      <p:pic>
        <p:nvPicPr>
          <p:cNvPr id="12" name="图片 11">
            <a:extLst>
              <a:ext uri="{FF2B5EF4-FFF2-40B4-BE49-F238E27FC236}">
                <a16:creationId xmlns:a16="http://schemas.microsoft.com/office/drawing/2014/main" id="{95EE8E81-0C1A-DB08-0DB7-894B6E5D5F1A}"/>
              </a:ext>
            </a:extLst>
          </p:cNvPr>
          <p:cNvPicPr>
            <a:picLocks noChangeAspect="1"/>
          </p:cNvPicPr>
          <p:nvPr/>
        </p:nvPicPr>
        <p:blipFill>
          <a:blip r:embed="rId3"/>
          <a:stretch>
            <a:fillRect/>
          </a:stretch>
        </p:blipFill>
        <p:spPr>
          <a:xfrm>
            <a:off x="5138458" y="2445949"/>
            <a:ext cx="3329818" cy="3329818"/>
          </a:xfrm>
          <a:prstGeom prst="rect">
            <a:avLst/>
          </a:prstGeom>
        </p:spPr>
      </p:pic>
    </p:spTree>
    <p:extLst>
      <p:ext uri="{BB962C8B-B14F-4D97-AF65-F5344CB8AC3E}">
        <p14:creationId xmlns:p14="http://schemas.microsoft.com/office/powerpoint/2010/main" val="1208958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4C81CD-7949-FE49-F9E5-F70EE5C323C5}"/>
              </a:ext>
            </a:extLst>
          </p:cNvPr>
          <p:cNvSpPr>
            <a:spLocks noGrp="1"/>
          </p:cNvSpPr>
          <p:nvPr>
            <p:ph type="title"/>
          </p:nvPr>
        </p:nvSpPr>
        <p:spPr/>
        <p:txBody>
          <a:bodyPr/>
          <a:lstStyle/>
          <a:p>
            <a:r>
              <a:rPr lang="zh-CN" altLang="en-US" dirty="0"/>
              <a:t>从基督降生到今天多少年？</a:t>
            </a:r>
          </a:p>
        </p:txBody>
      </p:sp>
      <p:sp>
        <p:nvSpPr>
          <p:cNvPr id="14" name="文本框 13">
            <a:extLst>
              <a:ext uri="{FF2B5EF4-FFF2-40B4-BE49-F238E27FC236}">
                <a16:creationId xmlns:a16="http://schemas.microsoft.com/office/drawing/2014/main" id="{BFFF74FB-BA31-675F-D32D-E59EAAA95A86}"/>
              </a:ext>
            </a:extLst>
          </p:cNvPr>
          <p:cNvSpPr txBox="1"/>
          <p:nvPr/>
        </p:nvSpPr>
        <p:spPr>
          <a:xfrm>
            <a:off x="3735313" y="4329956"/>
            <a:ext cx="1826141" cy="1077218"/>
          </a:xfrm>
          <a:prstGeom prst="rect">
            <a:avLst/>
          </a:prstGeom>
          <a:noFill/>
        </p:spPr>
        <p:txBody>
          <a:bodyPr wrap="none" rtlCol="0">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基督降生</a:t>
            </a:r>
            <a:endParaRPr lang="en-US" altLang="zh-CN"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的那一年</a:t>
            </a:r>
            <a:endParaRPr lang="en-US" altLang="zh-CN"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8" name="直接箭头连接符 17">
            <a:extLst>
              <a:ext uri="{FF2B5EF4-FFF2-40B4-BE49-F238E27FC236}">
                <a16:creationId xmlns:a16="http://schemas.microsoft.com/office/drawing/2014/main" id="{43BB3A8B-FD17-02A3-4FA1-861DC256849E}"/>
              </a:ext>
            </a:extLst>
          </p:cNvPr>
          <p:cNvCxnSpPr>
            <a:cxnSpLocks/>
          </p:cNvCxnSpPr>
          <p:nvPr/>
        </p:nvCxnSpPr>
        <p:spPr>
          <a:xfrm>
            <a:off x="-11723" y="4117253"/>
            <a:ext cx="901640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A484C5FA-0F6C-24CB-1903-EBBE69278B98}"/>
              </a:ext>
            </a:extLst>
          </p:cNvPr>
          <p:cNvSpPr txBox="1"/>
          <p:nvPr/>
        </p:nvSpPr>
        <p:spPr>
          <a:xfrm>
            <a:off x="4159675" y="2234939"/>
            <a:ext cx="1005403" cy="1077218"/>
          </a:xfrm>
          <a:prstGeom prst="rect">
            <a:avLst/>
          </a:prstGeom>
          <a:noFill/>
        </p:spPr>
        <p:txBody>
          <a:bodyPr wrap="none" rtlCol="0">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公元</a:t>
            </a:r>
            <a:endParaRPr lang="en-US" altLang="zh-CN"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元年</a:t>
            </a:r>
          </a:p>
        </p:txBody>
      </p:sp>
      <p:sp>
        <p:nvSpPr>
          <p:cNvPr id="28" name="文本框 27">
            <a:extLst>
              <a:ext uri="{FF2B5EF4-FFF2-40B4-BE49-F238E27FC236}">
                <a16:creationId xmlns:a16="http://schemas.microsoft.com/office/drawing/2014/main" id="{368F3DF3-50F7-FC0C-B251-CC7B23789DC2}"/>
              </a:ext>
            </a:extLst>
          </p:cNvPr>
          <p:cNvSpPr txBox="1"/>
          <p:nvPr/>
        </p:nvSpPr>
        <p:spPr>
          <a:xfrm>
            <a:off x="1427131" y="2923332"/>
            <a:ext cx="1669114" cy="1077218"/>
          </a:xfrm>
          <a:prstGeom prst="rect">
            <a:avLst/>
          </a:prstGeom>
          <a:no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公元前</a:t>
            </a:r>
            <a:endParaRPr lang="en-US" altLang="zh-CN" sz="3200" b="1" dirty="0">
              <a:latin typeface="微软雅黑" panose="020B0503020204020204" pitchFamily="34" charset="-122"/>
              <a:ea typeface="微软雅黑" panose="020B0503020204020204" pitchFamily="34" charset="-122"/>
            </a:endParaRPr>
          </a:p>
          <a:p>
            <a:pPr algn="ctr"/>
            <a:r>
              <a:rPr lang="en-US" altLang="zh-CN" sz="3200" b="1" dirty="0">
                <a:latin typeface="微软雅黑" panose="020B0503020204020204" pitchFamily="34" charset="-122"/>
                <a:ea typeface="微软雅黑" panose="020B0503020204020204" pitchFamily="34" charset="-122"/>
              </a:rPr>
              <a:t>(BC)</a:t>
            </a:r>
            <a:endParaRPr lang="zh-CN" altLang="en-US" sz="3200" dirty="0"/>
          </a:p>
        </p:txBody>
      </p:sp>
      <p:sp>
        <p:nvSpPr>
          <p:cNvPr id="29" name="文本框 28">
            <a:extLst>
              <a:ext uri="{FF2B5EF4-FFF2-40B4-BE49-F238E27FC236}">
                <a16:creationId xmlns:a16="http://schemas.microsoft.com/office/drawing/2014/main" id="{D71F0385-151E-932B-2FE5-433480896A1D}"/>
              </a:ext>
            </a:extLst>
          </p:cNvPr>
          <p:cNvSpPr txBox="1"/>
          <p:nvPr/>
        </p:nvSpPr>
        <p:spPr>
          <a:xfrm>
            <a:off x="6325356" y="2923332"/>
            <a:ext cx="1669114" cy="1077218"/>
          </a:xfrm>
          <a:prstGeom prst="rect">
            <a:avLst/>
          </a:prstGeom>
          <a:no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公元后</a:t>
            </a:r>
            <a:endParaRPr lang="en-US" altLang="zh-CN" sz="3200" b="1" dirty="0">
              <a:latin typeface="微软雅黑" panose="020B0503020204020204" pitchFamily="34" charset="-122"/>
              <a:ea typeface="微软雅黑" panose="020B0503020204020204" pitchFamily="34" charset="-122"/>
            </a:endParaRPr>
          </a:p>
          <a:p>
            <a:pPr algn="ctr"/>
            <a:r>
              <a:rPr lang="en-US" altLang="zh-CN" sz="3200" b="1" dirty="0">
                <a:latin typeface="微软雅黑" panose="020B0503020204020204" pitchFamily="34" charset="-122"/>
                <a:ea typeface="微软雅黑" panose="020B0503020204020204" pitchFamily="34" charset="-122"/>
              </a:rPr>
              <a:t>(AD)</a:t>
            </a:r>
            <a:endParaRPr lang="zh-CN" altLang="en-US" sz="3200" dirty="0"/>
          </a:p>
        </p:txBody>
      </p:sp>
      <p:sp>
        <p:nvSpPr>
          <p:cNvPr id="30" name="文本框 29">
            <a:extLst>
              <a:ext uri="{FF2B5EF4-FFF2-40B4-BE49-F238E27FC236}">
                <a16:creationId xmlns:a16="http://schemas.microsoft.com/office/drawing/2014/main" id="{439EBC0F-9E5A-AED7-E133-CF33AE0AF3B8}"/>
              </a:ext>
            </a:extLst>
          </p:cNvPr>
          <p:cNvSpPr txBox="1"/>
          <p:nvPr/>
        </p:nvSpPr>
        <p:spPr>
          <a:xfrm>
            <a:off x="1372696" y="4376848"/>
            <a:ext cx="1620957" cy="954107"/>
          </a:xfrm>
          <a:prstGeom prst="rect">
            <a:avLst/>
          </a:prstGeom>
          <a:noFill/>
        </p:spPr>
        <p:txBody>
          <a:bodyPr wrap="none" rtlCol="0">
            <a:spAutoFit/>
          </a:bodyPr>
          <a:lstStyle/>
          <a:p>
            <a:pPr algn="ctr"/>
            <a:r>
              <a:rPr lang="zh-CN" altLang="en-US" sz="2800" dirty="0">
                <a:latin typeface="微软雅黑" panose="020B0503020204020204" pitchFamily="34" charset="-122"/>
                <a:ea typeface="微软雅黑" panose="020B0503020204020204" pitchFamily="34" charset="-122"/>
              </a:rPr>
              <a:t>基督降生</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以前</a:t>
            </a:r>
            <a:endParaRPr lang="en-US" altLang="zh-CN" sz="2800"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2078981D-6182-D4FF-FBF1-D70407BEF5A3}"/>
              </a:ext>
            </a:extLst>
          </p:cNvPr>
          <p:cNvSpPr txBox="1"/>
          <p:nvPr/>
        </p:nvSpPr>
        <p:spPr>
          <a:xfrm>
            <a:off x="6292700" y="4376848"/>
            <a:ext cx="1620957" cy="954107"/>
          </a:xfrm>
          <a:prstGeom prst="rect">
            <a:avLst/>
          </a:prstGeom>
          <a:noFill/>
        </p:spPr>
        <p:txBody>
          <a:bodyPr wrap="none" rtlCol="0">
            <a:spAutoFit/>
          </a:bodyPr>
          <a:lstStyle/>
          <a:p>
            <a:pPr algn="ctr"/>
            <a:r>
              <a:rPr lang="zh-CN" altLang="en-US" sz="2800" dirty="0">
                <a:latin typeface="微软雅黑" panose="020B0503020204020204" pitchFamily="34" charset="-122"/>
                <a:ea typeface="微软雅黑" panose="020B0503020204020204" pitchFamily="34" charset="-122"/>
              </a:rPr>
              <a:t>基督降生</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以后</a:t>
            </a:r>
            <a:endParaRPr lang="en-US" altLang="zh-CN" sz="2800" dirty="0">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943FB9E7-21A5-87D9-28AB-05C44F665832}"/>
              </a:ext>
            </a:extLst>
          </p:cNvPr>
          <p:cNvGrpSpPr/>
          <p:nvPr/>
        </p:nvGrpSpPr>
        <p:grpSpPr>
          <a:xfrm>
            <a:off x="4377639" y="3344711"/>
            <a:ext cx="541488" cy="772542"/>
            <a:chOff x="4377639" y="3145420"/>
            <a:chExt cx="541488" cy="772542"/>
          </a:xfrm>
        </p:grpSpPr>
        <p:cxnSp>
          <p:nvCxnSpPr>
            <p:cNvPr id="20" name="直接连接符 19">
              <a:extLst>
                <a:ext uri="{FF2B5EF4-FFF2-40B4-BE49-F238E27FC236}">
                  <a16:creationId xmlns:a16="http://schemas.microsoft.com/office/drawing/2014/main" id="{6AA0A1C4-12B6-3E0F-A3B8-C2DFF746778D}"/>
                </a:ext>
              </a:extLst>
            </p:cNvPr>
            <p:cNvCxnSpPr>
              <a:cxnSpLocks/>
            </p:cNvCxnSpPr>
            <p:nvPr/>
          </p:nvCxnSpPr>
          <p:spPr>
            <a:xfrm>
              <a:off x="4662377" y="3145420"/>
              <a:ext cx="0" cy="772542"/>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6" name="直接连接符 19">
              <a:extLst>
                <a:ext uri="{FF2B5EF4-FFF2-40B4-BE49-F238E27FC236}">
                  <a16:creationId xmlns:a16="http://schemas.microsoft.com/office/drawing/2014/main" id="{10B92EB4-1BEB-C09D-A169-77E56CAF2ED1}"/>
                </a:ext>
              </a:extLst>
            </p:cNvPr>
            <p:cNvCxnSpPr>
              <a:cxnSpLocks/>
            </p:cNvCxnSpPr>
            <p:nvPr/>
          </p:nvCxnSpPr>
          <p:spPr>
            <a:xfrm rot="5400000">
              <a:off x="4648383" y="3139558"/>
              <a:ext cx="0" cy="54148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sp>
        <p:nvSpPr>
          <p:cNvPr id="10" name="右箭头 9">
            <a:extLst>
              <a:ext uri="{FF2B5EF4-FFF2-40B4-BE49-F238E27FC236}">
                <a16:creationId xmlns:a16="http://schemas.microsoft.com/office/drawing/2014/main" id="{E33DB665-EAEA-7AD8-B7E0-0E00C620DF4D}"/>
              </a:ext>
            </a:extLst>
          </p:cNvPr>
          <p:cNvSpPr/>
          <p:nvPr/>
        </p:nvSpPr>
        <p:spPr>
          <a:xfrm>
            <a:off x="5612504" y="4669272"/>
            <a:ext cx="526553" cy="39858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右箭头 10">
            <a:extLst>
              <a:ext uri="{FF2B5EF4-FFF2-40B4-BE49-F238E27FC236}">
                <a16:creationId xmlns:a16="http://schemas.microsoft.com/office/drawing/2014/main" id="{959FCC33-E330-020A-2D6B-27B7869482CD}"/>
              </a:ext>
            </a:extLst>
          </p:cNvPr>
          <p:cNvSpPr/>
          <p:nvPr/>
        </p:nvSpPr>
        <p:spPr>
          <a:xfrm flipH="1">
            <a:off x="3127212" y="4669272"/>
            <a:ext cx="526553" cy="39858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206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8" grpId="0"/>
      <p:bldP spid="29" grpId="0"/>
      <p:bldP spid="30" grpId="0"/>
      <p:bldP spid="31"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4C81CD-7949-FE49-F9E5-F70EE5C323C5}"/>
              </a:ext>
            </a:extLst>
          </p:cNvPr>
          <p:cNvSpPr>
            <a:spLocks noGrp="1"/>
          </p:cNvSpPr>
          <p:nvPr>
            <p:ph type="title"/>
          </p:nvPr>
        </p:nvSpPr>
        <p:spPr>
          <a:xfrm>
            <a:off x="0" y="351029"/>
            <a:ext cx="9144000" cy="1325563"/>
          </a:xfrm>
        </p:spPr>
        <p:txBody>
          <a:bodyPr/>
          <a:lstStyle/>
          <a:p>
            <a:r>
              <a:rPr lang="zh-CN" altLang="en-US" dirty="0"/>
              <a:t>写一写</a:t>
            </a:r>
            <a:br>
              <a:rPr lang="en-US" altLang="zh-CN" dirty="0"/>
            </a:br>
            <a:r>
              <a:rPr lang="zh-CN" altLang="en-US" dirty="0"/>
              <a:t>从基督降生到今天多少年？</a:t>
            </a:r>
          </a:p>
        </p:txBody>
      </p:sp>
      <p:sp>
        <p:nvSpPr>
          <p:cNvPr id="3" name="文本框 2">
            <a:extLst>
              <a:ext uri="{FF2B5EF4-FFF2-40B4-BE49-F238E27FC236}">
                <a16:creationId xmlns:a16="http://schemas.microsoft.com/office/drawing/2014/main" id="{AA104D2B-8F85-A668-BA25-AE0381FB5398}"/>
              </a:ext>
            </a:extLst>
          </p:cNvPr>
          <p:cNvSpPr txBox="1"/>
          <p:nvPr/>
        </p:nvSpPr>
        <p:spPr>
          <a:xfrm>
            <a:off x="914925" y="4073183"/>
            <a:ext cx="7314149" cy="2207143"/>
          </a:xfrm>
          <a:prstGeom prst="rect">
            <a:avLst/>
          </a:prstGeom>
          <a:noFill/>
        </p:spPr>
        <p:txBody>
          <a:bodyPr wrap="square" rtlCol="0">
            <a:spAutoFit/>
          </a:bodyPr>
          <a:lstStyle/>
          <a:p>
            <a:pPr>
              <a:lnSpc>
                <a:spcPts val="3860"/>
              </a:lnSpc>
              <a:spcBef>
                <a:spcPts val="1200"/>
              </a:spcBef>
            </a:pPr>
            <a:r>
              <a:rPr lang="zh-CN" altLang="en-US" sz="2800" dirty="0">
                <a:latin typeface="微软雅黑" panose="020B0503020204020204" pitchFamily="34" charset="-122"/>
                <a:ea typeface="微软雅黑" panose="020B0503020204020204" pitchFamily="34" charset="-122"/>
              </a:rPr>
              <a:t>今年已经是基督降生 </a:t>
            </a:r>
            <a:r>
              <a:rPr lang="zh-CN" altLang="en-US" sz="2800" u="sng" dirty="0">
                <a:latin typeface="微软雅黑" panose="020B0503020204020204" pitchFamily="34" charset="-122"/>
                <a:ea typeface="微软雅黑" panose="020B0503020204020204" pitchFamily="34" charset="-122"/>
              </a:rPr>
              <a:t>     </a:t>
            </a:r>
            <a:r>
              <a:rPr lang="en-US" altLang="zh-CN" sz="2800" u="sng" dirty="0">
                <a:latin typeface="微软雅黑" panose="020B0503020204020204" pitchFamily="34" charset="-122"/>
                <a:ea typeface="微软雅黑" panose="020B0503020204020204" pitchFamily="34" charset="-122"/>
              </a:rPr>
              <a:t>  </a:t>
            </a:r>
            <a:r>
              <a:rPr lang="zh-CN" altLang="en-US" sz="2800" u="sng" dirty="0">
                <a:latin typeface="微软雅黑" panose="020B0503020204020204" pitchFamily="34" charset="-122"/>
                <a:ea typeface="微软雅黑" panose="020B0503020204020204" pitchFamily="34" charset="-122"/>
              </a:rPr>
              <a:t>    </a:t>
            </a:r>
            <a:r>
              <a:rPr lang="en-US" altLang="zh-CN"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（以前</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以后）的年份。今年是</a:t>
            </a:r>
            <a:r>
              <a:rPr lang="en-US" altLang="zh-CN" sz="2800" dirty="0">
                <a:latin typeface="微软雅黑" panose="020B0503020204020204" pitchFamily="34" charset="-122"/>
                <a:ea typeface="微软雅黑" panose="020B0503020204020204" pitchFamily="34" charset="-122"/>
              </a:rPr>
              <a:t>20</a:t>
            </a:r>
            <a:r>
              <a:rPr lang="en-US" altLang="zh-CN"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年，也就是</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（公元前</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公元后）的第</a:t>
            </a:r>
            <a:r>
              <a:rPr lang="zh-CN" altLang="en-US" sz="2800" u="sng" dirty="0">
                <a:latin typeface="微软雅黑" panose="020B0503020204020204" pitchFamily="34" charset="-122"/>
                <a:ea typeface="微软雅黑" panose="020B0503020204020204" pitchFamily="34" charset="-122"/>
              </a:rPr>
              <a:t>           </a:t>
            </a:r>
            <a:r>
              <a:rPr lang="en-US" altLang="zh-CN"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年。</a:t>
            </a:r>
            <a:endParaRPr lang="en-US" altLang="zh-CN" sz="2800" dirty="0">
              <a:latin typeface="微软雅黑" panose="020B0503020204020204" pitchFamily="34" charset="-122"/>
              <a:ea typeface="微软雅黑" panose="020B0503020204020204" pitchFamily="34" charset="-122"/>
            </a:endParaRPr>
          </a:p>
          <a:p>
            <a:pPr>
              <a:lnSpc>
                <a:spcPts val="3860"/>
              </a:lnSpc>
              <a:spcBef>
                <a:spcPts val="1200"/>
              </a:spcBef>
            </a:pPr>
            <a:r>
              <a:rPr lang="zh-CN" altLang="en-US" sz="2800" dirty="0">
                <a:latin typeface="微软雅黑" panose="020B0503020204020204" pitchFamily="34" charset="-122"/>
                <a:ea typeface="微软雅黑" panose="020B0503020204020204" pitchFamily="34" charset="-122"/>
              </a:rPr>
              <a:t>所以说，从基督降生到今年一共是</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年。</a:t>
            </a:r>
            <a:endParaRPr lang="en-US" altLang="zh-CN" sz="28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1D75DA8F-1410-F4A3-5854-B0CDD5866D52}"/>
              </a:ext>
            </a:extLst>
          </p:cNvPr>
          <p:cNvSpPr txBox="1"/>
          <p:nvPr/>
        </p:nvSpPr>
        <p:spPr>
          <a:xfrm>
            <a:off x="4404678" y="4056600"/>
            <a:ext cx="997092"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以后</a:t>
            </a:r>
            <a:endParaRPr lang="en-US" altLang="zh-CN" sz="2800" b="1"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2D2DEC74-2D79-2672-61E9-6BBAFFBDC8C5}"/>
              </a:ext>
            </a:extLst>
          </p:cNvPr>
          <p:cNvSpPr txBox="1"/>
          <p:nvPr/>
        </p:nvSpPr>
        <p:spPr>
          <a:xfrm>
            <a:off x="6437435" y="4548384"/>
            <a:ext cx="1669114"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公元后</a:t>
            </a:r>
            <a:endParaRPr lang="en-US" altLang="zh-CN" sz="2800" b="1"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226854C-24EA-8791-4CD9-A120E4898270}"/>
              </a:ext>
            </a:extLst>
          </p:cNvPr>
          <p:cNvSpPr txBox="1"/>
          <p:nvPr/>
        </p:nvSpPr>
        <p:spPr>
          <a:xfrm>
            <a:off x="4764569" y="5086456"/>
            <a:ext cx="2581804"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二千零二十三</a:t>
            </a:r>
            <a:endParaRPr lang="en-US" altLang="zh-CN" sz="28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E2CD5C37-4AAA-3CBB-1E31-520109C501B9}"/>
              </a:ext>
            </a:extLst>
          </p:cNvPr>
          <p:cNvSpPr txBox="1"/>
          <p:nvPr/>
        </p:nvSpPr>
        <p:spPr>
          <a:xfrm>
            <a:off x="6425712" y="5732576"/>
            <a:ext cx="1294606" cy="523220"/>
          </a:xfrm>
          <a:prstGeom prst="rect">
            <a:avLst/>
          </a:prstGeom>
          <a:noFill/>
        </p:spPr>
        <p:txBody>
          <a:bodyPr wrap="square">
            <a:spAutoFit/>
          </a:bodyPr>
          <a:lstStyle/>
          <a:p>
            <a:r>
              <a:rPr lang="en-US" altLang="zh-CN" sz="2800" b="1" dirty="0">
                <a:latin typeface="微软雅黑" panose="020B0503020204020204" pitchFamily="34" charset="-122"/>
                <a:ea typeface="微软雅黑" panose="020B0503020204020204" pitchFamily="34" charset="-122"/>
              </a:rPr>
              <a:t>2023</a:t>
            </a:r>
          </a:p>
        </p:txBody>
      </p:sp>
      <p:sp>
        <p:nvSpPr>
          <p:cNvPr id="8" name="文本框 7">
            <a:extLst>
              <a:ext uri="{FF2B5EF4-FFF2-40B4-BE49-F238E27FC236}">
                <a16:creationId xmlns:a16="http://schemas.microsoft.com/office/drawing/2014/main" id="{CD574952-4A79-FAF6-694D-0B8DC083FA5B}"/>
              </a:ext>
            </a:extLst>
          </p:cNvPr>
          <p:cNvSpPr txBox="1"/>
          <p:nvPr/>
        </p:nvSpPr>
        <p:spPr>
          <a:xfrm>
            <a:off x="3924598" y="4599367"/>
            <a:ext cx="839972" cy="523220"/>
          </a:xfrm>
          <a:prstGeom prst="rect">
            <a:avLst/>
          </a:prstGeom>
          <a:noFill/>
        </p:spPr>
        <p:txBody>
          <a:bodyPr wrap="square">
            <a:spAutoFit/>
          </a:bodyPr>
          <a:lstStyle/>
          <a:p>
            <a:r>
              <a:rPr lang="en-US" altLang="zh-CN" sz="2800" b="1" dirty="0">
                <a:latin typeface="微软雅黑" panose="020B0503020204020204" pitchFamily="34" charset="-122"/>
                <a:ea typeface="微软雅黑" panose="020B0503020204020204" pitchFamily="34" charset="-122"/>
              </a:rPr>
              <a:t>23</a:t>
            </a:r>
          </a:p>
        </p:txBody>
      </p:sp>
      <p:cxnSp>
        <p:nvCxnSpPr>
          <p:cNvPr id="10" name="直线连接符 9">
            <a:extLst>
              <a:ext uri="{FF2B5EF4-FFF2-40B4-BE49-F238E27FC236}">
                <a16:creationId xmlns:a16="http://schemas.microsoft.com/office/drawing/2014/main" id="{B95AB099-6F9F-35E5-87C7-83BE13F342D7}"/>
              </a:ext>
            </a:extLst>
          </p:cNvPr>
          <p:cNvCxnSpPr/>
          <p:nvPr/>
        </p:nvCxnSpPr>
        <p:spPr>
          <a:xfrm>
            <a:off x="6437435" y="5036435"/>
            <a:ext cx="1294606" cy="0"/>
          </a:xfrm>
          <a:prstGeom prst="line">
            <a:avLst/>
          </a:prstGeom>
          <a:ln w="28575"/>
        </p:spPr>
        <p:style>
          <a:lnRef idx="1">
            <a:schemeClr val="dk1"/>
          </a:lnRef>
          <a:fillRef idx="0">
            <a:schemeClr val="dk1"/>
          </a:fillRef>
          <a:effectRef idx="0">
            <a:schemeClr val="dk1"/>
          </a:effectRef>
          <a:fontRef idx="minor">
            <a:schemeClr val="tx1"/>
          </a:fontRef>
        </p:style>
      </p:cxnSp>
      <p:pic>
        <p:nvPicPr>
          <p:cNvPr id="12" name="图片 11">
            <a:extLst>
              <a:ext uri="{FF2B5EF4-FFF2-40B4-BE49-F238E27FC236}">
                <a16:creationId xmlns:a16="http://schemas.microsoft.com/office/drawing/2014/main" id="{6339FCF5-F2F5-8CD6-DE53-10CA9DDF45C1}"/>
              </a:ext>
            </a:extLst>
          </p:cNvPr>
          <p:cNvPicPr>
            <a:picLocks noChangeAspect="1"/>
          </p:cNvPicPr>
          <p:nvPr/>
        </p:nvPicPr>
        <p:blipFill rotWithShape="1">
          <a:blip r:embed="rId3"/>
          <a:srcRect t="4382" b="12399"/>
          <a:stretch/>
        </p:blipFill>
        <p:spPr>
          <a:xfrm>
            <a:off x="3006009" y="1728344"/>
            <a:ext cx="3131981" cy="21924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930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4">
            <a:extLst>
              <a:ext uri="{FF2B5EF4-FFF2-40B4-BE49-F238E27FC236}">
                <a16:creationId xmlns:a16="http://schemas.microsoft.com/office/drawing/2014/main" id="{C3E4A226-D1DE-406F-CE9B-BF004831D0F7}"/>
              </a:ext>
            </a:extLst>
          </p:cNvPr>
          <p:cNvCxnSpPr/>
          <p:nvPr/>
        </p:nvCxnSpPr>
        <p:spPr>
          <a:xfrm>
            <a:off x="630947" y="2224606"/>
            <a:ext cx="81347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标题 2">
            <a:extLst>
              <a:ext uri="{FF2B5EF4-FFF2-40B4-BE49-F238E27FC236}">
                <a16:creationId xmlns:a16="http://schemas.microsoft.com/office/drawing/2014/main" id="{E4C8E92A-ABD5-5BE2-B7E5-4B4A10D63F61}"/>
              </a:ext>
            </a:extLst>
          </p:cNvPr>
          <p:cNvSpPr>
            <a:spLocks noGrp="1"/>
          </p:cNvSpPr>
          <p:nvPr>
            <p:ph type="title"/>
          </p:nvPr>
        </p:nvSpPr>
        <p:spPr/>
        <p:txBody>
          <a:bodyPr/>
          <a:lstStyle/>
          <a:p>
            <a:r>
              <a:rPr lang="zh-CN" altLang="en-US" dirty="0"/>
              <a:t>从起初到现在</a:t>
            </a:r>
          </a:p>
        </p:txBody>
      </p:sp>
      <p:sp>
        <p:nvSpPr>
          <p:cNvPr id="6" name="文本框 5">
            <a:extLst>
              <a:ext uri="{FF2B5EF4-FFF2-40B4-BE49-F238E27FC236}">
                <a16:creationId xmlns:a16="http://schemas.microsoft.com/office/drawing/2014/main" id="{E198F230-CE80-A06E-D5C7-DF5AAE3DFB7D}"/>
              </a:ext>
            </a:extLst>
          </p:cNvPr>
          <p:cNvSpPr txBox="1"/>
          <p:nvPr/>
        </p:nvSpPr>
        <p:spPr>
          <a:xfrm>
            <a:off x="7760244" y="2349980"/>
            <a:ext cx="902811"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现在</a:t>
            </a:r>
          </a:p>
        </p:txBody>
      </p:sp>
      <p:sp>
        <p:nvSpPr>
          <p:cNvPr id="17" name="文本框 16">
            <a:extLst>
              <a:ext uri="{FF2B5EF4-FFF2-40B4-BE49-F238E27FC236}">
                <a16:creationId xmlns:a16="http://schemas.microsoft.com/office/drawing/2014/main" id="{0D0057C3-8E30-843E-A336-C0D7A43619BF}"/>
              </a:ext>
            </a:extLst>
          </p:cNvPr>
          <p:cNvSpPr txBox="1"/>
          <p:nvPr/>
        </p:nvSpPr>
        <p:spPr>
          <a:xfrm>
            <a:off x="4888555" y="2349980"/>
            <a:ext cx="1884448"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耶稣</a:t>
            </a:r>
            <a:endParaRPr lang="en-US" altLang="zh-CN" sz="2800" dirty="0">
              <a:latin typeface="微软雅黑" panose="020B0503020204020204" pitchFamily="34" charset="-122"/>
              <a:ea typeface="微软雅黑" panose="020B0503020204020204" pitchFamily="34" charset="-122"/>
            </a:endParaRPr>
          </a:p>
        </p:txBody>
      </p:sp>
      <p:sp>
        <p:nvSpPr>
          <p:cNvPr id="18" name="椭圆 17">
            <a:extLst>
              <a:ext uri="{FF2B5EF4-FFF2-40B4-BE49-F238E27FC236}">
                <a16:creationId xmlns:a16="http://schemas.microsoft.com/office/drawing/2014/main" id="{778B2322-B077-5E30-8C99-63C67A47E7EE}"/>
              </a:ext>
            </a:extLst>
          </p:cNvPr>
          <p:cNvSpPr>
            <a:spLocks noChangeAspect="1"/>
          </p:cNvSpPr>
          <p:nvPr/>
        </p:nvSpPr>
        <p:spPr>
          <a:xfrm>
            <a:off x="5695451" y="213793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a:extLst>
              <a:ext uri="{FF2B5EF4-FFF2-40B4-BE49-F238E27FC236}">
                <a16:creationId xmlns:a16="http://schemas.microsoft.com/office/drawing/2014/main" id="{B046966A-F2BA-2EF7-808B-13E17C0BCD81}"/>
              </a:ext>
            </a:extLst>
          </p:cNvPr>
          <p:cNvSpPr>
            <a:spLocks noChangeAspect="1"/>
          </p:cNvSpPr>
          <p:nvPr/>
        </p:nvSpPr>
        <p:spPr>
          <a:xfrm>
            <a:off x="3207790" y="213793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8C8E19A3-61AD-D451-CE82-FBE02185D9FC}"/>
              </a:ext>
            </a:extLst>
          </p:cNvPr>
          <p:cNvSpPr txBox="1"/>
          <p:nvPr/>
        </p:nvSpPr>
        <p:spPr>
          <a:xfrm>
            <a:off x="2345459" y="2349980"/>
            <a:ext cx="1884448"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亚伯拉罕</a:t>
            </a:r>
            <a:endParaRPr lang="en-US" altLang="zh-CN" sz="2800" dirty="0">
              <a:latin typeface="微软雅黑" panose="020B0503020204020204" pitchFamily="34" charset="-122"/>
              <a:ea typeface="微软雅黑" panose="020B0503020204020204" pitchFamily="34" charset="-122"/>
            </a:endParaRPr>
          </a:p>
        </p:txBody>
      </p:sp>
      <p:pic>
        <p:nvPicPr>
          <p:cNvPr id="7" name="图片 6" descr="图片包含 猫, 躺, 站, 熊&#10;&#10;描述已自动生成">
            <a:extLst>
              <a:ext uri="{FF2B5EF4-FFF2-40B4-BE49-F238E27FC236}">
                <a16:creationId xmlns:a16="http://schemas.microsoft.com/office/drawing/2014/main" id="{6CE339B9-DA84-979F-CA47-B65C6212E177}"/>
              </a:ext>
            </a:extLst>
          </p:cNvPr>
          <p:cNvPicPr>
            <a:picLocks noChangeAspect="1"/>
          </p:cNvPicPr>
          <p:nvPr/>
        </p:nvPicPr>
        <p:blipFill rotWithShape="1">
          <a:blip r:embed="rId3"/>
          <a:srcRect r="2652" b="16643"/>
          <a:stretch/>
        </p:blipFill>
        <p:spPr>
          <a:xfrm>
            <a:off x="0" y="2905734"/>
            <a:ext cx="2067455" cy="2712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descr="图片包含 户外, 草, 女人, 男人&#10;&#10;描述已自动生成">
            <a:extLst>
              <a:ext uri="{FF2B5EF4-FFF2-40B4-BE49-F238E27FC236}">
                <a16:creationId xmlns:a16="http://schemas.microsoft.com/office/drawing/2014/main" id="{B67106D7-8428-EB38-D3A7-65DF50F26FCD}"/>
              </a:ext>
            </a:extLst>
          </p:cNvPr>
          <p:cNvPicPr>
            <a:picLocks noChangeAspect="1"/>
          </p:cNvPicPr>
          <p:nvPr/>
        </p:nvPicPr>
        <p:blipFill rotWithShape="1">
          <a:blip r:embed="rId4"/>
          <a:srcRect l="15314" t="8061" r="23175" b="3876"/>
          <a:stretch/>
        </p:blipFill>
        <p:spPr>
          <a:xfrm>
            <a:off x="2194517" y="2905734"/>
            <a:ext cx="2285795" cy="2712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图片包含 桌子, 草, 站, 一群&#10;&#10;描述已自动生成">
            <a:extLst>
              <a:ext uri="{FF2B5EF4-FFF2-40B4-BE49-F238E27FC236}">
                <a16:creationId xmlns:a16="http://schemas.microsoft.com/office/drawing/2014/main" id="{4B5E233F-6F9A-88F2-EEF4-EF2EC0E02005}"/>
              </a:ext>
            </a:extLst>
          </p:cNvPr>
          <p:cNvPicPr>
            <a:picLocks noChangeAspect="1"/>
          </p:cNvPicPr>
          <p:nvPr/>
        </p:nvPicPr>
        <p:blipFill rotWithShape="1">
          <a:blip r:embed="rId5"/>
          <a:srcRect l="14566" r="22243"/>
          <a:stretch/>
        </p:blipFill>
        <p:spPr>
          <a:xfrm>
            <a:off x="4607374" y="2905734"/>
            <a:ext cx="2285795" cy="27128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蓝色的鸡蛋&#10;&#10;描述已自动生成">
            <a:extLst>
              <a:ext uri="{FF2B5EF4-FFF2-40B4-BE49-F238E27FC236}">
                <a16:creationId xmlns:a16="http://schemas.microsoft.com/office/drawing/2014/main" id="{BE0BD2F7-E41E-DEC9-3077-17825AEE44AA}"/>
              </a:ext>
            </a:extLst>
          </p:cNvPr>
          <p:cNvPicPr>
            <a:picLocks noChangeAspect="1"/>
          </p:cNvPicPr>
          <p:nvPr/>
        </p:nvPicPr>
        <p:blipFill>
          <a:blip r:embed="rId6"/>
          <a:stretch>
            <a:fillRect/>
          </a:stretch>
        </p:blipFill>
        <p:spPr>
          <a:xfrm>
            <a:off x="62504" y="1214451"/>
            <a:ext cx="1136885" cy="1136885"/>
          </a:xfrm>
          <a:prstGeom prst="rect">
            <a:avLst/>
          </a:prstGeom>
        </p:spPr>
      </p:pic>
      <p:sp>
        <p:nvSpPr>
          <p:cNvPr id="19" name="文本框 18">
            <a:extLst>
              <a:ext uri="{FF2B5EF4-FFF2-40B4-BE49-F238E27FC236}">
                <a16:creationId xmlns:a16="http://schemas.microsoft.com/office/drawing/2014/main" id="{3D911E0C-BE84-5039-4CB7-87514BC16A98}"/>
              </a:ext>
            </a:extLst>
          </p:cNvPr>
          <p:cNvSpPr txBox="1"/>
          <p:nvPr/>
        </p:nvSpPr>
        <p:spPr>
          <a:xfrm>
            <a:off x="1250272" y="1665334"/>
            <a:ext cx="1884448" cy="523220"/>
          </a:xfrm>
          <a:prstGeom prst="rect">
            <a:avLst/>
          </a:prstGeom>
          <a:noFill/>
        </p:spPr>
        <p:txBody>
          <a:bodyPr wrap="square" rtlCol="0">
            <a:spAutoFit/>
          </a:bodyPr>
          <a:lstStyle/>
          <a:p>
            <a:pPr algn="ctr"/>
            <a:r>
              <a:rPr lang="en-US" altLang="zh-CN" sz="2800" b="1" dirty="0">
                <a:latin typeface="微软雅黑" panose="020B0503020204020204" pitchFamily="34" charset="-122"/>
                <a:ea typeface="微软雅黑" panose="020B0503020204020204" pitchFamily="34" charset="-122"/>
              </a:rPr>
              <a:t>2000</a:t>
            </a:r>
            <a:r>
              <a:rPr lang="zh-CN" altLang="en-US" sz="2800" b="1" dirty="0">
                <a:latin typeface="微软雅黑" panose="020B0503020204020204" pitchFamily="34" charset="-122"/>
                <a:ea typeface="微软雅黑" panose="020B0503020204020204" pitchFamily="34" charset="-122"/>
              </a:rPr>
              <a:t>年</a:t>
            </a:r>
            <a:endParaRPr lang="en-US" altLang="zh-CN" sz="28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C39FCB9-34D4-BA17-17A8-81DC1E4727AF}"/>
              </a:ext>
            </a:extLst>
          </p:cNvPr>
          <p:cNvSpPr txBox="1"/>
          <p:nvPr/>
        </p:nvSpPr>
        <p:spPr>
          <a:xfrm>
            <a:off x="3631151" y="1665334"/>
            <a:ext cx="1884448" cy="523220"/>
          </a:xfrm>
          <a:prstGeom prst="rect">
            <a:avLst/>
          </a:prstGeom>
          <a:noFill/>
        </p:spPr>
        <p:txBody>
          <a:bodyPr wrap="square" rtlCol="0">
            <a:spAutoFit/>
          </a:bodyPr>
          <a:lstStyle/>
          <a:p>
            <a:pPr algn="ctr"/>
            <a:r>
              <a:rPr lang="en-US" altLang="zh-CN" sz="2800" b="1" dirty="0">
                <a:latin typeface="微软雅黑" panose="020B0503020204020204" pitchFamily="34" charset="-122"/>
                <a:ea typeface="微软雅黑" panose="020B0503020204020204" pitchFamily="34" charset="-122"/>
              </a:rPr>
              <a:t>2000</a:t>
            </a:r>
            <a:r>
              <a:rPr lang="zh-CN" altLang="en-US" sz="2800" b="1" dirty="0">
                <a:latin typeface="微软雅黑" panose="020B0503020204020204" pitchFamily="34" charset="-122"/>
                <a:ea typeface="微软雅黑" panose="020B0503020204020204" pitchFamily="34" charset="-122"/>
              </a:rPr>
              <a:t>年</a:t>
            </a:r>
            <a:endParaRPr lang="en-US" altLang="zh-CN" sz="2800" b="1"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0775B230-E8B6-2182-D7AB-6D67E0D4002E}"/>
              </a:ext>
            </a:extLst>
          </p:cNvPr>
          <p:cNvSpPr txBox="1"/>
          <p:nvPr/>
        </p:nvSpPr>
        <p:spPr>
          <a:xfrm>
            <a:off x="6266384" y="1665334"/>
            <a:ext cx="1884448" cy="523220"/>
          </a:xfrm>
          <a:prstGeom prst="rect">
            <a:avLst/>
          </a:prstGeom>
          <a:noFill/>
        </p:spPr>
        <p:txBody>
          <a:bodyPr wrap="square" rtlCol="0">
            <a:spAutoFit/>
          </a:bodyPr>
          <a:lstStyle/>
          <a:p>
            <a:pPr algn="ctr"/>
            <a:r>
              <a:rPr lang="en-US" altLang="zh-CN" sz="2800" b="1" dirty="0">
                <a:latin typeface="微软雅黑" panose="020B0503020204020204" pitchFamily="34" charset="-122"/>
                <a:ea typeface="微软雅黑" panose="020B0503020204020204" pitchFamily="34" charset="-122"/>
              </a:rPr>
              <a:t>2000</a:t>
            </a:r>
            <a:r>
              <a:rPr lang="zh-CN" altLang="en-US" sz="2800" b="1" dirty="0">
                <a:latin typeface="微软雅黑" panose="020B0503020204020204" pitchFamily="34" charset="-122"/>
                <a:ea typeface="微软雅黑" panose="020B0503020204020204" pitchFamily="34" charset="-122"/>
              </a:rPr>
              <a:t>年</a:t>
            </a:r>
            <a:endParaRPr lang="en-US" altLang="zh-CN" sz="2800" b="1"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A785AB81-1641-6B48-C9FD-06D251D32972}"/>
              </a:ext>
            </a:extLst>
          </p:cNvPr>
          <p:cNvSpPr txBox="1"/>
          <p:nvPr/>
        </p:nvSpPr>
        <p:spPr>
          <a:xfrm>
            <a:off x="1078289" y="5949855"/>
            <a:ext cx="7687358" cy="584775"/>
          </a:xfrm>
          <a:prstGeom prst="rect">
            <a:avLst/>
          </a:prstGeom>
          <a:noFill/>
        </p:spPr>
        <p:txBody>
          <a:bodyPr wrap="square" rtlCol="0">
            <a:spAutoFit/>
          </a:bodyPr>
          <a:lstStyle/>
          <a:p>
            <a:pPr algn="ct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地球出现直到今天 </a:t>
            </a:r>
            <a:r>
              <a:rPr lang="zh-CN" altLang="en-US" sz="3200" b="1" u="sng"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多年了</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95B99405-D1F0-F9DA-9556-9E82C235D231}"/>
              </a:ext>
            </a:extLst>
          </p:cNvPr>
          <p:cNvSpPr txBox="1"/>
          <p:nvPr/>
        </p:nvSpPr>
        <p:spPr>
          <a:xfrm>
            <a:off x="5377161" y="5913802"/>
            <a:ext cx="1395842" cy="584775"/>
          </a:xfrm>
          <a:prstGeom prst="rect">
            <a:avLst/>
          </a:prstGeom>
          <a:noFill/>
        </p:spPr>
        <p:txBody>
          <a:bodyPr wrap="square">
            <a:spAutoFit/>
          </a:bodyPr>
          <a:lstStyle/>
          <a:p>
            <a:r>
              <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6000</a:t>
            </a:r>
            <a:endParaRPr lang="zh-CN" altLang="en-US" sz="3200" dirty="0"/>
          </a:p>
        </p:txBody>
      </p:sp>
      <p:sp>
        <p:nvSpPr>
          <p:cNvPr id="2" name="文本框 1">
            <a:extLst>
              <a:ext uri="{FF2B5EF4-FFF2-40B4-BE49-F238E27FC236}">
                <a16:creationId xmlns:a16="http://schemas.microsoft.com/office/drawing/2014/main" id="{42794CF1-4ADC-2721-8B92-6F74A7B5030F}"/>
              </a:ext>
            </a:extLst>
          </p:cNvPr>
          <p:cNvSpPr txBox="1"/>
          <p:nvPr/>
        </p:nvSpPr>
        <p:spPr>
          <a:xfrm>
            <a:off x="289072" y="2349980"/>
            <a:ext cx="1531542"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亚当</a:t>
            </a:r>
            <a:endParaRPr lang="en-US" altLang="zh-CN" sz="2800" dirty="0">
              <a:latin typeface="微软雅黑" panose="020B0503020204020204" pitchFamily="34" charset="-122"/>
              <a:ea typeface="微软雅黑" panose="020B0503020204020204" pitchFamily="34" charset="-122"/>
            </a:endParaRPr>
          </a:p>
        </p:txBody>
      </p:sp>
      <p:pic>
        <p:nvPicPr>
          <p:cNvPr id="1026" name="Picture 2" descr="孩子用手机管理升级：立法禁止带手机进校园，每周游戏不超3小时__凤凰网">
            <a:extLst>
              <a:ext uri="{FF2B5EF4-FFF2-40B4-BE49-F238E27FC236}">
                <a16:creationId xmlns:a16="http://schemas.microsoft.com/office/drawing/2014/main" id="{AC341DE0-98CB-A5D6-D6FD-C0DD6C066C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020231" y="2905734"/>
            <a:ext cx="2123769" cy="27045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88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7BBCBEC-5C88-A49D-AC0E-BD799FF1AEE2}"/>
              </a:ext>
            </a:extLst>
          </p:cNvPr>
          <p:cNvSpPr/>
          <p:nvPr/>
        </p:nvSpPr>
        <p:spPr>
          <a:xfrm>
            <a:off x="1414129" y="3352800"/>
            <a:ext cx="6464597" cy="339576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9B44061A-8B85-4CCC-11AB-915EFD59AD79}"/>
              </a:ext>
            </a:extLst>
          </p:cNvPr>
          <p:cNvSpPr>
            <a:spLocks noGrp="1"/>
          </p:cNvSpPr>
          <p:nvPr>
            <p:ph type="title" idx="4294967295"/>
          </p:nvPr>
        </p:nvSpPr>
        <p:spPr>
          <a:xfrm>
            <a:off x="1414426" y="3693375"/>
            <a:ext cx="6464300" cy="1325563"/>
          </a:xfrm>
          <a:prstGeom prst="rect">
            <a:avLst/>
          </a:prstGeom>
        </p:spPr>
        <p:txBody>
          <a:bodyPr/>
          <a:lstStyle/>
          <a:p>
            <a:pPr algn="ctr"/>
            <a:r>
              <a:rPr lang="zh-CN" altLang="en-US" sz="4400" b="1" dirty="0">
                <a:latin typeface="微软雅黑" panose="020B0503020204020204" pitchFamily="34" charset="-122"/>
                <a:ea typeface="微软雅黑" panose="020B0503020204020204" pitchFamily="34" charset="-122"/>
              </a:rPr>
              <a:t>地球年龄是</a:t>
            </a:r>
            <a:r>
              <a:rPr lang="en-US" altLang="zh-CN" sz="4400" b="1" dirty="0">
                <a:latin typeface="微软雅黑" panose="020B0503020204020204" pitchFamily="34" charset="-122"/>
                <a:ea typeface="微软雅黑" panose="020B0503020204020204" pitchFamily="34" charset="-122"/>
              </a:rPr>
              <a:t>46</a:t>
            </a:r>
            <a:r>
              <a:rPr lang="zh-CN" altLang="en-US" sz="4400" b="1" dirty="0">
                <a:latin typeface="微软雅黑" panose="020B0503020204020204" pitchFamily="34" charset="-122"/>
                <a:ea typeface="微软雅黑" panose="020B0503020204020204" pitchFamily="34" charset="-122"/>
              </a:rPr>
              <a:t>亿岁</a:t>
            </a:r>
          </a:p>
        </p:txBody>
      </p:sp>
      <p:pic>
        <p:nvPicPr>
          <p:cNvPr id="5" name="图片 4" descr="形状&#10;&#10;描述已自动生成">
            <a:extLst>
              <a:ext uri="{FF2B5EF4-FFF2-40B4-BE49-F238E27FC236}">
                <a16:creationId xmlns:a16="http://schemas.microsoft.com/office/drawing/2014/main" id="{D56106FA-8198-35BD-BB27-39511A2D2F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56" b="90502" l="1700" r="97700">
                        <a14:foregroundMark x1="20000" y1="3275" x2="21900" y2="14738"/>
                        <a14:foregroundMark x1="21900" y1="14738" x2="13500" y2="13755"/>
                        <a14:foregroundMark x1="13500" y1="13755" x2="10800" y2="21834"/>
                        <a14:foregroundMark x1="10800" y1="21834" x2="5700" y2="26092"/>
                        <a14:foregroundMark x1="5700" y1="26092" x2="6300" y2="37555"/>
                        <a14:foregroundMark x1="6300" y1="37555" x2="12100" y2="42031"/>
                        <a14:foregroundMark x1="12100" y1="42031" x2="12500" y2="42031"/>
                        <a14:foregroundMark x1="4000" y1="28384" x2="1700" y2="30349"/>
                        <a14:foregroundMark x1="19600" y1="2838" x2="31300" y2="11900"/>
                        <a14:foregroundMark x1="31300" y1="11900" x2="31500" y2="12445"/>
                        <a14:foregroundMark x1="41600" y1="4694" x2="39600" y2="5895"/>
                        <a14:foregroundMark x1="58100" y1="3275" x2="61500" y2="6332"/>
                        <a14:foregroundMark x1="71200" y1="10262" x2="81700" y2="3712"/>
                        <a14:foregroundMark x1="77700" y1="11681" x2="93500" y2="13428"/>
                        <a14:foregroundMark x1="93500" y1="13428" x2="93500" y2="13537"/>
                        <a14:foregroundMark x1="36100" y1="70087" x2="49900" y2="81550"/>
                        <a14:foregroundMark x1="49900" y1="81550" x2="60900" y2="81114"/>
                        <a14:foregroundMark x1="60900" y1="81114" x2="66900" y2="78275"/>
                        <a14:foregroundMark x1="31000" y1="68559" x2="48200" y2="68341"/>
                        <a14:foregroundMark x1="48200" y1="68341" x2="74700" y2="70852"/>
                        <a14:foregroundMark x1="74700" y1="70852" x2="75400" y2="71179"/>
                        <a14:foregroundMark x1="78700" y1="68996" x2="71300" y2="84389"/>
                        <a14:foregroundMark x1="63900" y1="73472" x2="49600" y2="73908"/>
                        <a14:foregroundMark x1="25700" y1="73144" x2="35400" y2="74454"/>
                        <a14:foregroundMark x1="42500" y1="70961" x2="48200" y2="71507"/>
                        <a14:foregroundMark x1="28400" y1="80349" x2="58100" y2="78275"/>
                        <a14:foregroundMark x1="58100" y1="78275" x2="65100" y2="78275"/>
                        <a14:foregroundMark x1="39200" y1="83079" x2="48300" y2="82205"/>
                        <a14:foregroundMark x1="48300" y1="82205" x2="64500" y2="82314"/>
                        <a14:foregroundMark x1="11100" y1="86790" x2="15600" y2="87336"/>
                        <a14:foregroundMark x1="82200" y1="88537" x2="86600" y2="89738"/>
                        <a14:foregroundMark x1="97700" y1="27620" x2="97700" y2="26310"/>
                        <a14:foregroundMark x1="17300" y1="2620" x2="19200" y2="1965"/>
                        <a14:foregroundMark x1="10000" y1="87773" x2="11400" y2="88537"/>
                        <a14:foregroundMark x1="18200" y1="90393" x2="18900" y2="90502"/>
                      </a14:backgroundRemoval>
                    </a14:imgEffect>
                  </a14:imgLayer>
                </a14:imgProps>
              </a:ext>
            </a:extLst>
          </a:blip>
          <a:stretch>
            <a:fillRect/>
          </a:stretch>
        </p:blipFill>
        <p:spPr>
          <a:xfrm>
            <a:off x="2467475" y="145896"/>
            <a:ext cx="4209050" cy="3855490"/>
          </a:xfrm>
          <a:prstGeom prst="rect">
            <a:avLst/>
          </a:prstGeom>
        </p:spPr>
      </p:pic>
      <p:pic>
        <p:nvPicPr>
          <p:cNvPr id="8" name="图片 7" descr="徽标, 图标&#10;&#10;描述已自动生成">
            <a:extLst>
              <a:ext uri="{FF2B5EF4-FFF2-40B4-BE49-F238E27FC236}">
                <a16:creationId xmlns:a16="http://schemas.microsoft.com/office/drawing/2014/main" id="{6FA2CACF-4E19-E49F-1116-047C664E492E}"/>
              </a:ext>
            </a:extLst>
          </p:cNvPr>
          <p:cNvPicPr>
            <a:picLocks noChangeAspect="1"/>
          </p:cNvPicPr>
          <p:nvPr/>
        </p:nvPicPr>
        <p:blipFill>
          <a:blip r:embed="rId5"/>
          <a:stretch>
            <a:fillRect/>
          </a:stretch>
        </p:blipFill>
        <p:spPr>
          <a:xfrm>
            <a:off x="3415374" y="4341960"/>
            <a:ext cx="2313251" cy="2324547"/>
          </a:xfrm>
          <a:prstGeom prst="rect">
            <a:avLst/>
          </a:prstGeom>
        </p:spPr>
      </p:pic>
    </p:spTree>
    <p:extLst>
      <p:ext uri="{BB962C8B-B14F-4D97-AF65-F5344CB8AC3E}">
        <p14:creationId xmlns:p14="http://schemas.microsoft.com/office/powerpoint/2010/main" val="740707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6C3174-5994-BB98-A7B1-DE21976D016C}"/>
              </a:ext>
            </a:extLst>
          </p:cNvPr>
          <p:cNvSpPr>
            <a:spLocks noGrp="1"/>
          </p:cNvSpPr>
          <p:nvPr>
            <p:ph type="title"/>
          </p:nvPr>
        </p:nvSpPr>
        <p:spPr/>
        <p:txBody>
          <a:bodyPr/>
          <a:lstStyle/>
          <a:p>
            <a:r>
              <a:rPr lang="zh-CN" altLang="en-US" dirty="0"/>
              <a:t>哪个才对？</a:t>
            </a:r>
          </a:p>
        </p:txBody>
      </p:sp>
      <p:pic>
        <p:nvPicPr>
          <p:cNvPr id="3" name="图片 2" descr="卡通人物&#10;&#10;低可信度描述已自动生成">
            <a:extLst>
              <a:ext uri="{FF2B5EF4-FFF2-40B4-BE49-F238E27FC236}">
                <a16:creationId xmlns:a16="http://schemas.microsoft.com/office/drawing/2014/main" id="{566FE312-CCAC-623C-D312-51568F436631}"/>
              </a:ext>
            </a:extLst>
          </p:cNvPr>
          <p:cNvPicPr>
            <a:picLocks noChangeAspect="1"/>
          </p:cNvPicPr>
          <p:nvPr/>
        </p:nvPicPr>
        <p:blipFill rotWithShape="1">
          <a:blip r:embed="rId3"/>
          <a:srcRect l="10914" t="7008" r="9345" b="6383"/>
          <a:stretch/>
        </p:blipFill>
        <p:spPr>
          <a:xfrm>
            <a:off x="457827" y="1557393"/>
            <a:ext cx="3687249" cy="4004840"/>
          </a:xfrm>
          <a:prstGeom prst="rect">
            <a:avLst/>
          </a:prstGeom>
        </p:spPr>
      </p:pic>
      <p:pic>
        <p:nvPicPr>
          <p:cNvPr id="4" name="图片 3" descr="徽标, 图标&#10;&#10;描述已自动生成">
            <a:extLst>
              <a:ext uri="{FF2B5EF4-FFF2-40B4-BE49-F238E27FC236}">
                <a16:creationId xmlns:a16="http://schemas.microsoft.com/office/drawing/2014/main" id="{96E84839-C7FA-188E-CA0E-C66AC32E9911}"/>
              </a:ext>
            </a:extLst>
          </p:cNvPr>
          <p:cNvPicPr>
            <a:picLocks noChangeAspect="1"/>
          </p:cNvPicPr>
          <p:nvPr/>
        </p:nvPicPr>
        <p:blipFill>
          <a:blip r:embed="rId4"/>
          <a:stretch>
            <a:fillRect/>
          </a:stretch>
        </p:blipFill>
        <p:spPr>
          <a:xfrm>
            <a:off x="5082932" y="2071411"/>
            <a:ext cx="3409459" cy="3426107"/>
          </a:xfrm>
          <a:prstGeom prst="rect">
            <a:avLst/>
          </a:prstGeom>
        </p:spPr>
      </p:pic>
      <p:sp>
        <p:nvSpPr>
          <p:cNvPr id="5" name="标题 1">
            <a:extLst>
              <a:ext uri="{FF2B5EF4-FFF2-40B4-BE49-F238E27FC236}">
                <a16:creationId xmlns:a16="http://schemas.microsoft.com/office/drawing/2014/main" id="{5BA1FD4C-9DF4-78E4-0FE9-9D7EE55065E1}"/>
              </a:ext>
            </a:extLst>
          </p:cNvPr>
          <p:cNvSpPr txBox="1">
            <a:spLocks/>
          </p:cNvSpPr>
          <p:nvPr/>
        </p:nvSpPr>
        <p:spPr>
          <a:xfrm>
            <a:off x="0" y="5629014"/>
            <a:ext cx="4572000" cy="1137059"/>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2800" b="0" dirty="0"/>
              <a:t>年轻地球</a:t>
            </a:r>
            <a:endParaRPr lang="en-US" altLang="zh-CN" sz="2800" b="0" dirty="0"/>
          </a:p>
          <a:p>
            <a:r>
              <a:rPr lang="en-US" altLang="zh-CN" sz="2800" b="0" dirty="0"/>
              <a:t>6000</a:t>
            </a:r>
            <a:r>
              <a:rPr lang="zh-CN" altLang="en-US" sz="2800" b="0" dirty="0"/>
              <a:t>年</a:t>
            </a:r>
          </a:p>
        </p:txBody>
      </p:sp>
      <p:sp>
        <p:nvSpPr>
          <p:cNvPr id="6" name="标题 1">
            <a:extLst>
              <a:ext uri="{FF2B5EF4-FFF2-40B4-BE49-F238E27FC236}">
                <a16:creationId xmlns:a16="http://schemas.microsoft.com/office/drawing/2014/main" id="{7361D028-BF06-0FB6-456E-862185A1B593}"/>
              </a:ext>
            </a:extLst>
          </p:cNvPr>
          <p:cNvSpPr txBox="1">
            <a:spLocks/>
          </p:cNvSpPr>
          <p:nvPr/>
        </p:nvSpPr>
        <p:spPr>
          <a:xfrm>
            <a:off x="4523162" y="5629014"/>
            <a:ext cx="4572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2800" b="0" dirty="0"/>
              <a:t>年老地球</a:t>
            </a:r>
            <a:endParaRPr lang="en-US" altLang="zh-CN" sz="2800" b="0" dirty="0"/>
          </a:p>
          <a:p>
            <a:r>
              <a:rPr lang="en-US" altLang="zh-CN" sz="2800" b="0" dirty="0"/>
              <a:t>46</a:t>
            </a:r>
            <a:r>
              <a:rPr lang="zh-CN" altLang="en-US" sz="2800" b="0" dirty="0"/>
              <a:t>亿年</a:t>
            </a:r>
          </a:p>
        </p:txBody>
      </p:sp>
      <p:pic>
        <p:nvPicPr>
          <p:cNvPr id="8" name="图片 7" descr="徽标, 图标&#10;&#10;描述已自动生成">
            <a:extLst>
              <a:ext uri="{FF2B5EF4-FFF2-40B4-BE49-F238E27FC236}">
                <a16:creationId xmlns:a16="http://schemas.microsoft.com/office/drawing/2014/main" id="{2613D9DF-708F-1DE0-83D9-927685D3E840}"/>
              </a:ext>
            </a:extLst>
          </p:cNvPr>
          <p:cNvPicPr>
            <a:picLocks noChangeAspect="1"/>
          </p:cNvPicPr>
          <p:nvPr/>
        </p:nvPicPr>
        <p:blipFill>
          <a:blip r:embed="rId5"/>
          <a:stretch>
            <a:fillRect/>
          </a:stretch>
        </p:blipFill>
        <p:spPr>
          <a:xfrm>
            <a:off x="5175537" y="2316398"/>
            <a:ext cx="3522359" cy="3522359"/>
          </a:xfrm>
          <a:prstGeom prst="rect">
            <a:avLst/>
          </a:prstGeom>
        </p:spPr>
      </p:pic>
    </p:spTree>
    <p:extLst>
      <p:ext uri="{BB962C8B-B14F-4D97-AF65-F5344CB8AC3E}">
        <p14:creationId xmlns:p14="http://schemas.microsoft.com/office/powerpoint/2010/main" val="24678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A070B68B-5356-9C66-C970-A560853CA8B0}"/>
              </a:ext>
            </a:extLst>
          </p:cNvPr>
          <p:cNvPicPr>
            <a:picLocks noChangeAspect="1"/>
          </p:cNvPicPr>
          <p:nvPr/>
        </p:nvPicPr>
        <p:blipFill>
          <a:blip r:embed="rId3"/>
          <a:stretch>
            <a:fillRect/>
          </a:stretch>
        </p:blipFill>
        <p:spPr>
          <a:xfrm>
            <a:off x="117795" y="289093"/>
            <a:ext cx="2360293" cy="3676423"/>
          </a:xfrm>
          <a:prstGeom prst="rect">
            <a:avLst/>
          </a:prstGeom>
        </p:spPr>
      </p:pic>
      <p:sp>
        <p:nvSpPr>
          <p:cNvPr id="8" name="对话气泡: 圆角矩形 7">
            <a:extLst>
              <a:ext uri="{FF2B5EF4-FFF2-40B4-BE49-F238E27FC236}">
                <a16:creationId xmlns:a16="http://schemas.microsoft.com/office/drawing/2014/main" id="{38CD50EE-1747-B427-7756-940A2DC4DF89}"/>
              </a:ext>
            </a:extLst>
          </p:cNvPr>
          <p:cNvSpPr/>
          <p:nvPr/>
        </p:nvSpPr>
        <p:spPr>
          <a:xfrm>
            <a:off x="2914868" y="423079"/>
            <a:ext cx="3907963" cy="1401406"/>
          </a:xfrm>
          <a:prstGeom prst="wedgeRoundRectCallout">
            <a:avLst>
              <a:gd name="adj1" fmla="val -64256"/>
              <a:gd name="adj2" fmla="val -136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559AE33-B4E2-91EB-9808-3EB8B4624EC9}"/>
              </a:ext>
            </a:extLst>
          </p:cNvPr>
          <p:cNvSpPr txBox="1"/>
          <p:nvPr/>
        </p:nvSpPr>
        <p:spPr>
          <a:xfrm>
            <a:off x="3210376" y="599808"/>
            <a:ext cx="3717962"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圣经其实可以解释年老地球论！</a:t>
            </a:r>
            <a:endParaRPr lang="zh-CN" altLang="en-US" sz="3200" dirty="0"/>
          </a:p>
        </p:txBody>
      </p:sp>
      <p:sp>
        <p:nvSpPr>
          <p:cNvPr id="19" name="对话气泡: 圆角矩形 18">
            <a:extLst>
              <a:ext uri="{FF2B5EF4-FFF2-40B4-BE49-F238E27FC236}">
                <a16:creationId xmlns:a16="http://schemas.microsoft.com/office/drawing/2014/main" id="{3349658D-ACBF-BFE6-4C1D-9AE31367090D}"/>
              </a:ext>
            </a:extLst>
          </p:cNvPr>
          <p:cNvSpPr/>
          <p:nvPr/>
        </p:nvSpPr>
        <p:spPr>
          <a:xfrm>
            <a:off x="1222371" y="4161719"/>
            <a:ext cx="4728118" cy="1529050"/>
          </a:xfrm>
          <a:prstGeom prst="wedgeRoundRectCallout">
            <a:avLst>
              <a:gd name="adj1" fmla="val 57670"/>
              <a:gd name="adj2" fmla="val -145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14E6390D-EAE6-2FB8-9C25-87D27471A4BA}"/>
              </a:ext>
            </a:extLst>
          </p:cNvPr>
          <p:cNvSpPr txBox="1"/>
          <p:nvPr/>
        </p:nvSpPr>
        <p:spPr>
          <a:xfrm>
            <a:off x="1650380" y="4387635"/>
            <a:ext cx="4164981"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我们可以既接受圣经，</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又相信地球古老吗？</a:t>
            </a:r>
            <a:endParaRPr lang="zh-CN" altLang="en-US" sz="3200" dirty="0"/>
          </a:p>
        </p:txBody>
      </p:sp>
      <p:pic>
        <p:nvPicPr>
          <p:cNvPr id="22" name="图片 21" descr="卡通人物&#10;&#10;描述已自动生成">
            <a:extLst>
              <a:ext uri="{FF2B5EF4-FFF2-40B4-BE49-F238E27FC236}">
                <a16:creationId xmlns:a16="http://schemas.microsoft.com/office/drawing/2014/main" id="{3C65125B-721E-DC2A-5AF3-ADE2829AA6C2}"/>
              </a:ext>
            </a:extLst>
          </p:cNvPr>
          <p:cNvPicPr>
            <a:picLocks noChangeAspect="1"/>
          </p:cNvPicPr>
          <p:nvPr/>
        </p:nvPicPr>
        <p:blipFill>
          <a:blip r:embed="rId4"/>
          <a:stretch>
            <a:fillRect/>
          </a:stretch>
        </p:blipFill>
        <p:spPr>
          <a:xfrm>
            <a:off x="4884234" y="2598234"/>
            <a:ext cx="4259766" cy="4259766"/>
          </a:xfrm>
          <a:prstGeom prst="rect">
            <a:avLst/>
          </a:prstGeom>
        </p:spPr>
      </p:pic>
    </p:spTree>
    <p:extLst>
      <p:ext uri="{BB962C8B-B14F-4D97-AF65-F5344CB8AC3E}">
        <p14:creationId xmlns:p14="http://schemas.microsoft.com/office/powerpoint/2010/main" val="12301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蓝色的鸡蛋&#10;&#10;描述已自动生成">
            <a:extLst>
              <a:ext uri="{FF2B5EF4-FFF2-40B4-BE49-F238E27FC236}">
                <a16:creationId xmlns:a16="http://schemas.microsoft.com/office/drawing/2014/main" id="{CEA2A9D1-98F8-389A-DAB2-885D3F4D6C99}"/>
              </a:ext>
            </a:extLst>
          </p:cNvPr>
          <p:cNvPicPr>
            <a:picLocks noChangeAspect="1"/>
          </p:cNvPicPr>
          <p:nvPr/>
        </p:nvPicPr>
        <p:blipFill>
          <a:blip r:embed="rId3"/>
          <a:stretch>
            <a:fillRect/>
          </a:stretch>
        </p:blipFill>
        <p:spPr>
          <a:xfrm>
            <a:off x="3161370" y="2160859"/>
            <a:ext cx="2821259" cy="2821259"/>
          </a:xfrm>
          <a:prstGeom prst="rect">
            <a:avLst/>
          </a:prstGeom>
        </p:spPr>
      </p:pic>
      <p:sp>
        <p:nvSpPr>
          <p:cNvPr id="10" name="标题 9">
            <a:extLst>
              <a:ext uri="{FF2B5EF4-FFF2-40B4-BE49-F238E27FC236}">
                <a16:creationId xmlns:a16="http://schemas.microsoft.com/office/drawing/2014/main" id="{CDCBB807-0808-FA63-6866-46495D1E28B4}"/>
              </a:ext>
            </a:extLst>
          </p:cNvPr>
          <p:cNvSpPr>
            <a:spLocks noGrp="1"/>
          </p:cNvSpPr>
          <p:nvPr>
            <p:ph type="title"/>
          </p:nvPr>
        </p:nvSpPr>
        <p:spPr/>
        <p:txBody>
          <a:bodyPr/>
          <a:lstStyle/>
          <a:p>
            <a:r>
              <a:rPr lang="zh-CN" altLang="en-US" dirty="0"/>
              <a:t>地球出现的时候，谁在场？</a:t>
            </a:r>
          </a:p>
        </p:txBody>
      </p:sp>
      <p:pic>
        <p:nvPicPr>
          <p:cNvPr id="12" name="图片 11">
            <a:extLst>
              <a:ext uri="{FF2B5EF4-FFF2-40B4-BE49-F238E27FC236}">
                <a16:creationId xmlns:a16="http://schemas.microsoft.com/office/drawing/2014/main" id="{62BCAC57-F51C-6EC9-5946-C060D80E200C}"/>
              </a:ext>
            </a:extLst>
          </p:cNvPr>
          <p:cNvPicPr>
            <a:picLocks noChangeAspect="1"/>
          </p:cNvPicPr>
          <p:nvPr/>
        </p:nvPicPr>
        <p:blipFill>
          <a:blip r:embed="rId4"/>
          <a:stretch>
            <a:fillRect/>
          </a:stretch>
        </p:blipFill>
        <p:spPr>
          <a:xfrm>
            <a:off x="-46892" y="3275944"/>
            <a:ext cx="3329354" cy="3329354"/>
          </a:xfrm>
          <a:prstGeom prst="rect">
            <a:avLst/>
          </a:prstGeom>
        </p:spPr>
      </p:pic>
      <p:pic>
        <p:nvPicPr>
          <p:cNvPr id="13" name="图片 12" descr="卡通人物&#10;&#10;描述已自动生成">
            <a:extLst>
              <a:ext uri="{FF2B5EF4-FFF2-40B4-BE49-F238E27FC236}">
                <a16:creationId xmlns:a16="http://schemas.microsoft.com/office/drawing/2014/main" id="{F170004D-0645-D254-1499-AE3F7666637C}"/>
              </a:ext>
            </a:extLst>
          </p:cNvPr>
          <p:cNvPicPr>
            <a:picLocks noChangeAspect="1"/>
          </p:cNvPicPr>
          <p:nvPr/>
        </p:nvPicPr>
        <p:blipFill>
          <a:blip r:embed="rId5"/>
          <a:stretch>
            <a:fillRect/>
          </a:stretch>
        </p:blipFill>
        <p:spPr>
          <a:xfrm>
            <a:off x="6339128" y="2962342"/>
            <a:ext cx="2338807" cy="3642956"/>
          </a:xfrm>
          <a:prstGeom prst="rect">
            <a:avLst/>
          </a:prstGeom>
        </p:spPr>
      </p:pic>
    </p:spTree>
    <p:extLst>
      <p:ext uri="{BB962C8B-B14F-4D97-AF65-F5344CB8AC3E}">
        <p14:creationId xmlns:p14="http://schemas.microsoft.com/office/powerpoint/2010/main" val="34145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68AAD7B2-2B4D-6DC2-6B57-06ABC70622B6}"/>
              </a:ext>
            </a:extLst>
          </p:cNvPr>
          <p:cNvSpPr>
            <a:spLocks noGrp="1"/>
          </p:cNvSpPr>
          <p:nvPr>
            <p:ph type="title"/>
          </p:nvPr>
        </p:nvSpPr>
        <p:spPr/>
        <p:txBody>
          <a:bodyPr/>
          <a:lstStyle/>
          <a:p>
            <a:r>
              <a:rPr lang="zh-CN" altLang="en-US" dirty="0"/>
              <a:t>地球</a:t>
            </a:r>
            <a:r>
              <a:rPr lang="en-US" altLang="zh-CN" dirty="0"/>
              <a:t>46</a:t>
            </a:r>
            <a:r>
              <a:rPr lang="zh-CN" altLang="en-US" dirty="0"/>
              <a:t>亿年只是一个推测</a:t>
            </a:r>
          </a:p>
        </p:txBody>
      </p:sp>
      <p:graphicFrame>
        <p:nvGraphicFramePr>
          <p:cNvPr id="17" name="表格 5">
            <a:extLst>
              <a:ext uri="{FF2B5EF4-FFF2-40B4-BE49-F238E27FC236}">
                <a16:creationId xmlns:a16="http://schemas.microsoft.com/office/drawing/2014/main" id="{04A3660A-18B6-A722-E20E-AED82D2F13D2}"/>
              </a:ext>
            </a:extLst>
          </p:cNvPr>
          <p:cNvGraphicFramePr>
            <a:graphicFrameLocks noGrp="1"/>
          </p:cNvGraphicFramePr>
          <p:nvPr>
            <p:extLst>
              <p:ext uri="{D42A27DB-BD31-4B8C-83A1-F6EECF244321}">
                <p14:modId xmlns:p14="http://schemas.microsoft.com/office/powerpoint/2010/main" val="95700171"/>
              </p:ext>
            </p:extLst>
          </p:nvPr>
        </p:nvGraphicFramePr>
        <p:xfrm>
          <a:off x="336396" y="1484614"/>
          <a:ext cx="8428463" cy="2072640"/>
        </p:xfrm>
        <a:graphic>
          <a:graphicData uri="http://schemas.openxmlformats.org/drawingml/2006/table">
            <a:tbl>
              <a:tblPr firstRow="1" bandRow="1">
                <a:tableStyleId>{00A15C55-8517-42AA-B614-E9B94910E393}</a:tableStyleId>
              </a:tblPr>
              <a:tblGrid>
                <a:gridCol w="3579943">
                  <a:extLst>
                    <a:ext uri="{9D8B030D-6E8A-4147-A177-3AD203B41FA5}">
                      <a16:colId xmlns:a16="http://schemas.microsoft.com/office/drawing/2014/main" val="1866231153"/>
                    </a:ext>
                  </a:extLst>
                </a:gridCol>
                <a:gridCol w="4848520">
                  <a:extLst>
                    <a:ext uri="{9D8B030D-6E8A-4147-A177-3AD203B41FA5}">
                      <a16:colId xmlns:a16="http://schemas.microsoft.com/office/drawing/2014/main" val="2675403930"/>
                    </a:ext>
                  </a:extLst>
                </a:gridCol>
              </a:tblGrid>
              <a:tr h="370840">
                <a:tc>
                  <a:txBody>
                    <a:bodyPr/>
                    <a:lstStyle/>
                    <a:p>
                      <a:pPr algn="ctr"/>
                      <a:r>
                        <a:rPr lang="zh-CN" altLang="en-US" sz="2800" b="1" i="0" dirty="0">
                          <a:solidFill>
                            <a:schemeClr val="tx1"/>
                          </a:solidFill>
                          <a:latin typeface="Microsoft YaHei" panose="020B0503020204020204" pitchFamily="34" charset="-122"/>
                          <a:ea typeface="Microsoft YaHei" panose="020B0503020204020204" pitchFamily="34" charset="-122"/>
                        </a:rPr>
                        <a:t>时间</a:t>
                      </a:r>
                    </a:p>
                  </a:txBody>
                  <a:tcPr/>
                </a:tc>
                <a:tc>
                  <a:txBody>
                    <a:bodyPr/>
                    <a:lstStyle/>
                    <a:p>
                      <a:pPr algn="ctr"/>
                      <a:r>
                        <a:rPr lang="zh-CN" altLang="en-US" sz="2800" b="1" i="0" dirty="0">
                          <a:solidFill>
                            <a:schemeClr val="tx1"/>
                          </a:solidFill>
                          <a:latin typeface="Microsoft YaHei" panose="020B0503020204020204" pitchFamily="34" charset="-122"/>
                          <a:ea typeface="Microsoft YaHei" panose="020B0503020204020204" pitchFamily="34" charset="-122"/>
                        </a:rPr>
                        <a:t>地球年龄</a:t>
                      </a:r>
                    </a:p>
                  </a:txBody>
                  <a:tcPr/>
                </a:tc>
                <a:extLst>
                  <a:ext uri="{0D108BD9-81ED-4DB2-BD59-A6C34878D82A}">
                    <a16:rowId xmlns:a16="http://schemas.microsoft.com/office/drawing/2014/main" val="2075733880"/>
                  </a:ext>
                </a:extLst>
              </a:tr>
              <a:tr h="370840">
                <a:tc>
                  <a:txBody>
                    <a:bodyPr/>
                    <a:lstStyle/>
                    <a:p>
                      <a:pPr algn="ctr"/>
                      <a:r>
                        <a:rPr lang="en-US" altLang="zh-CN" sz="2800" b="0" i="0" dirty="0">
                          <a:latin typeface="Microsoft YaHei" panose="020B0503020204020204" pitchFamily="34" charset="-122"/>
                          <a:ea typeface="Microsoft YaHei" panose="020B0503020204020204" pitchFamily="34" charset="-122"/>
                        </a:rPr>
                        <a:t>1900</a:t>
                      </a:r>
                      <a:r>
                        <a:rPr lang="zh-CN" altLang="en-US" sz="2800" b="0" i="0" dirty="0">
                          <a:latin typeface="Microsoft YaHei" panose="020B0503020204020204" pitchFamily="34" charset="-122"/>
                          <a:ea typeface="Microsoft YaHei" panose="020B0503020204020204" pitchFamily="34" charset="-122"/>
                        </a:rPr>
                        <a:t>年</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10</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329678029"/>
                  </a:ext>
                </a:extLst>
              </a:tr>
              <a:tr h="370840">
                <a:tc>
                  <a:txBody>
                    <a:bodyPr/>
                    <a:lstStyle/>
                    <a:p>
                      <a:pPr algn="ctr"/>
                      <a:r>
                        <a:rPr lang="en-US" altLang="zh-CN" sz="2800" b="0" i="0" dirty="0">
                          <a:latin typeface="Microsoft YaHei" panose="020B0503020204020204" pitchFamily="34" charset="-122"/>
                          <a:ea typeface="Microsoft YaHei" panose="020B0503020204020204" pitchFamily="34" charset="-122"/>
                        </a:rPr>
                        <a:t>1930</a:t>
                      </a:r>
                      <a:r>
                        <a:rPr lang="zh-CN" altLang="en-US" sz="2800" b="0" i="0" dirty="0">
                          <a:latin typeface="Microsoft YaHei" panose="020B0503020204020204" pitchFamily="34" charset="-122"/>
                          <a:ea typeface="Microsoft YaHei" panose="020B0503020204020204" pitchFamily="34" charset="-122"/>
                        </a:rPr>
                        <a:t>年</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20</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890225683"/>
                  </a:ext>
                </a:extLst>
              </a:tr>
              <a:tr h="370840">
                <a:tc>
                  <a:txBody>
                    <a:bodyPr/>
                    <a:lstStyle/>
                    <a:p>
                      <a:pPr algn="ctr"/>
                      <a:r>
                        <a:rPr lang="zh-CN" altLang="en-US" sz="2800" b="0" i="0" dirty="0">
                          <a:latin typeface="Microsoft YaHei" panose="020B0503020204020204" pitchFamily="34" charset="-122"/>
                          <a:ea typeface="Microsoft YaHei" panose="020B0503020204020204" pitchFamily="34" charset="-122"/>
                        </a:rPr>
                        <a:t>近几十年</a:t>
                      </a:r>
                    </a:p>
                  </a:txBody>
                  <a:tcPr/>
                </a:tc>
                <a:tc>
                  <a:txBody>
                    <a:bodyPr/>
                    <a:lstStyle/>
                    <a:p>
                      <a:pPr algn="ctr"/>
                      <a:r>
                        <a:rPr lang="zh-CN" altLang="en-US" sz="2800" b="0" i="0" dirty="0">
                          <a:latin typeface="Microsoft YaHei" panose="020B0503020204020204" pitchFamily="34" charset="-122"/>
                          <a:ea typeface="Microsoft YaHei" panose="020B0503020204020204" pitchFamily="34" charset="-122"/>
                        </a:rPr>
                        <a:t>约</a:t>
                      </a:r>
                      <a:r>
                        <a:rPr lang="en-US" altLang="zh-CN" sz="2800" b="0" i="0" dirty="0">
                          <a:latin typeface="Microsoft YaHei" panose="020B0503020204020204" pitchFamily="34" charset="-122"/>
                          <a:ea typeface="Microsoft YaHei" panose="020B0503020204020204" pitchFamily="34" charset="-122"/>
                        </a:rPr>
                        <a:t>46</a:t>
                      </a:r>
                      <a:r>
                        <a:rPr lang="zh-CN" altLang="en-US" sz="2800" b="0" i="0" dirty="0">
                          <a:latin typeface="Microsoft YaHei" panose="020B0503020204020204" pitchFamily="34" charset="-122"/>
                          <a:ea typeface="Microsoft YaHei" panose="020B0503020204020204" pitchFamily="34" charset="-122"/>
                        </a:rPr>
                        <a:t>亿岁</a:t>
                      </a:r>
                    </a:p>
                  </a:txBody>
                  <a:tcPr/>
                </a:tc>
                <a:extLst>
                  <a:ext uri="{0D108BD9-81ED-4DB2-BD59-A6C34878D82A}">
                    <a16:rowId xmlns:a16="http://schemas.microsoft.com/office/drawing/2014/main" val="1455981403"/>
                  </a:ext>
                </a:extLst>
              </a:tr>
            </a:tbl>
          </a:graphicData>
        </a:graphic>
      </p:graphicFrame>
      <p:pic>
        <p:nvPicPr>
          <p:cNvPr id="18" name="图片 17">
            <a:extLst>
              <a:ext uri="{FF2B5EF4-FFF2-40B4-BE49-F238E27FC236}">
                <a16:creationId xmlns:a16="http://schemas.microsoft.com/office/drawing/2014/main" id="{D45C71F0-1474-2827-54F3-4DA539B694B0}"/>
              </a:ext>
            </a:extLst>
          </p:cNvPr>
          <p:cNvPicPr>
            <a:picLocks noChangeAspect="1"/>
          </p:cNvPicPr>
          <p:nvPr/>
        </p:nvPicPr>
        <p:blipFill>
          <a:blip r:embed="rId3"/>
          <a:stretch>
            <a:fillRect/>
          </a:stretch>
        </p:blipFill>
        <p:spPr>
          <a:xfrm>
            <a:off x="2667000" y="3633811"/>
            <a:ext cx="3810000" cy="3022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1">
            <a:extLst>
              <a:ext uri="{FF2B5EF4-FFF2-40B4-BE49-F238E27FC236}">
                <a16:creationId xmlns:a16="http://schemas.microsoft.com/office/drawing/2014/main" id="{27A46152-712D-F56E-69F8-7F5E881B7DF3}"/>
              </a:ext>
            </a:extLst>
          </p:cNvPr>
          <p:cNvPicPr>
            <a:picLocks noChangeAspect="1"/>
          </p:cNvPicPr>
          <p:nvPr/>
        </p:nvPicPr>
        <p:blipFill>
          <a:blip r:embed="rId4"/>
          <a:stretch>
            <a:fillRect/>
          </a:stretch>
        </p:blipFill>
        <p:spPr>
          <a:xfrm>
            <a:off x="0" y="3736290"/>
            <a:ext cx="2920121" cy="2920121"/>
          </a:xfrm>
          <a:prstGeom prst="rect">
            <a:avLst/>
          </a:prstGeom>
        </p:spPr>
      </p:pic>
      <p:pic>
        <p:nvPicPr>
          <p:cNvPr id="3" name="图片 12" descr="卡通人物&#10;&#10;描述已自动生成">
            <a:extLst>
              <a:ext uri="{FF2B5EF4-FFF2-40B4-BE49-F238E27FC236}">
                <a16:creationId xmlns:a16="http://schemas.microsoft.com/office/drawing/2014/main" id="{6B326FA5-A0A2-A563-563D-3639BBD8A065}"/>
              </a:ext>
            </a:extLst>
          </p:cNvPr>
          <p:cNvPicPr>
            <a:picLocks noChangeAspect="1"/>
          </p:cNvPicPr>
          <p:nvPr/>
        </p:nvPicPr>
        <p:blipFill>
          <a:blip r:embed="rId5"/>
          <a:stretch>
            <a:fillRect/>
          </a:stretch>
        </p:blipFill>
        <p:spPr>
          <a:xfrm>
            <a:off x="6717370" y="3550513"/>
            <a:ext cx="2047489" cy="3189195"/>
          </a:xfrm>
          <a:prstGeom prst="rect">
            <a:avLst/>
          </a:prstGeom>
        </p:spPr>
      </p:pic>
    </p:spTree>
    <p:extLst>
      <p:ext uri="{BB962C8B-B14F-4D97-AF65-F5344CB8AC3E}">
        <p14:creationId xmlns:p14="http://schemas.microsoft.com/office/powerpoint/2010/main" val="326776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xit" presetSubtype="4" fill="hold" nodeType="after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3"/>
                                        </p:tgtEl>
                                        <p:attrNameLst>
                                          <p:attrName>ppt_x</p:attrName>
                                        </p:attrNameLst>
                                      </p:cBhvr>
                                      <p:tavLst>
                                        <p:tav tm="0">
                                          <p:val>
                                            <p:strVal val="ppt_x"/>
                                          </p:val>
                                        </p:tav>
                                        <p:tav tm="100000">
                                          <p:val>
                                            <p:strVal val="ppt_x"/>
                                          </p:val>
                                        </p:tav>
                                      </p:tavLst>
                                    </p:anim>
                                    <p:anim calcmode="lin" valueType="num">
                                      <p:cBhvr additive="base">
                                        <p:cTn id="16" dur="500"/>
                                        <p:tgtEl>
                                          <p:spTgt spid="3"/>
                                        </p:tgtEl>
                                        <p:attrNameLst>
                                          <p:attrName>ppt_y</p:attrName>
                                        </p:attrNameLst>
                                      </p:cBhvr>
                                      <p:tavLst>
                                        <p:tav tm="0">
                                          <p:val>
                                            <p:strVal val="ppt_y"/>
                                          </p:val>
                                        </p:tav>
                                        <p:tav tm="100000">
                                          <p:val>
                                            <p:strVal val="1+ppt_h/2"/>
                                          </p:val>
                                        </p:tav>
                                      </p:tavLst>
                                    </p:anim>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5DC75BC-89DA-304C-8665-3A4A39C4506E}"/>
              </a:ext>
            </a:extLst>
          </p:cNvPr>
          <p:cNvSpPr/>
          <p:nvPr/>
        </p:nvSpPr>
        <p:spPr>
          <a:xfrm>
            <a:off x="980760" y="3882711"/>
            <a:ext cx="7661401" cy="2284087"/>
          </a:xfrm>
          <a:prstGeom prst="rect">
            <a:avLst/>
          </a:prstGeom>
        </p:spPr>
        <p:txBody>
          <a:bodyPr wrap="square">
            <a:spAutoFit/>
          </a:bodyPr>
          <a:lstStyle/>
          <a:p>
            <a:pPr marL="457200" indent="-457200">
              <a:lnSpc>
                <a:spcPts val="3860"/>
              </a:lnSpc>
              <a:spcBef>
                <a:spcPts val="600"/>
              </a:spcBef>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地球出现的时候，创造者在场。</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60"/>
              </a:lnSpc>
              <a:spcBef>
                <a:spcPts val="600"/>
              </a:spcBef>
              <a:buFont typeface="Arial" panose="020B0604020202020204" pitchFamily="34" charset="0"/>
              <a:buChar char="•"/>
            </a:pPr>
            <a:r>
              <a:rPr lang="zh-CN" altLang="en-US" sz="2800" dirty="0">
                <a:solidFill>
                  <a:prstClr val="black"/>
                </a:solidFill>
                <a:effectLst/>
                <a:latin typeface="Microsoft YaHei" panose="020B0503020204020204" pitchFamily="34" charset="-122"/>
                <a:ea typeface="Microsoft YaHei" panose="020B0503020204020204" pitchFamily="34" charset="-122"/>
                <a:cs typeface="Arial" panose="020B0604020202020204" pitchFamily="34" charset="0"/>
              </a:rPr>
              <a:t>他第一天创造并见证地球的诞生；</a:t>
            </a:r>
            <a:endParaRPr lang="en-US" altLang="zh-CN" sz="2800" dirty="0">
              <a:solidFill>
                <a:prstClr val="black"/>
              </a:solidFill>
              <a:effectLst/>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60"/>
              </a:lnSpc>
              <a:spcBef>
                <a:spcPts val="600"/>
              </a:spcBef>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他第六天创造并见证人类的出现。</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60"/>
              </a:lnSpc>
              <a:spcBef>
                <a:spcPts val="600"/>
              </a:spcBef>
              <a:buFont typeface="Arial" panose="020B0604020202020204" pitchFamily="34" charset="0"/>
              <a:buChar char="•"/>
            </a:pPr>
            <a:r>
              <a:rPr lang="zh-CN" altLang="en-US" sz="2800" dirty="0">
                <a:solidFill>
                  <a:prstClr val="black"/>
                </a:solidFill>
                <a:effectLst/>
                <a:latin typeface="Microsoft YaHei" panose="020B0503020204020204" pitchFamily="34" charset="-122"/>
                <a:ea typeface="Microsoft YaHei" panose="020B0503020204020204" pitchFamily="34" charset="-122"/>
                <a:cs typeface="Arial" panose="020B0604020202020204" pitchFamily="34" charset="0"/>
              </a:rPr>
              <a:t>他感动摩西写在圣经上，让后人都要知道。</a:t>
            </a:r>
            <a:endParaRPr lang="en-US" altLang="zh-CN" sz="2800" dirty="0">
              <a:solidFill>
                <a:prstClr val="black"/>
              </a:solidFill>
              <a:effectLst/>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5" name="图片 24" descr="图形用户界面, 网站&#10;&#10;描述已自动生成">
            <a:extLst>
              <a:ext uri="{FF2B5EF4-FFF2-40B4-BE49-F238E27FC236}">
                <a16:creationId xmlns:a16="http://schemas.microsoft.com/office/drawing/2014/main" id="{2B6C090D-3743-3669-09A5-3692C84B1395}"/>
              </a:ext>
            </a:extLst>
          </p:cNvPr>
          <p:cNvPicPr>
            <a:picLocks noChangeAspect="1"/>
          </p:cNvPicPr>
          <p:nvPr/>
        </p:nvPicPr>
        <p:blipFill rotWithShape="1">
          <a:blip r:embed="rId3"/>
          <a:srcRect t="39024" b="11495"/>
          <a:stretch/>
        </p:blipFill>
        <p:spPr>
          <a:xfrm>
            <a:off x="980760" y="164123"/>
            <a:ext cx="7110243" cy="35850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0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CA5167-EDBC-E6CB-C8BE-8984266474B9}"/>
              </a:ext>
            </a:extLst>
          </p:cNvPr>
          <p:cNvSpPr>
            <a:spLocks noGrp="1"/>
          </p:cNvSpPr>
          <p:nvPr>
            <p:ph type="title"/>
          </p:nvPr>
        </p:nvSpPr>
        <p:spPr>
          <a:xfrm>
            <a:off x="0" y="454069"/>
            <a:ext cx="9144000" cy="998184"/>
          </a:xfrm>
        </p:spPr>
        <p:txBody>
          <a:bodyPr/>
          <a:lstStyle/>
          <a:p>
            <a:r>
              <a:rPr lang="zh-CN" altLang="en-US" dirty="0"/>
              <a:t>六日创造</a:t>
            </a:r>
          </a:p>
        </p:txBody>
      </p:sp>
      <p:sp>
        <p:nvSpPr>
          <p:cNvPr id="6" name="文本框 5">
            <a:extLst>
              <a:ext uri="{FF2B5EF4-FFF2-40B4-BE49-F238E27FC236}">
                <a16:creationId xmlns:a16="http://schemas.microsoft.com/office/drawing/2014/main" id="{268FD436-2AA5-032C-2557-DE23B353A9A8}"/>
              </a:ext>
            </a:extLst>
          </p:cNvPr>
          <p:cNvSpPr txBox="1"/>
          <p:nvPr/>
        </p:nvSpPr>
        <p:spPr>
          <a:xfrm>
            <a:off x="734347" y="1977937"/>
            <a:ext cx="7928975" cy="1030539"/>
          </a:xfrm>
          <a:prstGeom prst="rect">
            <a:avLst/>
          </a:prstGeom>
          <a:noFill/>
        </p:spPr>
        <p:txBody>
          <a:bodyPr wrap="square">
            <a:spAutoFit/>
          </a:bodyPr>
          <a:lstStyle/>
          <a:p>
            <a:pPr>
              <a:lnSpc>
                <a:spcPts val="3840"/>
              </a:lnSpc>
            </a:pPr>
            <a:r>
              <a:rPr lang="zh-CN" altLang="en-US" sz="2800" dirty="0">
                <a:latin typeface="微软雅黑" panose="020B0503020204020204" pitchFamily="34" charset="-122"/>
                <a:ea typeface="微软雅黑" panose="020B0503020204020204" pitchFamily="34" charset="-122"/>
              </a:rPr>
              <a:t>出埃及记20:11 因为六日之内，耶和华造天、地、海和其中的万物，第七日就安息了</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090B55A2-111C-C2A8-9406-10AEB1A1350A}"/>
              </a:ext>
            </a:extLst>
          </p:cNvPr>
          <p:cNvGrpSpPr/>
          <p:nvPr/>
        </p:nvGrpSpPr>
        <p:grpSpPr>
          <a:xfrm>
            <a:off x="569905" y="3358662"/>
            <a:ext cx="8040572" cy="1487129"/>
            <a:chOff x="573277" y="4112714"/>
            <a:chExt cx="8040572" cy="1487129"/>
          </a:xfrm>
        </p:grpSpPr>
        <p:pic>
          <p:nvPicPr>
            <p:cNvPr id="8" name="Picture 18" descr="day6.png">
              <a:extLst>
                <a:ext uri="{FF2B5EF4-FFF2-40B4-BE49-F238E27FC236}">
                  <a16:creationId xmlns:a16="http://schemas.microsoft.com/office/drawing/2014/main" id="{BBEBC761-5034-E8F6-641C-035FFF18C77D}"/>
                </a:ext>
              </a:extLst>
            </p:cNvPr>
            <p:cNvPicPr>
              <a:picLocks noChangeAspect="1"/>
            </p:cNvPicPr>
            <p:nvPr/>
          </p:nvPicPr>
          <p:blipFill>
            <a:blip r:embed="rId3" cstate="print"/>
            <a:srcRect l="64906" t="56667" r="10001" b="11765"/>
            <a:stretch>
              <a:fillRect/>
            </a:stretch>
          </p:blipFill>
          <p:spPr bwMode="auto">
            <a:xfrm>
              <a:off x="7454828" y="4112714"/>
              <a:ext cx="1129438" cy="1065384"/>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9" name="Picture 17" descr="day5.png">
              <a:extLst>
                <a:ext uri="{FF2B5EF4-FFF2-40B4-BE49-F238E27FC236}">
                  <a16:creationId xmlns:a16="http://schemas.microsoft.com/office/drawing/2014/main" id="{9F7AEF66-D2BB-08A5-A63D-635DCFE5E43E}"/>
                </a:ext>
              </a:extLst>
            </p:cNvPr>
            <p:cNvPicPr>
              <a:picLocks noChangeAspect="1"/>
            </p:cNvPicPr>
            <p:nvPr/>
          </p:nvPicPr>
          <p:blipFill>
            <a:blip r:embed="rId4" cstate="print"/>
            <a:srcRect l="37407" t="56667" r="37500" b="11765"/>
            <a:stretch>
              <a:fillRect/>
            </a:stretch>
          </p:blipFill>
          <p:spPr bwMode="auto">
            <a:xfrm>
              <a:off x="6078517" y="4112714"/>
              <a:ext cx="1129438" cy="1065384"/>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10" name="矩形 9">
              <a:extLst>
                <a:ext uri="{FF2B5EF4-FFF2-40B4-BE49-F238E27FC236}">
                  <a16:creationId xmlns:a16="http://schemas.microsoft.com/office/drawing/2014/main" id="{AF30845A-9690-5F90-C2F5-F8D92610E077}"/>
                </a:ext>
              </a:extLst>
            </p:cNvPr>
            <p:cNvSpPr/>
            <p:nvPr/>
          </p:nvSpPr>
          <p:spPr>
            <a:xfrm>
              <a:off x="4705217" y="5230511"/>
              <a:ext cx="1092150"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4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1" name="矩形 10">
              <a:extLst>
                <a:ext uri="{FF2B5EF4-FFF2-40B4-BE49-F238E27FC236}">
                  <a16:creationId xmlns:a16="http://schemas.microsoft.com/office/drawing/2014/main" id="{F3C77E69-C4A8-A152-8E8E-07F749833D35}"/>
                </a:ext>
              </a:extLst>
            </p:cNvPr>
            <p:cNvSpPr/>
            <p:nvPr/>
          </p:nvSpPr>
          <p:spPr>
            <a:xfrm>
              <a:off x="6078518" y="5230511"/>
              <a:ext cx="1103074"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5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2" name="矩形 11">
              <a:extLst>
                <a:ext uri="{FF2B5EF4-FFF2-40B4-BE49-F238E27FC236}">
                  <a16:creationId xmlns:a16="http://schemas.microsoft.com/office/drawing/2014/main" id="{D8228F5E-CE53-7FCC-42C0-C336937D081F}"/>
                </a:ext>
              </a:extLst>
            </p:cNvPr>
            <p:cNvSpPr/>
            <p:nvPr/>
          </p:nvSpPr>
          <p:spPr>
            <a:xfrm>
              <a:off x="7454828" y="5230511"/>
              <a:ext cx="1159021"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6 </a:t>
              </a:r>
              <a:r>
                <a:rPr lang="zh-CN" altLang="en-US" b="1" dirty="0">
                  <a:solidFill>
                    <a:prstClr val="black"/>
                  </a:solidFill>
                  <a:latin typeface="微软雅黑" panose="020B0503020204020204" pitchFamily="34" charset="-122"/>
                  <a:ea typeface="微软雅黑" panose="020B0503020204020204" pitchFamily="34" charset="-122"/>
                </a:rPr>
                <a:t>日</a:t>
              </a:r>
            </a:p>
          </p:txBody>
        </p:sp>
        <p:pic>
          <p:nvPicPr>
            <p:cNvPr id="13" name="Picture 16" descr="day4.png">
              <a:extLst>
                <a:ext uri="{FF2B5EF4-FFF2-40B4-BE49-F238E27FC236}">
                  <a16:creationId xmlns:a16="http://schemas.microsoft.com/office/drawing/2014/main" id="{71353E56-CED5-50E4-9E20-6B94BC2804AB}"/>
                </a:ext>
              </a:extLst>
            </p:cNvPr>
            <p:cNvPicPr>
              <a:picLocks noChangeAspect="1"/>
            </p:cNvPicPr>
            <p:nvPr/>
          </p:nvPicPr>
          <p:blipFill>
            <a:blip r:embed="rId5" cstate="print"/>
            <a:srcRect l="10001" t="56667" r="64999" b="11765"/>
            <a:stretch>
              <a:fillRect/>
            </a:stretch>
          </p:blipFill>
          <p:spPr bwMode="auto">
            <a:xfrm>
              <a:off x="4702207" y="4112714"/>
              <a:ext cx="1129438" cy="1069306"/>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4" name="Picture 15" descr="day3.png">
              <a:extLst>
                <a:ext uri="{FF2B5EF4-FFF2-40B4-BE49-F238E27FC236}">
                  <a16:creationId xmlns:a16="http://schemas.microsoft.com/office/drawing/2014/main" id="{2C904AAB-9E40-81B4-3986-7C5E53FEA294}"/>
                </a:ext>
              </a:extLst>
            </p:cNvPr>
            <p:cNvPicPr>
              <a:picLocks noChangeAspect="1"/>
            </p:cNvPicPr>
            <p:nvPr/>
          </p:nvPicPr>
          <p:blipFill>
            <a:blip r:embed="rId6" cstate="print"/>
            <a:srcRect l="64906" t="23256" r="10001" b="45715"/>
            <a:stretch>
              <a:fillRect/>
            </a:stretch>
          </p:blipFill>
          <p:spPr bwMode="auto">
            <a:xfrm>
              <a:off x="3325897" y="4112714"/>
              <a:ext cx="1129438" cy="104773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5" name="Picture 12" descr="day2.jpg">
              <a:extLst>
                <a:ext uri="{FF2B5EF4-FFF2-40B4-BE49-F238E27FC236}">
                  <a16:creationId xmlns:a16="http://schemas.microsoft.com/office/drawing/2014/main" id="{A44B980C-13D0-9CBA-2C03-D4B7C8F3754F}"/>
                </a:ext>
              </a:extLst>
            </p:cNvPr>
            <p:cNvPicPr>
              <a:picLocks noChangeAspect="1"/>
            </p:cNvPicPr>
            <p:nvPr/>
          </p:nvPicPr>
          <p:blipFill>
            <a:blip r:embed="rId7" cstate="print"/>
            <a:srcRect l="37407" t="23256" r="37500" b="45715"/>
            <a:stretch>
              <a:fillRect/>
            </a:stretch>
          </p:blipFill>
          <p:spPr bwMode="auto">
            <a:xfrm>
              <a:off x="1949587" y="4112714"/>
              <a:ext cx="1129438" cy="104773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6" name="Picture 11" descr="day1.jpg">
              <a:extLst>
                <a:ext uri="{FF2B5EF4-FFF2-40B4-BE49-F238E27FC236}">
                  <a16:creationId xmlns:a16="http://schemas.microsoft.com/office/drawing/2014/main" id="{64CDF94E-1088-1190-26B6-9273B75A5973}"/>
                </a:ext>
              </a:extLst>
            </p:cNvPr>
            <p:cNvPicPr>
              <a:picLocks noChangeAspect="1"/>
            </p:cNvPicPr>
            <p:nvPr/>
          </p:nvPicPr>
          <p:blipFill>
            <a:blip r:embed="rId8" cstate="print"/>
            <a:srcRect l="10834" t="22221" r="63333" b="45715"/>
            <a:stretch>
              <a:fillRect/>
            </a:stretch>
          </p:blipFill>
          <p:spPr bwMode="auto">
            <a:xfrm>
              <a:off x="573277" y="4112714"/>
              <a:ext cx="1129438" cy="1051659"/>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17" name="矩形 16">
              <a:extLst>
                <a:ext uri="{FF2B5EF4-FFF2-40B4-BE49-F238E27FC236}">
                  <a16:creationId xmlns:a16="http://schemas.microsoft.com/office/drawing/2014/main" id="{848D5246-6AA0-1235-C1BA-9E817195517A}"/>
                </a:ext>
              </a:extLst>
            </p:cNvPr>
            <p:cNvSpPr/>
            <p:nvPr/>
          </p:nvSpPr>
          <p:spPr>
            <a:xfrm>
              <a:off x="584539" y="5230511"/>
              <a:ext cx="1101622"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1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8" name="矩形 17">
              <a:extLst>
                <a:ext uri="{FF2B5EF4-FFF2-40B4-BE49-F238E27FC236}">
                  <a16:creationId xmlns:a16="http://schemas.microsoft.com/office/drawing/2014/main" id="{462F2919-BD5C-CB48-3453-25F324F1C5A2}"/>
                </a:ext>
              </a:extLst>
            </p:cNvPr>
            <p:cNvSpPr/>
            <p:nvPr/>
          </p:nvSpPr>
          <p:spPr>
            <a:xfrm>
              <a:off x="2055651" y="5230511"/>
              <a:ext cx="926572"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2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9" name="矩形 18">
              <a:extLst>
                <a:ext uri="{FF2B5EF4-FFF2-40B4-BE49-F238E27FC236}">
                  <a16:creationId xmlns:a16="http://schemas.microsoft.com/office/drawing/2014/main" id="{1B1808C4-61CF-4AB4-4805-837879D505B4}"/>
                </a:ext>
              </a:extLst>
            </p:cNvPr>
            <p:cNvSpPr/>
            <p:nvPr/>
          </p:nvSpPr>
          <p:spPr>
            <a:xfrm>
              <a:off x="3457644" y="5230511"/>
              <a:ext cx="921638"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3 </a:t>
              </a:r>
              <a:r>
                <a:rPr lang="zh-CN" altLang="en-US" b="1" dirty="0">
                  <a:solidFill>
                    <a:prstClr val="black"/>
                  </a:solidFill>
                  <a:latin typeface="微软雅黑" panose="020B0503020204020204" pitchFamily="34" charset="-122"/>
                  <a:ea typeface="微软雅黑" panose="020B0503020204020204" pitchFamily="34" charset="-122"/>
                </a:rPr>
                <a:t>日</a:t>
              </a:r>
            </a:p>
          </p:txBody>
        </p:sp>
      </p:grpSp>
      <p:sp>
        <p:nvSpPr>
          <p:cNvPr id="20" name="矩形 19">
            <a:extLst>
              <a:ext uri="{FF2B5EF4-FFF2-40B4-BE49-F238E27FC236}">
                <a16:creationId xmlns:a16="http://schemas.microsoft.com/office/drawing/2014/main" id="{EEEE034D-5FE2-B6AF-50EA-55514EFDDE92}"/>
              </a:ext>
            </a:extLst>
          </p:cNvPr>
          <p:cNvSpPr/>
          <p:nvPr/>
        </p:nvSpPr>
        <p:spPr>
          <a:xfrm>
            <a:off x="3985810" y="6003814"/>
            <a:ext cx="1159021"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7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1" name="矩形 20">
            <a:extLst>
              <a:ext uri="{FF2B5EF4-FFF2-40B4-BE49-F238E27FC236}">
                <a16:creationId xmlns:a16="http://schemas.microsoft.com/office/drawing/2014/main" id="{64890FE0-D57E-7485-433C-30FBE24B4B16}"/>
              </a:ext>
            </a:extLst>
          </p:cNvPr>
          <p:cNvSpPr/>
          <p:nvPr/>
        </p:nvSpPr>
        <p:spPr>
          <a:xfrm>
            <a:off x="3972202" y="4953653"/>
            <a:ext cx="1129438" cy="106930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2" name="图片 21">
            <a:extLst>
              <a:ext uri="{FF2B5EF4-FFF2-40B4-BE49-F238E27FC236}">
                <a16:creationId xmlns:a16="http://schemas.microsoft.com/office/drawing/2014/main" id="{07BE07E9-099C-CC79-2761-3973436F50C3}"/>
              </a:ext>
            </a:extLst>
          </p:cNvPr>
          <p:cNvPicPr>
            <a:picLocks noChangeAspect="1"/>
          </p:cNvPicPr>
          <p:nvPr/>
        </p:nvPicPr>
        <p:blipFill>
          <a:blip r:embed="rId9"/>
          <a:stretch>
            <a:fillRect/>
          </a:stretch>
        </p:blipFill>
        <p:spPr>
          <a:xfrm>
            <a:off x="4113003" y="4958383"/>
            <a:ext cx="942310" cy="1035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33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D3FEC-A71A-8156-A66B-0B6136DE1B5E}"/>
              </a:ext>
            </a:extLst>
          </p:cNvPr>
          <p:cNvSpPr>
            <a:spLocks noGrp="1"/>
          </p:cNvSpPr>
          <p:nvPr>
            <p:ph type="title"/>
          </p:nvPr>
        </p:nvSpPr>
        <p:spPr>
          <a:xfrm>
            <a:off x="0" y="665546"/>
            <a:ext cx="9144000" cy="1210337"/>
          </a:xfrm>
        </p:spPr>
        <p:txBody>
          <a:bodyPr/>
          <a:lstStyle/>
          <a:p>
            <a:r>
              <a:rPr lang="zh-CN" altLang="en-US" dirty="0"/>
              <a:t>  年轻地球？</a:t>
            </a:r>
            <a:r>
              <a:rPr lang="en-US" altLang="zh-CN" dirty="0"/>
              <a:t>                 </a:t>
            </a:r>
            <a:r>
              <a:rPr lang="zh-CN" altLang="en-US" dirty="0"/>
              <a:t>年老地球？</a:t>
            </a:r>
          </a:p>
        </p:txBody>
      </p:sp>
      <p:pic>
        <p:nvPicPr>
          <p:cNvPr id="4" name="图片 3" descr="卡通人物&#10;&#10;低可信度描述已自动生成">
            <a:extLst>
              <a:ext uri="{FF2B5EF4-FFF2-40B4-BE49-F238E27FC236}">
                <a16:creationId xmlns:a16="http://schemas.microsoft.com/office/drawing/2014/main" id="{75FFBE13-1BD7-D804-C43A-D0B825D0A51F}"/>
              </a:ext>
            </a:extLst>
          </p:cNvPr>
          <p:cNvPicPr>
            <a:picLocks noChangeAspect="1"/>
          </p:cNvPicPr>
          <p:nvPr/>
        </p:nvPicPr>
        <p:blipFill rotWithShape="1">
          <a:blip r:embed="rId3"/>
          <a:srcRect l="10914" t="7008" r="9345" b="6383"/>
          <a:stretch/>
        </p:blipFill>
        <p:spPr>
          <a:xfrm>
            <a:off x="491212" y="2187614"/>
            <a:ext cx="3687249" cy="4004840"/>
          </a:xfrm>
          <a:prstGeom prst="rect">
            <a:avLst/>
          </a:prstGeom>
        </p:spPr>
      </p:pic>
      <p:pic>
        <p:nvPicPr>
          <p:cNvPr id="6" name="图片 5" descr="徽标, 图标&#10;&#10;描述已自动生成">
            <a:extLst>
              <a:ext uri="{FF2B5EF4-FFF2-40B4-BE49-F238E27FC236}">
                <a16:creationId xmlns:a16="http://schemas.microsoft.com/office/drawing/2014/main" id="{5014E0C1-28E0-D67D-52CA-E6EB0349E088}"/>
              </a:ext>
            </a:extLst>
          </p:cNvPr>
          <p:cNvPicPr>
            <a:picLocks noChangeAspect="1"/>
          </p:cNvPicPr>
          <p:nvPr/>
        </p:nvPicPr>
        <p:blipFill>
          <a:blip r:embed="rId4"/>
          <a:stretch>
            <a:fillRect/>
          </a:stretch>
        </p:blipFill>
        <p:spPr>
          <a:xfrm>
            <a:off x="5243329" y="2672562"/>
            <a:ext cx="3409459" cy="3426107"/>
          </a:xfrm>
          <a:prstGeom prst="rect">
            <a:avLst/>
          </a:prstGeom>
        </p:spPr>
      </p:pic>
      <p:pic>
        <p:nvPicPr>
          <p:cNvPr id="10" name="图片 9" descr="图标&#10;&#10;描述已自动生成">
            <a:extLst>
              <a:ext uri="{FF2B5EF4-FFF2-40B4-BE49-F238E27FC236}">
                <a16:creationId xmlns:a16="http://schemas.microsoft.com/office/drawing/2014/main" id="{4A1A7CE2-0974-0628-E97C-7C0921449971}"/>
              </a:ext>
            </a:extLst>
          </p:cNvPr>
          <p:cNvPicPr>
            <a:picLocks noChangeAspect="1"/>
          </p:cNvPicPr>
          <p:nvPr/>
        </p:nvPicPr>
        <p:blipFill>
          <a:blip r:embed="rId5"/>
          <a:stretch>
            <a:fillRect/>
          </a:stretch>
        </p:blipFill>
        <p:spPr>
          <a:xfrm>
            <a:off x="3689430" y="206103"/>
            <a:ext cx="1765140" cy="1765140"/>
          </a:xfrm>
          <a:prstGeom prst="rect">
            <a:avLst/>
          </a:prstGeom>
        </p:spPr>
      </p:pic>
    </p:spTree>
    <p:extLst>
      <p:ext uri="{BB962C8B-B14F-4D97-AF65-F5344CB8AC3E}">
        <p14:creationId xmlns:p14="http://schemas.microsoft.com/office/powerpoint/2010/main" val="32592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C5E61-5A9F-DC17-3542-C54B3E76C576}"/>
              </a:ext>
            </a:extLst>
          </p:cNvPr>
          <p:cNvSpPr>
            <a:spLocks noGrp="1"/>
          </p:cNvSpPr>
          <p:nvPr>
            <p:ph type="title"/>
          </p:nvPr>
        </p:nvSpPr>
        <p:spPr/>
        <p:txBody>
          <a:bodyPr/>
          <a:lstStyle/>
          <a:p>
            <a:r>
              <a:rPr lang="zh-CN" altLang="en-US" dirty="0"/>
              <a:t>圣经拒绝“年老地球论”</a:t>
            </a:r>
            <a:endParaRPr lang="en-US" dirty="0"/>
          </a:p>
        </p:txBody>
      </p:sp>
      <p:pic>
        <p:nvPicPr>
          <p:cNvPr id="5" name="图片 11">
            <a:extLst>
              <a:ext uri="{FF2B5EF4-FFF2-40B4-BE49-F238E27FC236}">
                <a16:creationId xmlns:a16="http://schemas.microsoft.com/office/drawing/2014/main" id="{D97AE1D8-C747-7293-7E62-EE6F823C138A}"/>
              </a:ext>
            </a:extLst>
          </p:cNvPr>
          <p:cNvPicPr>
            <a:picLocks noChangeAspect="1"/>
          </p:cNvPicPr>
          <p:nvPr/>
        </p:nvPicPr>
        <p:blipFill>
          <a:blip r:embed="rId3"/>
          <a:stretch>
            <a:fillRect/>
          </a:stretch>
        </p:blipFill>
        <p:spPr>
          <a:xfrm>
            <a:off x="560070" y="4022661"/>
            <a:ext cx="2252104" cy="2252104"/>
          </a:xfrm>
          <a:prstGeom prst="rect">
            <a:avLst/>
          </a:prstGeom>
        </p:spPr>
      </p:pic>
      <p:sp>
        <p:nvSpPr>
          <p:cNvPr id="6" name="TextBox 5">
            <a:extLst>
              <a:ext uri="{FF2B5EF4-FFF2-40B4-BE49-F238E27FC236}">
                <a16:creationId xmlns:a16="http://schemas.microsoft.com/office/drawing/2014/main" id="{E70324AB-A9CC-F09D-57A3-D60E0C51AAC4}"/>
              </a:ext>
            </a:extLst>
          </p:cNvPr>
          <p:cNvSpPr txBox="1"/>
          <p:nvPr/>
        </p:nvSpPr>
        <p:spPr>
          <a:xfrm>
            <a:off x="2658513" y="4376633"/>
            <a:ext cx="5746933" cy="1077218"/>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推测：在漫长时间里，宇宙中随机偶然爆炸出了地球。</a:t>
            </a:r>
            <a:endParaRPr lang="en-US" altLang="zh-CN" sz="3200" dirty="0">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101BC656-44BA-3E2C-4030-D110A41F2A11}"/>
              </a:ext>
            </a:extLst>
          </p:cNvPr>
          <p:cNvSpPr txBox="1"/>
          <p:nvPr/>
        </p:nvSpPr>
        <p:spPr>
          <a:xfrm>
            <a:off x="2658513" y="2104336"/>
            <a:ext cx="6205218" cy="584775"/>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明确记载：</a:t>
            </a:r>
            <a:r>
              <a:rPr lang="zh-CN" altLang="en-US" sz="3200" b="1" dirty="0">
                <a:latin typeface="Microsoft YaHei" panose="020B0503020204020204" pitchFamily="34" charset="-122"/>
                <a:ea typeface="Microsoft YaHei" panose="020B0503020204020204" pitchFamily="34" charset="-122"/>
              </a:rPr>
              <a:t>神</a:t>
            </a:r>
            <a:r>
              <a:rPr lang="zh-CN" altLang="en-US" sz="3200" dirty="0">
                <a:latin typeface="Microsoft YaHei" panose="020B0503020204020204" pitchFamily="34" charset="-122"/>
                <a:ea typeface="Microsoft YaHei" panose="020B0503020204020204" pitchFamily="34" charset="-122"/>
              </a:rPr>
              <a:t>第一天创造地球。</a:t>
            </a:r>
            <a:endParaRPr lang="en-US" altLang="zh-CN" sz="3200" dirty="0">
              <a:latin typeface="Microsoft YaHei" panose="020B0503020204020204" pitchFamily="34" charset="-122"/>
              <a:ea typeface="Microsoft YaHei" panose="020B0503020204020204" pitchFamily="34" charset="-122"/>
            </a:endParaRPr>
          </a:p>
        </p:txBody>
      </p:sp>
      <p:sp>
        <p:nvSpPr>
          <p:cNvPr id="9" name="TextBox 8">
            <a:extLst>
              <a:ext uri="{FF2B5EF4-FFF2-40B4-BE49-F238E27FC236}">
                <a16:creationId xmlns:a16="http://schemas.microsoft.com/office/drawing/2014/main" id="{E627B795-1010-8152-7670-8B8FB492C089}"/>
              </a:ext>
            </a:extLst>
          </p:cNvPr>
          <p:cNvSpPr txBox="1"/>
          <p:nvPr/>
        </p:nvSpPr>
        <p:spPr>
          <a:xfrm>
            <a:off x="2658513" y="5560292"/>
            <a:ext cx="4186342" cy="584775"/>
          </a:xfrm>
          <a:prstGeom prst="rect">
            <a:avLst/>
          </a:prstGeom>
          <a:noFill/>
        </p:spPr>
        <p:txBody>
          <a:bodyPr wrap="square" rtlCol="0">
            <a:spAutoFit/>
          </a:bodyPr>
          <a:lstStyle/>
          <a:p>
            <a:r>
              <a:rPr lang="zh-CN" altLang="en-US" sz="3200" b="1" dirty="0">
                <a:solidFill>
                  <a:srgbClr val="FF0000"/>
                </a:solidFill>
                <a:latin typeface="Microsoft YaHei" panose="020B0503020204020204" pitchFamily="34" charset="-122"/>
                <a:ea typeface="Microsoft YaHei" panose="020B0503020204020204" pitchFamily="34" charset="-122"/>
              </a:rPr>
              <a:t>这明显不是神的创造</a:t>
            </a:r>
            <a:endParaRPr lang="en-US" altLang="zh-CN" sz="3200" b="1" dirty="0">
              <a:solidFill>
                <a:srgbClr val="FF0000"/>
              </a:solidFill>
              <a:latin typeface="Microsoft YaHei" panose="020B0503020204020204" pitchFamily="34" charset="-122"/>
              <a:ea typeface="Microsoft YaHei" panose="020B0503020204020204" pitchFamily="34" charset="-122"/>
            </a:endParaRPr>
          </a:p>
        </p:txBody>
      </p:sp>
      <p:sp>
        <p:nvSpPr>
          <p:cNvPr id="10" name="TextBox 9">
            <a:extLst>
              <a:ext uri="{FF2B5EF4-FFF2-40B4-BE49-F238E27FC236}">
                <a16:creationId xmlns:a16="http://schemas.microsoft.com/office/drawing/2014/main" id="{0738955C-0238-A726-BCA4-DD794B8CE268}"/>
              </a:ext>
            </a:extLst>
          </p:cNvPr>
          <p:cNvSpPr txBox="1"/>
          <p:nvPr/>
        </p:nvSpPr>
        <p:spPr>
          <a:xfrm>
            <a:off x="2658513" y="2786414"/>
            <a:ext cx="4439272" cy="584775"/>
          </a:xfrm>
          <a:prstGeom prst="rect">
            <a:avLst/>
          </a:prstGeom>
          <a:noFill/>
        </p:spPr>
        <p:txBody>
          <a:bodyPr wrap="square" rtlCol="0">
            <a:spAutoFit/>
          </a:bodyPr>
          <a:lstStyle/>
          <a:p>
            <a:r>
              <a:rPr lang="zh-CN" altLang="en-US" sz="3200" b="1" dirty="0">
                <a:solidFill>
                  <a:srgbClr val="FF0000"/>
                </a:solidFill>
                <a:latin typeface="Microsoft YaHei" panose="020B0503020204020204" pitchFamily="34" charset="-122"/>
                <a:ea typeface="Microsoft YaHei" panose="020B0503020204020204" pitchFamily="34" charset="-122"/>
              </a:rPr>
              <a:t>这是神的直接创造</a:t>
            </a:r>
            <a:endParaRPr lang="en-US" altLang="zh-CN" sz="3200" b="1" dirty="0">
              <a:solidFill>
                <a:srgbClr val="FF0000"/>
              </a:solidFill>
              <a:latin typeface="Microsoft YaHei" panose="020B0503020204020204" pitchFamily="34" charset="-122"/>
              <a:ea typeface="Microsoft YaHei" panose="020B0503020204020204" pitchFamily="34" charset="-122"/>
            </a:endParaRPr>
          </a:p>
        </p:txBody>
      </p:sp>
      <p:pic>
        <p:nvPicPr>
          <p:cNvPr id="4" name="图片 3" descr="图标&#10;&#10;描述已自动生成">
            <a:extLst>
              <a:ext uri="{FF2B5EF4-FFF2-40B4-BE49-F238E27FC236}">
                <a16:creationId xmlns:a16="http://schemas.microsoft.com/office/drawing/2014/main" id="{6BB09677-8B33-73AD-1DBC-1E5A30F212D1}"/>
              </a:ext>
            </a:extLst>
          </p:cNvPr>
          <p:cNvPicPr>
            <a:picLocks noChangeAspect="1"/>
          </p:cNvPicPr>
          <p:nvPr/>
        </p:nvPicPr>
        <p:blipFill>
          <a:blip r:embed="rId4"/>
          <a:stretch>
            <a:fillRect/>
          </a:stretch>
        </p:blipFill>
        <p:spPr>
          <a:xfrm>
            <a:off x="973445" y="2076966"/>
            <a:ext cx="1425354" cy="1425354"/>
          </a:xfrm>
          <a:prstGeom prst="rect">
            <a:avLst/>
          </a:prstGeom>
        </p:spPr>
      </p:pic>
    </p:spTree>
    <p:extLst>
      <p:ext uri="{BB962C8B-B14F-4D97-AF65-F5344CB8AC3E}">
        <p14:creationId xmlns:p14="http://schemas.microsoft.com/office/powerpoint/2010/main" val="205275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190BB5-419F-F88E-CDE6-DBB83BF62FCF}"/>
              </a:ext>
            </a:extLst>
          </p:cNvPr>
          <p:cNvSpPr txBox="1"/>
          <p:nvPr/>
        </p:nvSpPr>
        <p:spPr>
          <a:xfrm>
            <a:off x="596023" y="2345839"/>
            <a:ext cx="8168836" cy="3015056"/>
          </a:xfrm>
          <a:prstGeom prst="rect">
            <a:avLst/>
          </a:prstGeom>
          <a:noFill/>
        </p:spPr>
        <p:txBody>
          <a:bodyPr wrap="square" rtlCol="0">
            <a:spAutoFit/>
          </a:bodyPr>
          <a:lstStyle/>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答：</a:t>
            </a:r>
            <a:r>
              <a:rPr lang="zh-CN" altLang="en-US" sz="2800" b="1" dirty="0">
                <a:solidFill>
                  <a:srgbClr val="FF0000"/>
                </a:solidFill>
                <a:latin typeface="Microsoft YaHei" panose="020B0503020204020204" pitchFamily="34" charset="-122"/>
                <a:ea typeface="Microsoft YaHei" panose="020B0503020204020204" pitchFamily="34" charset="-122"/>
              </a:rPr>
              <a:t>绝对不可以</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因为：对于地球的出现，</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60"/>
              </a:lnSpc>
              <a:spcBef>
                <a:spcPts val="1200"/>
              </a:spcBef>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圣经认为</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（是</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不是）神的直接创造。</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60"/>
              </a:lnSpc>
              <a:spcBef>
                <a:spcPts val="1200"/>
              </a:spcBef>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年老地球论者认为</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（是</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不是）神的直接创造。</a:t>
            </a:r>
            <a:endParaRPr lang="en-US" altLang="zh-CN" sz="2800"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78B67518-5DA4-978B-91DC-9C3A8A9E8F51}"/>
              </a:ext>
            </a:extLst>
          </p:cNvPr>
          <p:cNvSpPr txBox="1"/>
          <p:nvPr/>
        </p:nvSpPr>
        <p:spPr>
          <a:xfrm>
            <a:off x="2642842" y="3582638"/>
            <a:ext cx="595035"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是</a:t>
            </a:r>
          </a:p>
        </p:txBody>
      </p:sp>
      <p:sp>
        <p:nvSpPr>
          <p:cNvPr id="3" name="文本框 2">
            <a:extLst>
              <a:ext uri="{FF2B5EF4-FFF2-40B4-BE49-F238E27FC236}">
                <a16:creationId xmlns:a16="http://schemas.microsoft.com/office/drawing/2014/main" id="{15D5F7EC-59C3-179B-4CFD-390129C08DB1}"/>
              </a:ext>
            </a:extLst>
          </p:cNvPr>
          <p:cNvSpPr txBox="1"/>
          <p:nvPr/>
        </p:nvSpPr>
        <p:spPr>
          <a:xfrm>
            <a:off x="4048472" y="4229649"/>
            <a:ext cx="1005403"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不是</a:t>
            </a:r>
          </a:p>
        </p:txBody>
      </p:sp>
      <p:pic>
        <p:nvPicPr>
          <p:cNvPr id="4" name="图片 3" descr="卡通人物&#10;&#10;描述已自动生成">
            <a:extLst>
              <a:ext uri="{FF2B5EF4-FFF2-40B4-BE49-F238E27FC236}">
                <a16:creationId xmlns:a16="http://schemas.microsoft.com/office/drawing/2014/main" id="{6D533C1A-4855-4970-19C3-3828882B7B9E}"/>
              </a:ext>
            </a:extLst>
          </p:cNvPr>
          <p:cNvPicPr>
            <a:picLocks noChangeAspect="1"/>
          </p:cNvPicPr>
          <p:nvPr/>
        </p:nvPicPr>
        <p:blipFill>
          <a:blip r:embed="rId3"/>
          <a:stretch>
            <a:fillRect/>
          </a:stretch>
        </p:blipFill>
        <p:spPr>
          <a:xfrm>
            <a:off x="6023014" y="-98209"/>
            <a:ext cx="3120986" cy="3120986"/>
          </a:xfrm>
          <a:prstGeom prst="rect">
            <a:avLst/>
          </a:prstGeom>
        </p:spPr>
      </p:pic>
      <p:sp>
        <p:nvSpPr>
          <p:cNvPr id="7" name="对话气泡: 圆角矩形 6">
            <a:extLst>
              <a:ext uri="{FF2B5EF4-FFF2-40B4-BE49-F238E27FC236}">
                <a16:creationId xmlns:a16="http://schemas.microsoft.com/office/drawing/2014/main" id="{53280AA1-A711-6B08-85E7-80240C3DAA96}"/>
              </a:ext>
            </a:extLst>
          </p:cNvPr>
          <p:cNvSpPr/>
          <p:nvPr/>
        </p:nvSpPr>
        <p:spPr>
          <a:xfrm>
            <a:off x="2085279" y="159150"/>
            <a:ext cx="4728118" cy="1529050"/>
          </a:xfrm>
          <a:prstGeom prst="wedgeRoundRectCallout">
            <a:avLst>
              <a:gd name="adj1" fmla="val 57670"/>
              <a:gd name="adj2" fmla="val -145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6D4D8079-9ABC-E5CD-D172-4028692E8A7E}"/>
              </a:ext>
            </a:extLst>
          </p:cNvPr>
          <p:cNvSpPr txBox="1"/>
          <p:nvPr/>
        </p:nvSpPr>
        <p:spPr>
          <a:xfrm>
            <a:off x="2513288" y="385066"/>
            <a:ext cx="4164981"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我们可以既接受圣经，</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又相信地球年老吗？</a:t>
            </a:r>
            <a:endParaRPr lang="zh-CN" altLang="en-US" sz="3200" dirty="0"/>
          </a:p>
        </p:txBody>
      </p:sp>
      <p:sp>
        <p:nvSpPr>
          <p:cNvPr id="11" name="矩形 10">
            <a:extLst>
              <a:ext uri="{FF2B5EF4-FFF2-40B4-BE49-F238E27FC236}">
                <a16:creationId xmlns:a16="http://schemas.microsoft.com/office/drawing/2014/main" id="{6576C74A-0008-4993-271C-975189FED89D}"/>
              </a:ext>
            </a:extLst>
          </p:cNvPr>
          <p:cNvSpPr/>
          <p:nvPr/>
        </p:nvSpPr>
        <p:spPr>
          <a:xfrm>
            <a:off x="433754" y="5387392"/>
            <a:ext cx="8274343" cy="7440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圣经记录与年老地球论完全相反</a:t>
            </a:r>
          </a:p>
        </p:txBody>
      </p:sp>
    </p:spTree>
    <p:extLst>
      <p:ext uri="{BB962C8B-B14F-4D97-AF65-F5344CB8AC3E}">
        <p14:creationId xmlns:p14="http://schemas.microsoft.com/office/powerpoint/2010/main" val="2006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A070B68B-5356-9C66-C970-A560853CA8B0}"/>
              </a:ext>
            </a:extLst>
          </p:cNvPr>
          <p:cNvPicPr>
            <a:picLocks noChangeAspect="1"/>
          </p:cNvPicPr>
          <p:nvPr/>
        </p:nvPicPr>
        <p:blipFill>
          <a:blip r:embed="rId3"/>
          <a:stretch>
            <a:fillRect/>
          </a:stretch>
        </p:blipFill>
        <p:spPr>
          <a:xfrm>
            <a:off x="117795" y="289093"/>
            <a:ext cx="2360293" cy="3676423"/>
          </a:xfrm>
          <a:prstGeom prst="rect">
            <a:avLst/>
          </a:prstGeom>
        </p:spPr>
      </p:pic>
      <p:sp>
        <p:nvSpPr>
          <p:cNvPr id="8" name="对话气泡: 圆角矩形 7">
            <a:extLst>
              <a:ext uri="{FF2B5EF4-FFF2-40B4-BE49-F238E27FC236}">
                <a16:creationId xmlns:a16="http://schemas.microsoft.com/office/drawing/2014/main" id="{38CD50EE-1747-B427-7756-940A2DC4DF89}"/>
              </a:ext>
            </a:extLst>
          </p:cNvPr>
          <p:cNvSpPr/>
          <p:nvPr/>
        </p:nvSpPr>
        <p:spPr>
          <a:xfrm>
            <a:off x="3109870" y="616899"/>
            <a:ext cx="5174055" cy="1529050"/>
          </a:xfrm>
          <a:prstGeom prst="wedgeRoundRectCallout">
            <a:avLst>
              <a:gd name="adj1" fmla="val -64256"/>
              <a:gd name="adj2" fmla="val -136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559AE33-B4E2-91EB-9808-3EB8B4624EC9}"/>
              </a:ext>
            </a:extLst>
          </p:cNvPr>
          <p:cNvSpPr txBox="1"/>
          <p:nvPr/>
        </p:nvSpPr>
        <p:spPr>
          <a:xfrm>
            <a:off x="3241255" y="836299"/>
            <a:ext cx="5042670"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神在亿万年前创造了地球，过了很久以后再让人出现。</a:t>
            </a:r>
            <a:endParaRPr lang="en-US" altLang="zh-CN" sz="3200" b="1" dirty="0">
              <a:latin typeface="微软雅黑" panose="020B0503020204020204" pitchFamily="34" charset="-122"/>
              <a:ea typeface="微软雅黑" panose="020B0503020204020204" pitchFamily="34" charset="-122"/>
            </a:endParaRPr>
          </a:p>
        </p:txBody>
      </p:sp>
      <p:sp>
        <p:nvSpPr>
          <p:cNvPr id="19" name="对话气泡: 圆角矩形 18">
            <a:extLst>
              <a:ext uri="{FF2B5EF4-FFF2-40B4-BE49-F238E27FC236}">
                <a16:creationId xmlns:a16="http://schemas.microsoft.com/office/drawing/2014/main" id="{3349658D-ACBF-BFE6-4C1D-9AE31367090D}"/>
              </a:ext>
            </a:extLst>
          </p:cNvPr>
          <p:cNvSpPr/>
          <p:nvPr/>
        </p:nvSpPr>
        <p:spPr>
          <a:xfrm>
            <a:off x="1222371" y="4161719"/>
            <a:ext cx="4728118" cy="1529050"/>
          </a:xfrm>
          <a:prstGeom prst="wedgeRoundRectCallout">
            <a:avLst>
              <a:gd name="adj1" fmla="val 57670"/>
              <a:gd name="adj2" fmla="val -145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14E6390D-EAE6-2FB8-9C25-87D27471A4BA}"/>
              </a:ext>
            </a:extLst>
          </p:cNvPr>
          <p:cNvSpPr txBox="1"/>
          <p:nvPr/>
        </p:nvSpPr>
        <p:spPr>
          <a:xfrm>
            <a:off x="1396789" y="4399358"/>
            <a:ext cx="4300109"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我们可以既相信神创造，又相信地球年老吗？</a:t>
            </a:r>
            <a:endParaRPr lang="zh-CN" altLang="en-US" sz="3200" dirty="0"/>
          </a:p>
        </p:txBody>
      </p:sp>
      <p:pic>
        <p:nvPicPr>
          <p:cNvPr id="22" name="图片 21" descr="卡通人物&#10;&#10;描述已自动生成">
            <a:extLst>
              <a:ext uri="{FF2B5EF4-FFF2-40B4-BE49-F238E27FC236}">
                <a16:creationId xmlns:a16="http://schemas.microsoft.com/office/drawing/2014/main" id="{3C65125B-721E-DC2A-5AF3-ADE2829AA6C2}"/>
              </a:ext>
            </a:extLst>
          </p:cNvPr>
          <p:cNvPicPr>
            <a:picLocks noChangeAspect="1"/>
          </p:cNvPicPr>
          <p:nvPr/>
        </p:nvPicPr>
        <p:blipFill>
          <a:blip r:embed="rId4"/>
          <a:stretch>
            <a:fillRect/>
          </a:stretch>
        </p:blipFill>
        <p:spPr>
          <a:xfrm>
            <a:off x="4884234" y="2598234"/>
            <a:ext cx="4259766" cy="4259766"/>
          </a:xfrm>
          <a:prstGeom prst="rect">
            <a:avLst/>
          </a:prstGeom>
        </p:spPr>
      </p:pic>
    </p:spTree>
    <p:extLst>
      <p:ext uri="{BB962C8B-B14F-4D97-AF65-F5344CB8AC3E}">
        <p14:creationId xmlns:p14="http://schemas.microsoft.com/office/powerpoint/2010/main" val="167271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 L13 Darwin And Lyell 20230228">
            <a:hlinkClick r:id="" action="ppaction://media"/>
            <a:extLst>
              <a:ext uri="{FF2B5EF4-FFF2-40B4-BE49-F238E27FC236}">
                <a16:creationId xmlns:a16="http://schemas.microsoft.com/office/drawing/2014/main" id="{E30ECE27-A4D0-17AC-B4DE-87E445947F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166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B548DA41-E4AF-597B-40B4-71F154629588}"/>
              </a:ext>
            </a:extLst>
          </p:cNvPr>
          <p:cNvSpPr txBox="1"/>
          <p:nvPr/>
        </p:nvSpPr>
        <p:spPr>
          <a:xfrm>
            <a:off x="1010093" y="1582720"/>
            <a:ext cx="7946123" cy="1623650"/>
          </a:xfrm>
          <a:prstGeom prst="rect">
            <a:avLst/>
          </a:prstGeom>
          <a:noFill/>
        </p:spPr>
        <p:txBody>
          <a:bodyPr wrap="square" rtlCol="0">
            <a:spAutoFit/>
          </a:bodyPr>
          <a:lstStyle/>
          <a:p>
            <a:pPr>
              <a:lnSpc>
                <a:spcPts val="40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莱尔</a:t>
            </a:r>
            <a:r>
              <a:rPr lang="zh-CN" altLang="en-US" sz="2800" b="1" dirty="0">
                <a:solidFill>
                  <a:srgbClr val="FF0000"/>
                </a:solidFill>
                <a:latin typeface="Microsoft YaHei" panose="020B0503020204020204" pitchFamily="34" charset="-122"/>
                <a:ea typeface="Microsoft YaHei" panose="020B0503020204020204" pitchFamily="34" charset="-122"/>
              </a:rPr>
              <a:t>不接受</a:t>
            </a:r>
            <a:r>
              <a:rPr lang="zh-CN" altLang="en-US" sz="2800" dirty="0">
                <a:latin typeface="Microsoft YaHei" panose="020B0503020204020204" pitchFamily="34" charset="-122"/>
                <a:ea typeface="Microsoft YaHei" panose="020B0503020204020204" pitchFamily="34" charset="-122"/>
              </a:rPr>
              <a:t>创世记所记载的比较</a:t>
            </a:r>
            <a:r>
              <a:rPr lang="zh-CN" altLang="en-US" sz="2800" b="1" dirty="0">
                <a:latin typeface="Microsoft YaHei" panose="020B0503020204020204" pitchFamily="34" charset="-122"/>
                <a:ea typeface="Microsoft YaHei" panose="020B0503020204020204" pitchFamily="34" charset="-122"/>
              </a:rPr>
              <a:t>年轻的地球</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40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达尔文</a:t>
            </a:r>
            <a:r>
              <a:rPr lang="zh-CN" altLang="en-US" sz="2800" b="1" dirty="0">
                <a:solidFill>
                  <a:srgbClr val="FF0000"/>
                </a:solidFill>
                <a:latin typeface="Microsoft YaHei" panose="020B0503020204020204" pitchFamily="34" charset="-122"/>
                <a:ea typeface="Microsoft YaHei" panose="020B0503020204020204" pitchFamily="34" charset="-122"/>
              </a:rPr>
              <a:t>相信莱尔</a:t>
            </a:r>
            <a:r>
              <a:rPr lang="zh-CN" altLang="en-US" sz="2800" dirty="0">
                <a:latin typeface="Microsoft YaHei" panose="020B0503020204020204" pitchFamily="34" charset="-122"/>
                <a:ea typeface="Microsoft YaHei" panose="020B0503020204020204" pitchFamily="34" charset="-122"/>
              </a:rPr>
              <a:t>的理论是正确的。</a:t>
            </a:r>
            <a:endParaRPr lang="en-US" altLang="zh-CN" sz="2800" dirty="0">
              <a:latin typeface="Microsoft YaHei" panose="020B0503020204020204" pitchFamily="34" charset="-122"/>
              <a:ea typeface="Microsoft YaHei" panose="020B0503020204020204" pitchFamily="34" charset="-122"/>
            </a:endParaRPr>
          </a:p>
          <a:p>
            <a:pPr>
              <a:lnSpc>
                <a:spcPts val="40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达尔文</a:t>
            </a:r>
            <a:r>
              <a:rPr lang="zh-CN" altLang="en-US" sz="2800" b="1" dirty="0">
                <a:solidFill>
                  <a:srgbClr val="FF0000"/>
                </a:solidFill>
                <a:latin typeface="Microsoft YaHei" panose="020B0503020204020204" pitchFamily="34" charset="-122"/>
                <a:ea typeface="Microsoft YaHei" panose="020B0503020204020204" pitchFamily="34" charset="-122"/>
              </a:rPr>
              <a:t>同意</a:t>
            </a:r>
            <a:r>
              <a:rPr lang="zh-CN" altLang="en-US" sz="2800" dirty="0">
                <a:latin typeface="Microsoft YaHei" panose="020B0503020204020204" pitchFamily="34" charset="-122"/>
                <a:ea typeface="Microsoft YaHei" panose="020B0503020204020204" pitchFamily="34" charset="-122"/>
              </a:rPr>
              <a:t>莱尔把</a:t>
            </a:r>
            <a:r>
              <a:rPr lang="zh-CN" altLang="en-US" sz="2800" b="1" dirty="0">
                <a:solidFill>
                  <a:srgbClr val="FF0000"/>
                </a:solidFill>
                <a:latin typeface="Microsoft YaHei" panose="020B0503020204020204" pitchFamily="34" charset="-122"/>
                <a:ea typeface="Microsoft YaHei" panose="020B0503020204020204" pitchFamily="34" charset="-122"/>
              </a:rPr>
              <a:t>科学抽离圣经</a:t>
            </a:r>
            <a:r>
              <a:rPr lang="zh-CN" altLang="en-US" sz="2800" dirty="0">
                <a:latin typeface="Microsoft YaHei" panose="020B0503020204020204" pitchFamily="34" charset="-122"/>
                <a:ea typeface="Microsoft YaHei" panose="020B0503020204020204" pitchFamily="34" charset="-122"/>
              </a:rPr>
              <a:t>的宗旨。</a:t>
            </a:r>
            <a:endParaRPr lang="en-US" altLang="zh-CN" sz="2800" dirty="0">
              <a:latin typeface="Microsoft YaHei" panose="020B0503020204020204" pitchFamily="34" charset="-122"/>
              <a:ea typeface="Microsoft YaHei" panose="020B0503020204020204" pitchFamily="34" charset="-122"/>
            </a:endParaRPr>
          </a:p>
        </p:txBody>
      </p:sp>
      <p:sp>
        <p:nvSpPr>
          <p:cNvPr id="4" name="Arrow: Right 3">
            <a:extLst>
              <a:ext uri="{FF2B5EF4-FFF2-40B4-BE49-F238E27FC236}">
                <a16:creationId xmlns:a16="http://schemas.microsoft.com/office/drawing/2014/main" id="{29673578-CC52-CD8D-5641-FE336D8DC404}"/>
              </a:ext>
            </a:extLst>
          </p:cNvPr>
          <p:cNvSpPr/>
          <p:nvPr/>
        </p:nvSpPr>
        <p:spPr>
          <a:xfrm>
            <a:off x="4087568" y="4205991"/>
            <a:ext cx="968864" cy="5891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a:extLst>
              <a:ext uri="{FF2B5EF4-FFF2-40B4-BE49-F238E27FC236}">
                <a16:creationId xmlns:a16="http://schemas.microsoft.com/office/drawing/2014/main" id="{0ABCD1A5-BE9B-968C-47DB-23642A14A8DB}"/>
              </a:ext>
            </a:extLst>
          </p:cNvPr>
          <p:cNvSpPr txBox="1">
            <a:spLocks noChangeArrowheads="1"/>
          </p:cNvSpPr>
          <p:nvPr/>
        </p:nvSpPr>
        <p:spPr bwMode="auto">
          <a:xfrm>
            <a:off x="1478087" y="5725424"/>
            <a:ext cx="6187826" cy="584775"/>
          </a:xfrm>
          <a:prstGeom prst="rect">
            <a:avLst/>
          </a:prstGeom>
          <a:noFill/>
          <a:ln>
            <a:noFill/>
          </a:ln>
          <a:effectLst/>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cs typeface="Arial" panose="020B0604020202020204" pitchFamily="34" charset="0"/>
              </a:rPr>
              <a:t>年老地球论 催生了 进化论</a:t>
            </a:r>
          </a:p>
        </p:txBody>
      </p:sp>
      <p:pic>
        <p:nvPicPr>
          <p:cNvPr id="6" name="图片 5">
            <a:extLst>
              <a:ext uri="{FF2B5EF4-FFF2-40B4-BE49-F238E27FC236}">
                <a16:creationId xmlns:a16="http://schemas.microsoft.com/office/drawing/2014/main" id="{AE588BE4-6ADB-9189-8020-64FB199F13C8}"/>
              </a:ext>
            </a:extLst>
          </p:cNvPr>
          <p:cNvPicPr>
            <a:picLocks noChangeAspect="1"/>
          </p:cNvPicPr>
          <p:nvPr/>
        </p:nvPicPr>
        <p:blipFill>
          <a:blip r:embed="rId3"/>
          <a:stretch>
            <a:fillRect/>
          </a:stretch>
        </p:blipFill>
        <p:spPr>
          <a:xfrm>
            <a:off x="2264895" y="3398657"/>
            <a:ext cx="1822673" cy="2203841"/>
          </a:xfrm>
          <a:prstGeom prst="rect">
            <a:avLst/>
          </a:prstGeom>
        </p:spPr>
      </p:pic>
      <p:pic>
        <p:nvPicPr>
          <p:cNvPr id="7" name="图片 6">
            <a:extLst>
              <a:ext uri="{FF2B5EF4-FFF2-40B4-BE49-F238E27FC236}">
                <a16:creationId xmlns:a16="http://schemas.microsoft.com/office/drawing/2014/main" id="{32098895-5EBA-2EDA-569F-A5760DCAE123}"/>
              </a:ext>
            </a:extLst>
          </p:cNvPr>
          <p:cNvPicPr>
            <a:picLocks noChangeAspect="1"/>
          </p:cNvPicPr>
          <p:nvPr/>
        </p:nvPicPr>
        <p:blipFill rotWithShape="1">
          <a:blip r:embed="rId4"/>
          <a:srcRect b="3127"/>
          <a:stretch/>
        </p:blipFill>
        <p:spPr>
          <a:xfrm>
            <a:off x="5350340" y="3443970"/>
            <a:ext cx="1474141" cy="21349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93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BB6535-74A2-8DD5-4F5E-3DAB70C5DD14}"/>
              </a:ext>
            </a:extLst>
          </p:cNvPr>
          <p:cNvSpPr>
            <a:spLocks noGrp="1"/>
          </p:cNvSpPr>
          <p:nvPr>
            <p:ph type="title"/>
          </p:nvPr>
        </p:nvSpPr>
        <p:spPr/>
        <p:txBody>
          <a:bodyPr/>
          <a:lstStyle/>
          <a:p>
            <a:r>
              <a:rPr lang="zh-CN" altLang="en-US" dirty="0"/>
              <a:t>“年老地球论”和“进化论”</a:t>
            </a:r>
            <a:br>
              <a:rPr lang="en-US" altLang="zh-CN" dirty="0"/>
            </a:br>
            <a:r>
              <a:rPr lang="zh-CN" altLang="en-US" dirty="0"/>
              <a:t>否认创世记</a:t>
            </a:r>
          </a:p>
        </p:txBody>
      </p:sp>
      <p:pic>
        <p:nvPicPr>
          <p:cNvPr id="7" name="图片 6" descr="徽标, 图标&#10;&#10;描述已自动生成">
            <a:extLst>
              <a:ext uri="{FF2B5EF4-FFF2-40B4-BE49-F238E27FC236}">
                <a16:creationId xmlns:a16="http://schemas.microsoft.com/office/drawing/2014/main" id="{DB2CC4A2-FB39-FA7C-1532-821A4AB5F76F}"/>
              </a:ext>
            </a:extLst>
          </p:cNvPr>
          <p:cNvPicPr>
            <a:picLocks noChangeAspect="1"/>
          </p:cNvPicPr>
          <p:nvPr/>
        </p:nvPicPr>
        <p:blipFill>
          <a:blip r:embed="rId3"/>
          <a:stretch>
            <a:fillRect/>
          </a:stretch>
        </p:blipFill>
        <p:spPr>
          <a:xfrm>
            <a:off x="1626720" y="2071705"/>
            <a:ext cx="2343366" cy="2354809"/>
          </a:xfrm>
          <a:prstGeom prst="rect">
            <a:avLst/>
          </a:prstGeom>
        </p:spPr>
      </p:pic>
      <p:sp>
        <p:nvSpPr>
          <p:cNvPr id="12" name="文本框 11">
            <a:extLst>
              <a:ext uri="{FF2B5EF4-FFF2-40B4-BE49-F238E27FC236}">
                <a16:creationId xmlns:a16="http://schemas.microsoft.com/office/drawing/2014/main" id="{A1C5B1E8-59EC-0B1E-81FB-13169A3DB8D1}"/>
              </a:ext>
            </a:extLst>
          </p:cNvPr>
          <p:cNvSpPr txBox="1"/>
          <p:nvPr/>
        </p:nvSpPr>
        <p:spPr>
          <a:xfrm>
            <a:off x="486137" y="4752805"/>
            <a:ext cx="8229600" cy="1325563"/>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3200"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solidFill>
              </a:rPr>
              <a:t>创造万有的真神上帝，不会同意那些</a:t>
            </a:r>
            <a:endParaRPr lang="en-US" altLang="zh-CN" dirty="0">
              <a:solidFill>
                <a:schemeClr val="tx1"/>
              </a:solidFill>
            </a:endParaRPr>
          </a:p>
          <a:p>
            <a:r>
              <a:rPr lang="zh-CN" altLang="en-US" dirty="0">
                <a:solidFill>
                  <a:schemeClr val="tx1"/>
                </a:solidFill>
              </a:rPr>
              <a:t>否定他存在和他创造的理论。</a:t>
            </a:r>
          </a:p>
        </p:txBody>
      </p:sp>
      <p:sp>
        <p:nvSpPr>
          <p:cNvPr id="3" name="Arrow: Right 3">
            <a:extLst>
              <a:ext uri="{FF2B5EF4-FFF2-40B4-BE49-F238E27FC236}">
                <a16:creationId xmlns:a16="http://schemas.microsoft.com/office/drawing/2014/main" id="{646C957E-3B2E-F54A-CA09-AA8BE9BC22F7}"/>
              </a:ext>
            </a:extLst>
          </p:cNvPr>
          <p:cNvSpPr/>
          <p:nvPr/>
        </p:nvSpPr>
        <p:spPr>
          <a:xfrm>
            <a:off x="4205052" y="2954522"/>
            <a:ext cx="968864" cy="5891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553E2AAF-50EB-0F97-23E6-ED591532CFED}"/>
              </a:ext>
            </a:extLst>
          </p:cNvPr>
          <p:cNvPicPr>
            <a:picLocks noChangeAspect="1"/>
          </p:cNvPicPr>
          <p:nvPr/>
        </p:nvPicPr>
        <p:blipFill rotWithShape="1">
          <a:blip r:embed="rId4"/>
          <a:srcRect b="3127"/>
          <a:stretch/>
        </p:blipFill>
        <p:spPr>
          <a:xfrm>
            <a:off x="5559353" y="2035841"/>
            <a:ext cx="1675492" cy="24265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829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0D5B9-EBDF-B926-0158-652D4BE9F871}"/>
              </a:ext>
            </a:extLst>
          </p:cNvPr>
          <p:cNvSpPr>
            <a:spLocks noGrp="1"/>
          </p:cNvSpPr>
          <p:nvPr>
            <p:ph type="title"/>
          </p:nvPr>
        </p:nvSpPr>
        <p:spPr/>
        <p:txBody>
          <a:bodyPr/>
          <a:lstStyle/>
          <a:p>
            <a:r>
              <a:rPr lang="zh-CN" altLang="en-US" dirty="0"/>
              <a:t>如果用圣经来解释年老地球论</a:t>
            </a:r>
          </a:p>
        </p:txBody>
      </p:sp>
      <p:pic>
        <p:nvPicPr>
          <p:cNvPr id="4" name="图片 3" descr="徽标, 图标&#10;&#10;描述已自动生成">
            <a:extLst>
              <a:ext uri="{FF2B5EF4-FFF2-40B4-BE49-F238E27FC236}">
                <a16:creationId xmlns:a16="http://schemas.microsoft.com/office/drawing/2014/main" id="{3EE58BC6-28FC-BFCC-B956-A7BB4357D27A}"/>
              </a:ext>
            </a:extLst>
          </p:cNvPr>
          <p:cNvPicPr>
            <a:picLocks noChangeAspect="1"/>
          </p:cNvPicPr>
          <p:nvPr/>
        </p:nvPicPr>
        <p:blipFill>
          <a:blip r:embed="rId3"/>
          <a:stretch>
            <a:fillRect/>
          </a:stretch>
        </p:blipFill>
        <p:spPr>
          <a:xfrm>
            <a:off x="5485251" y="2011273"/>
            <a:ext cx="2376742" cy="2388347"/>
          </a:xfrm>
          <a:prstGeom prst="rect">
            <a:avLst/>
          </a:prstGeom>
        </p:spPr>
      </p:pic>
      <p:sp>
        <p:nvSpPr>
          <p:cNvPr id="6" name="文本框 5">
            <a:extLst>
              <a:ext uri="{FF2B5EF4-FFF2-40B4-BE49-F238E27FC236}">
                <a16:creationId xmlns:a16="http://schemas.microsoft.com/office/drawing/2014/main" id="{AF4716D6-6BDA-5ED2-F4BC-D35E5B717841}"/>
              </a:ext>
            </a:extLst>
          </p:cNvPr>
          <p:cNvSpPr txBox="1"/>
          <p:nvPr/>
        </p:nvSpPr>
        <p:spPr>
          <a:xfrm>
            <a:off x="486137" y="4768486"/>
            <a:ext cx="8229600" cy="13255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3200" b="1">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solidFill>
              </a:rPr>
              <a:t>神让地球在漫长时间里爆炸出现，</a:t>
            </a:r>
            <a:endParaRPr lang="en-US" altLang="zh-CN" dirty="0">
              <a:solidFill>
                <a:schemeClr val="tx1"/>
              </a:solidFill>
            </a:endParaRPr>
          </a:p>
          <a:p>
            <a:r>
              <a:rPr lang="zh-CN" altLang="en-US" dirty="0">
                <a:solidFill>
                  <a:schemeClr val="tx1"/>
                </a:solidFill>
              </a:rPr>
              <a:t>神让人在漫长时间里逐渐进化而来。</a:t>
            </a:r>
            <a:endParaRPr lang="en-US" altLang="zh-CN" dirty="0">
              <a:solidFill>
                <a:schemeClr val="tx1"/>
              </a:solidFill>
            </a:endParaRPr>
          </a:p>
        </p:txBody>
      </p:sp>
      <p:pic>
        <p:nvPicPr>
          <p:cNvPr id="7" name="图片 6" descr="图标&#10;&#10;描述已自动生成">
            <a:extLst>
              <a:ext uri="{FF2B5EF4-FFF2-40B4-BE49-F238E27FC236}">
                <a16:creationId xmlns:a16="http://schemas.microsoft.com/office/drawing/2014/main" id="{6D56596D-A55F-1941-527B-656E29930E6B}"/>
              </a:ext>
            </a:extLst>
          </p:cNvPr>
          <p:cNvPicPr>
            <a:picLocks noChangeAspect="1"/>
          </p:cNvPicPr>
          <p:nvPr/>
        </p:nvPicPr>
        <p:blipFill>
          <a:blip r:embed="rId4"/>
          <a:stretch>
            <a:fillRect/>
          </a:stretch>
        </p:blipFill>
        <p:spPr>
          <a:xfrm>
            <a:off x="1282006" y="2194890"/>
            <a:ext cx="2021113" cy="2021113"/>
          </a:xfrm>
          <a:prstGeom prst="rect">
            <a:avLst/>
          </a:prstGeom>
        </p:spPr>
      </p:pic>
      <p:sp>
        <p:nvSpPr>
          <p:cNvPr id="3" name="Arrow: Right 3">
            <a:extLst>
              <a:ext uri="{FF2B5EF4-FFF2-40B4-BE49-F238E27FC236}">
                <a16:creationId xmlns:a16="http://schemas.microsoft.com/office/drawing/2014/main" id="{4CB74BBE-B674-F3EC-9498-F750493E0DA6}"/>
              </a:ext>
            </a:extLst>
          </p:cNvPr>
          <p:cNvSpPr/>
          <p:nvPr/>
        </p:nvSpPr>
        <p:spPr>
          <a:xfrm>
            <a:off x="3869242" y="2910859"/>
            <a:ext cx="968864" cy="58917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a:extLst>
              <a:ext uri="{FF2B5EF4-FFF2-40B4-BE49-F238E27FC236}">
                <a16:creationId xmlns:a16="http://schemas.microsoft.com/office/drawing/2014/main" id="{D086DB0E-9B7D-C15F-0B76-03D1F7171FC0}"/>
              </a:ext>
            </a:extLst>
          </p:cNvPr>
          <p:cNvSpPr/>
          <p:nvPr/>
        </p:nvSpPr>
        <p:spPr>
          <a:xfrm>
            <a:off x="4930815" y="2011272"/>
            <a:ext cx="3310360" cy="2388347"/>
          </a:xfrm>
          <a:prstGeom prst="rect">
            <a:avLst/>
          </a:prstGeom>
          <a:solidFill>
            <a:srgbClr val="FFC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地球和人类就</a:t>
            </a:r>
            <a:endParaRPr lang="en-US" altLang="zh-CN" sz="3200" b="1" dirty="0">
              <a:solidFill>
                <a:schemeClr val="tx1"/>
              </a:solidFill>
              <a:latin typeface="微软雅黑" panose="020B0503020204020204" pitchFamily="34" charset="-122"/>
              <a:ea typeface="微软雅黑" panose="020B0503020204020204" pitchFamily="34" charset="-122"/>
            </a:endParaRPr>
          </a:p>
          <a:p>
            <a:pPr algn="ctr"/>
            <a:r>
              <a:rPr lang="zh-CN" altLang="en-US" sz="3200" b="1" dirty="0">
                <a:solidFill>
                  <a:srgbClr val="FF0000"/>
                </a:solidFill>
                <a:latin typeface="微软雅黑" panose="020B0503020204020204" pitchFamily="34" charset="-122"/>
                <a:ea typeface="微软雅黑" panose="020B0503020204020204" pitchFamily="34" charset="-122"/>
              </a:rPr>
              <a:t>不是</a:t>
            </a:r>
            <a:endParaRPr lang="en-US" altLang="zh-CN" sz="3200" b="1" dirty="0">
              <a:solidFill>
                <a:srgbClr val="FF0000"/>
              </a:solidFill>
              <a:latin typeface="微软雅黑" panose="020B0503020204020204" pitchFamily="34" charset="-122"/>
              <a:ea typeface="微软雅黑" panose="020B0503020204020204" pitchFamily="34" charset="-122"/>
            </a:endParaRPr>
          </a:p>
          <a:p>
            <a:pPr algn="ctr"/>
            <a:r>
              <a:rPr lang="zh-CN" altLang="en-US" sz="3200" b="1" dirty="0">
                <a:solidFill>
                  <a:schemeClr val="tx1"/>
                </a:solidFill>
                <a:latin typeface="微软雅黑" panose="020B0503020204020204" pitchFamily="34" charset="-122"/>
                <a:ea typeface="微软雅黑" panose="020B0503020204020204" pitchFamily="34" charset="-122"/>
              </a:rPr>
              <a:t>神“甚好”的</a:t>
            </a:r>
            <a:endParaRPr lang="en-US" altLang="zh-CN" sz="3200" b="1" dirty="0">
              <a:solidFill>
                <a:schemeClr val="tx1"/>
              </a:solidFill>
              <a:latin typeface="微软雅黑" panose="020B0503020204020204" pitchFamily="34" charset="-122"/>
              <a:ea typeface="微软雅黑" panose="020B0503020204020204" pitchFamily="34" charset="-122"/>
            </a:endParaRPr>
          </a:p>
          <a:p>
            <a:pPr algn="ctr"/>
            <a:r>
              <a:rPr lang="zh-CN" altLang="en-US" sz="3200" b="1" dirty="0">
                <a:solidFill>
                  <a:schemeClr val="tx1"/>
                </a:solidFill>
                <a:latin typeface="微软雅黑" panose="020B0503020204020204" pitchFamily="34" charset="-122"/>
                <a:ea typeface="微软雅黑" panose="020B0503020204020204" pitchFamily="34" charset="-122"/>
              </a:rPr>
              <a:t>创造！</a:t>
            </a:r>
          </a:p>
        </p:txBody>
      </p:sp>
    </p:spTree>
    <p:extLst>
      <p:ext uri="{BB962C8B-B14F-4D97-AF65-F5344CB8AC3E}">
        <p14:creationId xmlns:p14="http://schemas.microsoft.com/office/powerpoint/2010/main" val="10204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dam_eve_bones_01">
            <a:extLst>
              <a:ext uri="{FF2B5EF4-FFF2-40B4-BE49-F238E27FC236}">
                <a16:creationId xmlns:a16="http://schemas.microsoft.com/office/drawing/2014/main" id="{C618106F-F619-48E5-B06B-A1EA2A5C126D}"/>
              </a:ext>
            </a:extLst>
          </p:cNvPr>
          <p:cNvPicPr>
            <a:picLocks noChangeAspect="1" noChangeArrowheads="1"/>
          </p:cNvPicPr>
          <p:nvPr/>
        </p:nvPicPr>
        <p:blipFill>
          <a:blip r:embed="rId3" cstate="print"/>
          <a:stretch>
            <a:fillRect/>
          </a:stretch>
        </p:blipFill>
        <p:spPr bwMode="auto">
          <a:xfrm>
            <a:off x="547832" y="1261586"/>
            <a:ext cx="8048336" cy="55964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C6684C04-5664-4397-9FCA-BB6E4F038CEA}"/>
              </a:ext>
            </a:extLst>
          </p:cNvPr>
          <p:cNvSpPr txBox="1"/>
          <p:nvPr/>
        </p:nvSpPr>
        <p:spPr>
          <a:xfrm>
            <a:off x="3499945" y="3618354"/>
            <a:ext cx="3060029" cy="1569660"/>
          </a:xfrm>
          <a:prstGeom prst="rect">
            <a:avLst/>
          </a:prstGeom>
          <a:noFill/>
        </p:spPr>
        <p:txBody>
          <a:bodyPr wrap="square">
            <a:spAutoFit/>
          </a:bodyPr>
          <a:lstStyle/>
          <a:p>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没有死亡、</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32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没有</a:t>
            </a: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苦难</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没有</a:t>
            </a: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疾病</a:t>
            </a:r>
            <a:r>
              <a:rPr lang="en-US"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solidFill>
                <a:schemeClr val="bg1"/>
              </a:solidFill>
              <a:latin typeface="Microsoft YaHei" panose="020B0503020204020204" pitchFamily="34" charset="-122"/>
              <a:ea typeface="Microsoft YaHei" panose="020B0503020204020204" pitchFamily="34" charset="-122"/>
            </a:endParaRPr>
          </a:p>
        </p:txBody>
      </p:sp>
      <p:sp>
        <p:nvSpPr>
          <p:cNvPr id="4" name="标题 3">
            <a:extLst>
              <a:ext uri="{FF2B5EF4-FFF2-40B4-BE49-F238E27FC236}">
                <a16:creationId xmlns:a16="http://schemas.microsoft.com/office/drawing/2014/main" id="{986FB251-494A-4240-8D70-9C6598183064}"/>
              </a:ext>
            </a:extLst>
          </p:cNvPr>
          <p:cNvSpPr>
            <a:spLocks noGrp="1"/>
          </p:cNvSpPr>
          <p:nvPr>
            <p:ph type="title"/>
          </p:nvPr>
        </p:nvSpPr>
        <p:spPr/>
        <p:txBody>
          <a:bodyPr/>
          <a:lstStyle/>
          <a:p>
            <a:r>
              <a:rPr lang="zh-CN" altLang="en-US" dirty="0"/>
              <a:t>创世记</a:t>
            </a:r>
            <a:r>
              <a:rPr lang="en-US" altLang="zh-CN" dirty="0"/>
              <a:t>1:31</a:t>
            </a:r>
            <a:r>
              <a:rPr lang="zh-CN" altLang="en-US" dirty="0"/>
              <a:t> 神看着一切所造的都甚好</a:t>
            </a:r>
            <a:r>
              <a:rPr lang="en-US" altLang="zh-CN" dirty="0"/>
              <a:t>……</a:t>
            </a:r>
            <a:endParaRPr lang="zh-CN" altLang="en-US" dirty="0"/>
          </a:p>
        </p:txBody>
      </p:sp>
      <p:sp>
        <p:nvSpPr>
          <p:cNvPr id="6" name="TextBox 5">
            <a:extLst>
              <a:ext uri="{FF2B5EF4-FFF2-40B4-BE49-F238E27FC236}">
                <a16:creationId xmlns:a16="http://schemas.microsoft.com/office/drawing/2014/main" id="{29FB684D-B34D-213D-6E32-5248C691BBD5}"/>
              </a:ext>
            </a:extLst>
          </p:cNvPr>
          <p:cNvSpPr txBox="1"/>
          <p:nvPr/>
        </p:nvSpPr>
        <p:spPr>
          <a:xfrm>
            <a:off x="2358083" y="5385783"/>
            <a:ext cx="5343752" cy="1132554"/>
          </a:xfrm>
          <a:prstGeom prst="rect">
            <a:avLst/>
          </a:prstGeom>
          <a:noFill/>
        </p:spPr>
        <p:txBody>
          <a:bodyPr wrap="square">
            <a:spAutoFit/>
          </a:bodyPr>
          <a:lstStyle/>
          <a:p>
            <a:pPr>
              <a:lnSpc>
                <a:spcPts val="4200"/>
              </a:lnSpc>
            </a:pPr>
            <a:r>
              <a:rPr lang="zh-CN" altLang="en-US" sz="3200" b="1" kern="0" dirty="0">
                <a:solidFill>
                  <a:srgbClr val="FFFF00"/>
                </a:solidFill>
                <a:effectLst/>
                <a:latin typeface="Microsoft YaHei" panose="020B0503020204020204" pitchFamily="34" charset="-122"/>
                <a:ea typeface="Microsoft YaHei" panose="020B0503020204020204" pitchFamily="34" charset="-122"/>
                <a:cs typeface="Times New Roman" panose="02020603050405020304" pitchFamily="18" charset="0"/>
              </a:rPr>
              <a:t>如果神在漫长时间里，</a:t>
            </a:r>
            <a:endParaRPr lang="en-HK" altLang="zh-CN" sz="3200" b="1" kern="0" dirty="0">
              <a:solidFill>
                <a:srgbClr val="FFFF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00"/>
              </a:lnSpc>
            </a:pPr>
            <a:r>
              <a:rPr lang="zh-CN" altLang="en-US" sz="3200" b="1" kern="0" dirty="0">
                <a:solidFill>
                  <a:srgbClr val="FFFF00"/>
                </a:solidFill>
                <a:effectLst/>
                <a:latin typeface="Microsoft YaHei" panose="020B0503020204020204" pitchFamily="34" charset="-122"/>
                <a:ea typeface="Microsoft YaHei" panose="020B0503020204020204" pitchFamily="34" charset="-122"/>
                <a:cs typeface="Times New Roman" panose="02020603050405020304" pitchFamily="18" charset="0"/>
              </a:rPr>
              <a:t>使生物“进化”出现</a:t>
            </a:r>
            <a:r>
              <a:rPr lang="en-US" altLang="zh-CN" sz="3200" b="1" kern="0" dirty="0">
                <a:solidFill>
                  <a:srgbClr val="FFFF00"/>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55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dam_eve_bones_02">
            <a:extLst>
              <a:ext uri="{FF2B5EF4-FFF2-40B4-BE49-F238E27FC236}">
                <a16:creationId xmlns:a16="http://schemas.microsoft.com/office/drawing/2014/main" id="{D7E2B934-363B-394B-9F73-0516BF278DEA}"/>
              </a:ext>
            </a:extLst>
          </p:cNvPr>
          <p:cNvPicPr>
            <a:picLocks noChangeAspect="1" noChangeArrowheads="1"/>
          </p:cNvPicPr>
          <p:nvPr/>
        </p:nvPicPr>
        <p:blipFill>
          <a:blip r:embed="rId3" cstate="print"/>
          <a:srcRect/>
          <a:stretch>
            <a:fillRect/>
          </a:stretch>
        </p:blipFill>
        <p:spPr bwMode="auto">
          <a:xfrm>
            <a:off x="524050" y="1229117"/>
            <a:ext cx="8095900" cy="56288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组合 6">
            <a:extLst>
              <a:ext uri="{FF2B5EF4-FFF2-40B4-BE49-F238E27FC236}">
                <a16:creationId xmlns:a16="http://schemas.microsoft.com/office/drawing/2014/main" id="{A478A6D4-A0AC-184D-8217-1DBE865010D7}"/>
              </a:ext>
            </a:extLst>
          </p:cNvPr>
          <p:cNvGrpSpPr/>
          <p:nvPr/>
        </p:nvGrpSpPr>
        <p:grpSpPr>
          <a:xfrm>
            <a:off x="6806789" y="3819119"/>
            <a:ext cx="1813161" cy="893191"/>
            <a:chOff x="6806789" y="4184814"/>
            <a:chExt cx="1813161" cy="893191"/>
          </a:xfrm>
        </p:grpSpPr>
        <p:sp>
          <p:nvSpPr>
            <p:cNvPr id="8" name="AutoShape 5">
              <a:extLst>
                <a:ext uri="{FF2B5EF4-FFF2-40B4-BE49-F238E27FC236}">
                  <a16:creationId xmlns:a16="http://schemas.microsoft.com/office/drawing/2014/main" id="{98B8CA57-0C97-9340-BC05-8FCA247F15C7}"/>
                </a:ext>
              </a:extLst>
            </p:cNvPr>
            <p:cNvSpPr>
              <a:spLocks noChangeArrowheads="1"/>
            </p:cNvSpPr>
            <p:nvPr/>
          </p:nvSpPr>
          <p:spPr bwMode="auto">
            <a:xfrm>
              <a:off x="6806789" y="4184814"/>
              <a:ext cx="1468602" cy="893191"/>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9" name="Text Box 6">
              <a:extLst>
                <a:ext uri="{FF2B5EF4-FFF2-40B4-BE49-F238E27FC236}">
                  <a16:creationId xmlns:a16="http://schemas.microsoft.com/office/drawing/2014/main" id="{8BBBC8E3-27E3-8848-8E35-E06DCA121D49}"/>
                </a:ext>
              </a:extLst>
            </p:cNvPr>
            <p:cNvSpPr txBox="1">
              <a:spLocks noChangeArrowheads="1"/>
            </p:cNvSpPr>
            <p:nvPr/>
          </p:nvSpPr>
          <p:spPr bwMode="auto">
            <a:xfrm>
              <a:off x="7151560" y="4389808"/>
              <a:ext cx="1468390" cy="461665"/>
            </a:xfrm>
            <a:prstGeom prst="rect">
              <a:avLst/>
            </a:prstGeom>
            <a:noFill/>
            <a:ln w="9525">
              <a:noFill/>
              <a:miter lim="800000"/>
              <a:headEnd/>
              <a:tailEnd/>
            </a:ln>
            <a:effectLst/>
          </p:spPr>
          <p:txBody>
            <a:bodyPr wrap="square">
              <a:spAutoFit/>
            </a:bodyPr>
            <a:lstStyle/>
            <a:p>
              <a:pPr eaLnBrk="1" hangingPunct="1">
                <a:spcBef>
                  <a:spcPct val="50000"/>
                </a:spcBef>
                <a:defRPr/>
              </a:pPr>
              <a:r>
                <a:rPr lang="zh-TW" altLang="en-US" sz="2400" b="1" dirty="0">
                  <a:solidFill>
                    <a:schemeClr val="bg1"/>
                  </a:solidFill>
                  <a:latin typeface="微软雅黑" panose="020B0503020204020204" pitchFamily="34" charset="-122"/>
                  <a:ea typeface="微软雅黑" panose="020B0503020204020204" pitchFamily="34" charset="-122"/>
                </a:rPr>
                <a:t>死亡</a:t>
              </a:r>
              <a:r>
                <a:rPr lang="zh-TW" altLang="en-US" sz="2400" b="1" dirty="0">
                  <a:solidFill>
                    <a:srgbClr val="000000"/>
                  </a:solidFill>
                  <a:latin typeface="宋体" pitchFamily="2" charset="-122"/>
                </a:rPr>
                <a:t> </a:t>
              </a:r>
              <a:endParaRPr lang="en-US" altLang="zh-CN" sz="2400" b="1" dirty="0">
                <a:solidFill>
                  <a:srgbClr val="FFFFFF"/>
                </a:solidFill>
                <a:latin typeface="Arial" pitchFamily="34" charset="0"/>
              </a:endParaRPr>
            </a:p>
          </p:txBody>
        </p:sp>
      </p:grpSp>
      <p:grpSp>
        <p:nvGrpSpPr>
          <p:cNvPr id="10" name="组合 9">
            <a:extLst>
              <a:ext uri="{FF2B5EF4-FFF2-40B4-BE49-F238E27FC236}">
                <a16:creationId xmlns:a16="http://schemas.microsoft.com/office/drawing/2014/main" id="{82FB0E7C-8334-194B-82B5-A070F91ECD0E}"/>
              </a:ext>
            </a:extLst>
          </p:cNvPr>
          <p:cNvGrpSpPr/>
          <p:nvPr/>
        </p:nvGrpSpPr>
        <p:grpSpPr>
          <a:xfrm>
            <a:off x="6806784" y="5811728"/>
            <a:ext cx="1812943" cy="893190"/>
            <a:chOff x="6806784" y="5629650"/>
            <a:chExt cx="1812943" cy="893190"/>
          </a:xfrm>
        </p:grpSpPr>
        <p:sp>
          <p:nvSpPr>
            <p:cNvPr id="11" name="AutoShape 8">
              <a:extLst>
                <a:ext uri="{FF2B5EF4-FFF2-40B4-BE49-F238E27FC236}">
                  <a16:creationId xmlns:a16="http://schemas.microsoft.com/office/drawing/2014/main" id="{B8FE9AB7-F20B-3348-98C8-E1D33C8835C4}"/>
                </a:ext>
              </a:extLst>
            </p:cNvPr>
            <p:cNvSpPr>
              <a:spLocks noChangeArrowheads="1"/>
            </p:cNvSpPr>
            <p:nvPr/>
          </p:nvSpPr>
          <p:spPr bwMode="auto">
            <a:xfrm>
              <a:off x="6806784" y="5629650"/>
              <a:ext cx="1468391" cy="893190"/>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12" name="Text Box 9">
              <a:extLst>
                <a:ext uri="{FF2B5EF4-FFF2-40B4-BE49-F238E27FC236}">
                  <a16:creationId xmlns:a16="http://schemas.microsoft.com/office/drawing/2014/main" id="{08F2C298-F7C3-5747-B8B4-A712AFD68230}"/>
                </a:ext>
              </a:extLst>
            </p:cNvPr>
            <p:cNvSpPr txBox="1">
              <a:spLocks noChangeArrowheads="1"/>
            </p:cNvSpPr>
            <p:nvPr/>
          </p:nvSpPr>
          <p:spPr bwMode="auto">
            <a:xfrm>
              <a:off x="7151678" y="5840628"/>
              <a:ext cx="1468049" cy="461665"/>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latin typeface="微软雅黑" panose="020B0503020204020204" pitchFamily="34" charset="-122"/>
                  <a:ea typeface="微软雅黑" panose="020B0503020204020204" pitchFamily="34" charset="-122"/>
                </a:defRPr>
              </a:lvl1pPr>
            </a:lstStyle>
            <a:p>
              <a:r>
                <a:rPr lang="zh-TW" altLang="en-US" sz="2400" dirty="0"/>
                <a:t>疾病</a:t>
              </a:r>
              <a:endParaRPr lang="en-US" altLang="zh-CN" sz="2400" dirty="0"/>
            </a:p>
          </p:txBody>
        </p:sp>
      </p:grpSp>
      <p:grpSp>
        <p:nvGrpSpPr>
          <p:cNvPr id="13" name="组合 12">
            <a:extLst>
              <a:ext uri="{FF2B5EF4-FFF2-40B4-BE49-F238E27FC236}">
                <a16:creationId xmlns:a16="http://schemas.microsoft.com/office/drawing/2014/main" id="{2C2368EF-80FB-7345-86FE-5C541E09A1F2}"/>
              </a:ext>
            </a:extLst>
          </p:cNvPr>
          <p:cNvGrpSpPr/>
          <p:nvPr/>
        </p:nvGrpSpPr>
        <p:grpSpPr>
          <a:xfrm>
            <a:off x="6806790" y="4818883"/>
            <a:ext cx="1813088" cy="893189"/>
            <a:chOff x="6806790" y="4907302"/>
            <a:chExt cx="1813088" cy="893189"/>
          </a:xfrm>
        </p:grpSpPr>
        <p:sp>
          <p:nvSpPr>
            <p:cNvPr id="14" name="AutoShape 11">
              <a:extLst>
                <a:ext uri="{FF2B5EF4-FFF2-40B4-BE49-F238E27FC236}">
                  <a16:creationId xmlns:a16="http://schemas.microsoft.com/office/drawing/2014/main" id="{EB20A6F1-0ECA-C14C-8FD8-6F860057B3C1}"/>
                </a:ext>
              </a:extLst>
            </p:cNvPr>
            <p:cNvSpPr>
              <a:spLocks noChangeArrowheads="1"/>
            </p:cNvSpPr>
            <p:nvPr/>
          </p:nvSpPr>
          <p:spPr bwMode="auto">
            <a:xfrm>
              <a:off x="6806790" y="4907302"/>
              <a:ext cx="1468650" cy="893189"/>
            </a:xfrm>
            <a:prstGeom prst="leftArrow">
              <a:avLst>
                <a:gd name="adj1" fmla="val 50000"/>
                <a:gd name="adj2" fmla="val 60311"/>
              </a:avLst>
            </a:prstGeom>
            <a:solidFill>
              <a:srgbClr val="FF0000"/>
            </a:solidFill>
            <a:ln w="9525">
              <a:solidFill>
                <a:schemeClr val="tx1"/>
              </a:solidFill>
              <a:miter lim="800000"/>
              <a:headEnd/>
              <a:tailEnd/>
            </a:ln>
          </p:spPr>
          <p:txBody>
            <a:bodyPr wrap="none" anchor="ctr"/>
            <a:lstStyle/>
            <a:p>
              <a:endParaRPr lang="en-AU" altLang="zh-CN" sz="1350" dirty="0"/>
            </a:p>
          </p:txBody>
        </p:sp>
        <p:sp>
          <p:nvSpPr>
            <p:cNvPr id="15" name="Text Box 12">
              <a:extLst>
                <a:ext uri="{FF2B5EF4-FFF2-40B4-BE49-F238E27FC236}">
                  <a16:creationId xmlns:a16="http://schemas.microsoft.com/office/drawing/2014/main" id="{9D7A1EC4-3C73-E14F-A285-B483E716F388}"/>
                </a:ext>
              </a:extLst>
            </p:cNvPr>
            <p:cNvSpPr txBox="1">
              <a:spLocks noChangeArrowheads="1"/>
            </p:cNvSpPr>
            <p:nvPr/>
          </p:nvSpPr>
          <p:spPr bwMode="auto">
            <a:xfrm>
              <a:off x="7151829" y="5120448"/>
              <a:ext cx="1468049" cy="461665"/>
            </a:xfrm>
            <a:prstGeom prst="rect">
              <a:avLst/>
            </a:prstGeom>
            <a:noFill/>
            <a:ln w="9525">
              <a:noFill/>
              <a:miter lim="800000"/>
              <a:headEnd/>
              <a:tailEnd/>
            </a:ln>
            <a:effectLst/>
          </p:spPr>
          <p:txBody>
            <a:bodyPr wrap="square">
              <a:spAutoFit/>
            </a:bodyPr>
            <a:lstStyle>
              <a:defPPr>
                <a:defRPr lang="zh-CN"/>
              </a:defPPr>
              <a:lvl1pPr>
                <a:spcBef>
                  <a:spcPct val="50000"/>
                </a:spcBef>
                <a:defRPr sz="3000" b="1">
                  <a:solidFill>
                    <a:schemeClr val="bg1"/>
                  </a:solidFill>
                  <a:effectLst>
                    <a:outerShdw blurRad="38100" dist="38100" dir="2700000" algn="tl">
                      <a:srgbClr val="FFFFFF"/>
                    </a:outerShdw>
                  </a:effectLst>
                  <a:latin typeface="微软雅黑" panose="020B0503020204020204" pitchFamily="34" charset="-122"/>
                  <a:ea typeface="微软雅黑" panose="020B0503020204020204" pitchFamily="34" charset="-122"/>
                </a:defRPr>
              </a:lvl1pPr>
            </a:lstStyle>
            <a:p>
              <a:r>
                <a:rPr lang="zh-TW" altLang="en-US" sz="2400" dirty="0">
                  <a:effectLst/>
                </a:rPr>
                <a:t>苦难</a:t>
              </a:r>
              <a:endParaRPr lang="en-US" altLang="zh-CN" sz="2400" dirty="0">
                <a:effectLst/>
              </a:endParaRPr>
            </a:p>
          </p:txBody>
        </p:sp>
      </p:grpSp>
      <p:sp>
        <p:nvSpPr>
          <p:cNvPr id="2" name="标题 3">
            <a:extLst>
              <a:ext uri="{FF2B5EF4-FFF2-40B4-BE49-F238E27FC236}">
                <a16:creationId xmlns:a16="http://schemas.microsoft.com/office/drawing/2014/main" id="{F35682FD-F2B3-A67F-A1F1-8DDD56B93FC3}"/>
              </a:ext>
            </a:extLst>
          </p:cNvPr>
          <p:cNvSpPr txBox="1">
            <a:spLocks/>
          </p:cNvSpPr>
          <p:nvPr/>
        </p:nvSpPr>
        <p:spPr>
          <a:xfrm>
            <a:off x="0" y="4540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dirty="0"/>
              <a:t>你认为这是甚好的世界吗？</a:t>
            </a:r>
          </a:p>
        </p:txBody>
      </p:sp>
    </p:spTree>
    <p:extLst>
      <p:ext uri="{BB962C8B-B14F-4D97-AF65-F5344CB8AC3E}">
        <p14:creationId xmlns:p14="http://schemas.microsoft.com/office/powerpoint/2010/main" val="20685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0BAD952C-B221-3D1B-0D89-CBF05826A425}"/>
              </a:ext>
            </a:extLst>
          </p:cNvPr>
          <p:cNvSpPr/>
          <p:nvPr/>
        </p:nvSpPr>
        <p:spPr>
          <a:xfrm>
            <a:off x="6436153" y="3422263"/>
            <a:ext cx="773141" cy="56716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7F412647-3645-C83B-224A-22D1B36FA79C}"/>
              </a:ext>
            </a:extLst>
          </p:cNvPr>
          <p:cNvSpPr/>
          <p:nvPr/>
        </p:nvSpPr>
        <p:spPr>
          <a:xfrm>
            <a:off x="1848666" y="3422263"/>
            <a:ext cx="773141" cy="56716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2" descr="卡通人物&#10;&#10;低可信度描述已自动生成">
            <a:extLst>
              <a:ext uri="{FF2B5EF4-FFF2-40B4-BE49-F238E27FC236}">
                <a16:creationId xmlns:a16="http://schemas.microsoft.com/office/drawing/2014/main" id="{11963ECA-C674-57A1-9E9B-1A1849389E19}"/>
              </a:ext>
            </a:extLst>
          </p:cNvPr>
          <p:cNvPicPr>
            <a:picLocks noChangeAspect="1"/>
          </p:cNvPicPr>
          <p:nvPr/>
        </p:nvPicPr>
        <p:blipFill rotWithShape="1">
          <a:blip r:embed="rId3"/>
          <a:srcRect l="10914" t="7008" r="9345" b="6383"/>
          <a:stretch/>
        </p:blipFill>
        <p:spPr>
          <a:xfrm>
            <a:off x="5781600" y="32060"/>
            <a:ext cx="2012799" cy="2186166"/>
          </a:xfrm>
          <a:prstGeom prst="rect">
            <a:avLst/>
          </a:prstGeom>
        </p:spPr>
      </p:pic>
      <p:pic>
        <p:nvPicPr>
          <p:cNvPr id="9" name="图片 6" descr="徽标, 图标&#10;&#10;描述已自动生成">
            <a:extLst>
              <a:ext uri="{FF2B5EF4-FFF2-40B4-BE49-F238E27FC236}">
                <a16:creationId xmlns:a16="http://schemas.microsoft.com/office/drawing/2014/main" id="{4B6CAAB1-A457-7D18-423B-7DA6897C3164}"/>
              </a:ext>
            </a:extLst>
          </p:cNvPr>
          <p:cNvPicPr>
            <a:picLocks noChangeAspect="1"/>
          </p:cNvPicPr>
          <p:nvPr/>
        </p:nvPicPr>
        <p:blipFill>
          <a:blip r:embed="rId4"/>
          <a:stretch>
            <a:fillRect/>
          </a:stretch>
        </p:blipFill>
        <p:spPr>
          <a:xfrm>
            <a:off x="1242021" y="232003"/>
            <a:ext cx="1958889" cy="1968454"/>
          </a:xfrm>
          <a:prstGeom prst="rect">
            <a:avLst/>
          </a:prstGeom>
        </p:spPr>
      </p:pic>
      <p:sp>
        <p:nvSpPr>
          <p:cNvPr id="11" name="TextBox 10">
            <a:extLst>
              <a:ext uri="{FF2B5EF4-FFF2-40B4-BE49-F238E27FC236}">
                <a16:creationId xmlns:a16="http://schemas.microsoft.com/office/drawing/2014/main" id="{59327CB8-59A0-80EA-DB74-F49422A6B409}"/>
              </a:ext>
            </a:extLst>
          </p:cNvPr>
          <p:cNvSpPr txBox="1"/>
          <p:nvPr/>
        </p:nvSpPr>
        <p:spPr>
          <a:xfrm>
            <a:off x="4606725" y="2275595"/>
            <a:ext cx="4382813" cy="1077218"/>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神在六日之内直接创造</a:t>
            </a:r>
            <a:endParaRPr lang="en-US" altLang="zh-CN" sz="3200" b="1" dirty="0">
              <a:latin typeface="Microsoft YaHei" panose="020B0503020204020204" pitchFamily="34" charset="-122"/>
              <a:ea typeface="Microsoft YaHei" panose="020B0503020204020204" pitchFamily="34" charset="-122"/>
            </a:endParaRPr>
          </a:p>
          <a:p>
            <a:pPr algn="ctr"/>
            <a:r>
              <a:rPr lang="zh-CN" altLang="en-HK" sz="3200" b="1" dirty="0">
                <a:latin typeface="Microsoft YaHei" panose="020B0503020204020204" pitchFamily="34" charset="-122"/>
                <a:ea typeface="Microsoft YaHei" panose="020B0503020204020204" pitchFamily="34" charset="-122"/>
              </a:rPr>
              <a:t>年轻</a:t>
            </a:r>
            <a:r>
              <a:rPr lang="zh-CN" altLang="en-US" sz="3200" b="1" dirty="0">
                <a:latin typeface="Microsoft YaHei" panose="020B0503020204020204" pitchFamily="34" charset="-122"/>
                <a:ea typeface="Microsoft YaHei" panose="020B0503020204020204" pitchFamily="34" charset="-122"/>
              </a:rPr>
              <a:t>地球</a:t>
            </a:r>
            <a:endParaRPr lang="en-HK" altLang="zh-CN" sz="3200" b="1" dirty="0">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D0D1D622-F9AE-ACEF-7DBF-A08604C9801E}"/>
              </a:ext>
            </a:extLst>
          </p:cNvPr>
          <p:cNvSpPr txBox="1"/>
          <p:nvPr/>
        </p:nvSpPr>
        <p:spPr>
          <a:xfrm>
            <a:off x="-44318" y="2275595"/>
            <a:ext cx="4559110" cy="1077218"/>
          </a:xfrm>
          <a:prstGeom prst="rect">
            <a:avLst/>
          </a:prstGeom>
          <a:noFill/>
        </p:spPr>
        <p:txBody>
          <a:bodyPr wrap="square" rtlCol="0">
            <a:spAutoFit/>
          </a:bodyPr>
          <a:lstStyle/>
          <a:p>
            <a:pPr algn="ctr"/>
            <a:r>
              <a:rPr lang="zh-CN" altLang="en-US" sz="3200" b="1" dirty="0">
                <a:latin typeface="Microsoft YaHei" panose="020B0503020204020204" pitchFamily="34" charset="-122"/>
                <a:ea typeface="Microsoft YaHei" panose="020B0503020204020204" pitchFamily="34" charset="-122"/>
              </a:rPr>
              <a:t>神使用漫长时间创造</a:t>
            </a:r>
            <a:endParaRPr lang="en-US" altLang="zh-CN" sz="3200" b="1" dirty="0">
              <a:latin typeface="Microsoft YaHei" panose="020B0503020204020204" pitchFamily="34" charset="-122"/>
              <a:ea typeface="Microsoft YaHei" panose="020B0503020204020204" pitchFamily="34" charset="-122"/>
            </a:endParaRPr>
          </a:p>
          <a:p>
            <a:pPr algn="ctr"/>
            <a:r>
              <a:rPr lang="zh-CN" altLang="en-US" sz="3200" b="1" dirty="0">
                <a:latin typeface="Microsoft YaHei" panose="020B0503020204020204" pitchFamily="34" charset="-122"/>
                <a:ea typeface="Microsoft YaHei" panose="020B0503020204020204" pitchFamily="34" charset="-122"/>
              </a:rPr>
              <a:t>年老地球</a:t>
            </a:r>
            <a:endParaRPr lang="en-HK" altLang="zh-CN" sz="3200" b="1" dirty="0">
              <a:latin typeface="Microsoft YaHei" panose="020B0503020204020204" pitchFamily="34" charset="-122"/>
              <a:ea typeface="Microsoft YaHei" panose="020B0503020204020204" pitchFamily="34" charset="-122"/>
            </a:endParaRPr>
          </a:p>
        </p:txBody>
      </p:sp>
      <p:grpSp>
        <p:nvGrpSpPr>
          <p:cNvPr id="24" name="组合 23">
            <a:extLst>
              <a:ext uri="{FF2B5EF4-FFF2-40B4-BE49-F238E27FC236}">
                <a16:creationId xmlns:a16="http://schemas.microsoft.com/office/drawing/2014/main" id="{4B744BB5-E106-98F2-7E7E-A424C8280C72}"/>
              </a:ext>
            </a:extLst>
          </p:cNvPr>
          <p:cNvGrpSpPr/>
          <p:nvPr/>
        </p:nvGrpSpPr>
        <p:grpSpPr>
          <a:xfrm>
            <a:off x="316614" y="4106749"/>
            <a:ext cx="3818735" cy="2655073"/>
            <a:chOff x="436377" y="300235"/>
            <a:chExt cx="3818735" cy="2655073"/>
          </a:xfrm>
        </p:grpSpPr>
        <p:pic>
          <p:nvPicPr>
            <p:cNvPr id="4" name="Picture 3" descr="adam_eve_bones_02">
              <a:extLst>
                <a:ext uri="{FF2B5EF4-FFF2-40B4-BE49-F238E27FC236}">
                  <a16:creationId xmlns:a16="http://schemas.microsoft.com/office/drawing/2014/main" id="{9D766FE6-35C7-6741-E3D9-3E3E41AF27A1}"/>
                </a:ext>
              </a:extLst>
            </p:cNvPr>
            <p:cNvPicPr>
              <a:picLocks noChangeAspect="1" noChangeArrowheads="1"/>
            </p:cNvPicPr>
            <p:nvPr/>
          </p:nvPicPr>
          <p:blipFill>
            <a:blip r:embed="rId5" cstate="print"/>
            <a:srcRect/>
            <a:stretch>
              <a:fillRect/>
            </a:stretch>
          </p:blipFill>
          <p:spPr bwMode="auto">
            <a:xfrm>
              <a:off x="436377" y="300235"/>
              <a:ext cx="3818735" cy="26550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 Box 6">
              <a:extLst>
                <a:ext uri="{FF2B5EF4-FFF2-40B4-BE49-F238E27FC236}">
                  <a16:creationId xmlns:a16="http://schemas.microsoft.com/office/drawing/2014/main" id="{6CC6BB3A-02C1-951B-D4D2-AF47471D2ECC}"/>
                </a:ext>
              </a:extLst>
            </p:cNvPr>
            <p:cNvSpPr txBox="1">
              <a:spLocks noChangeArrowheads="1"/>
            </p:cNvSpPr>
            <p:nvPr/>
          </p:nvSpPr>
          <p:spPr bwMode="auto">
            <a:xfrm>
              <a:off x="2025871" y="1694492"/>
              <a:ext cx="638335" cy="338554"/>
            </a:xfrm>
            <a:prstGeom prst="rect">
              <a:avLst/>
            </a:prstGeom>
            <a:solidFill>
              <a:srgbClr val="FF0000"/>
            </a:solidFill>
            <a:ln w="9525">
              <a:noFill/>
              <a:miter lim="800000"/>
              <a:headEnd/>
              <a:tailEnd/>
            </a:ln>
            <a:effectLst/>
          </p:spPr>
          <p:txBody>
            <a:bodyPr wrap="square" anchor="ctr">
              <a:spAutoFit/>
            </a:bodyPr>
            <a:lstStyle/>
            <a:p>
              <a:pPr algn="ctr" eaLnBrk="1" hangingPunct="1">
                <a:spcBef>
                  <a:spcPct val="50000"/>
                </a:spcBef>
                <a:defRPr/>
              </a:pPr>
              <a:r>
                <a:rPr lang="zh-TW" altLang="en-US" sz="1600" b="1" dirty="0">
                  <a:solidFill>
                    <a:schemeClr val="bg1"/>
                  </a:solidFill>
                  <a:latin typeface="微软雅黑" panose="020B0503020204020204" pitchFamily="34" charset="-122"/>
                  <a:ea typeface="微软雅黑" panose="020B0503020204020204" pitchFamily="34" charset="-122"/>
                </a:rPr>
                <a:t>死亡</a:t>
              </a:r>
              <a:r>
                <a:rPr lang="zh-TW" altLang="en-US" sz="1600" b="1" dirty="0">
                  <a:solidFill>
                    <a:srgbClr val="000000"/>
                  </a:solidFill>
                  <a:latin typeface="宋体" pitchFamily="2" charset="-122"/>
                </a:rPr>
                <a:t> </a:t>
              </a:r>
              <a:endParaRPr lang="en-US" altLang="zh-CN" sz="1600" b="1" dirty="0">
                <a:solidFill>
                  <a:srgbClr val="FFFFFF"/>
                </a:solidFill>
                <a:latin typeface="Arial" pitchFamily="34" charset="0"/>
              </a:endParaRPr>
            </a:p>
          </p:txBody>
        </p:sp>
        <p:sp>
          <p:nvSpPr>
            <p:cNvPr id="20" name="Text Box 12">
              <a:extLst>
                <a:ext uri="{FF2B5EF4-FFF2-40B4-BE49-F238E27FC236}">
                  <a16:creationId xmlns:a16="http://schemas.microsoft.com/office/drawing/2014/main" id="{2C610ABF-43CD-E87E-5C95-7F4D6297665D}"/>
                </a:ext>
              </a:extLst>
            </p:cNvPr>
            <p:cNvSpPr txBox="1">
              <a:spLocks noChangeArrowheads="1"/>
            </p:cNvSpPr>
            <p:nvPr/>
          </p:nvSpPr>
          <p:spPr bwMode="auto">
            <a:xfrm>
              <a:off x="2026019" y="2139530"/>
              <a:ext cx="638187" cy="338554"/>
            </a:xfrm>
            <a:prstGeom prst="rect">
              <a:avLst/>
            </a:prstGeom>
            <a:solidFill>
              <a:srgbClr val="FF0000"/>
            </a:solidFill>
            <a:ln w="9525">
              <a:noFill/>
              <a:miter lim="800000"/>
              <a:headEnd/>
              <a:tailEnd/>
            </a:ln>
            <a:effectLst/>
          </p:spPr>
          <p:txBody>
            <a:bodyPr wrap="square" anchor="ctr">
              <a:spAutoFit/>
            </a:bodyPr>
            <a:lstStyle>
              <a:defPPr>
                <a:defRPr lang="zh-CN"/>
              </a:defPPr>
              <a:lvl1pPr>
                <a:spcBef>
                  <a:spcPct val="50000"/>
                </a:spcBef>
                <a:defRPr sz="3000" b="1">
                  <a:solidFill>
                    <a:schemeClr val="bg1"/>
                  </a:solidFill>
                  <a:effectLst>
                    <a:outerShdw blurRad="38100" dist="38100" dir="2700000" algn="tl">
                      <a:srgbClr val="FFFFFF"/>
                    </a:outerShdw>
                  </a:effectLst>
                  <a:latin typeface="微软雅黑" panose="020B0503020204020204" pitchFamily="34" charset="-122"/>
                  <a:ea typeface="微软雅黑" panose="020B0503020204020204" pitchFamily="34" charset="-122"/>
                </a:defRPr>
              </a:lvl1pPr>
            </a:lstStyle>
            <a:p>
              <a:pPr algn="ctr"/>
              <a:r>
                <a:rPr lang="zh-TW" altLang="en-US" sz="1600" dirty="0">
                  <a:effectLst/>
                </a:rPr>
                <a:t>苦难</a:t>
              </a:r>
              <a:endParaRPr lang="en-US" altLang="zh-CN" sz="1600" dirty="0">
                <a:effectLst/>
              </a:endParaRPr>
            </a:p>
          </p:txBody>
        </p:sp>
        <p:sp>
          <p:nvSpPr>
            <p:cNvPr id="21" name="Text Box 9">
              <a:extLst>
                <a:ext uri="{FF2B5EF4-FFF2-40B4-BE49-F238E27FC236}">
                  <a16:creationId xmlns:a16="http://schemas.microsoft.com/office/drawing/2014/main" id="{5A26626D-62B2-AF22-5678-4C0B176CB3C0}"/>
                </a:ext>
              </a:extLst>
            </p:cNvPr>
            <p:cNvSpPr txBox="1">
              <a:spLocks noChangeArrowheads="1"/>
            </p:cNvSpPr>
            <p:nvPr/>
          </p:nvSpPr>
          <p:spPr bwMode="auto">
            <a:xfrm>
              <a:off x="2025871" y="2553222"/>
              <a:ext cx="638187" cy="338554"/>
            </a:xfrm>
            <a:prstGeom prst="rect">
              <a:avLst/>
            </a:prstGeom>
            <a:solidFill>
              <a:srgbClr val="FF0000"/>
            </a:solidFill>
            <a:ln w="9525">
              <a:noFill/>
              <a:miter lim="800000"/>
              <a:headEnd/>
              <a:tailEnd/>
            </a:ln>
            <a:effectLst/>
          </p:spPr>
          <p:txBody>
            <a:bodyPr wrap="square" anchor="ctr">
              <a:spAutoFit/>
            </a:bodyPr>
            <a:lstStyle>
              <a:defPPr>
                <a:defRPr lang="zh-CN"/>
              </a:defPPr>
              <a:lvl1pPr>
                <a:spcBef>
                  <a:spcPct val="50000"/>
                </a:spcBef>
                <a:defRPr sz="3000" b="1">
                  <a:solidFill>
                    <a:schemeClr val="bg1"/>
                  </a:solidFill>
                  <a:effectLst/>
                  <a:latin typeface="微软雅黑" panose="020B0503020204020204" pitchFamily="34" charset="-122"/>
                  <a:ea typeface="微软雅黑" panose="020B0503020204020204" pitchFamily="34" charset="-122"/>
                </a:defRPr>
              </a:lvl1pPr>
            </a:lstStyle>
            <a:p>
              <a:pPr algn="ctr"/>
              <a:r>
                <a:rPr lang="zh-TW" altLang="en-US" sz="1600" dirty="0"/>
                <a:t>疾病</a:t>
              </a:r>
              <a:endParaRPr lang="en-US" altLang="zh-CN" sz="1600" dirty="0"/>
            </a:p>
          </p:txBody>
        </p:sp>
      </p:grpSp>
      <p:grpSp>
        <p:nvGrpSpPr>
          <p:cNvPr id="25" name="组合 24">
            <a:extLst>
              <a:ext uri="{FF2B5EF4-FFF2-40B4-BE49-F238E27FC236}">
                <a16:creationId xmlns:a16="http://schemas.microsoft.com/office/drawing/2014/main" id="{D344501B-B67D-DA0D-7157-A2E170E17837}"/>
              </a:ext>
            </a:extLst>
          </p:cNvPr>
          <p:cNvGrpSpPr/>
          <p:nvPr/>
        </p:nvGrpSpPr>
        <p:grpSpPr>
          <a:xfrm>
            <a:off x="4927631" y="4106749"/>
            <a:ext cx="3818324" cy="2655073"/>
            <a:chOff x="4892906" y="3919979"/>
            <a:chExt cx="3818324" cy="2655073"/>
          </a:xfrm>
        </p:grpSpPr>
        <p:pic>
          <p:nvPicPr>
            <p:cNvPr id="3" name="Picture 3" descr="adam_eve_bones_01">
              <a:extLst>
                <a:ext uri="{FF2B5EF4-FFF2-40B4-BE49-F238E27FC236}">
                  <a16:creationId xmlns:a16="http://schemas.microsoft.com/office/drawing/2014/main" id="{6D2B2EB7-89CD-18B0-20EB-71D57A178564}"/>
                </a:ext>
              </a:extLst>
            </p:cNvPr>
            <p:cNvPicPr>
              <a:picLocks noChangeAspect="1" noChangeArrowheads="1"/>
            </p:cNvPicPr>
            <p:nvPr/>
          </p:nvPicPr>
          <p:blipFill>
            <a:blip r:embed="rId6" cstate="print"/>
            <a:stretch>
              <a:fillRect/>
            </a:stretch>
          </p:blipFill>
          <p:spPr bwMode="auto">
            <a:xfrm>
              <a:off x="4892906" y="3919979"/>
              <a:ext cx="3818324" cy="26550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文本框 22">
              <a:extLst>
                <a:ext uri="{FF2B5EF4-FFF2-40B4-BE49-F238E27FC236}">
                  <a16:creationId xmlns:a16="http://schemas.microsoft.com/office/drawing/2014/main" id="{3FF1615F-633F-9A03-DB95-53719D95512E}"/>
                </a:ext>
              </a:extLst>
            </p:cNvPr>
            <p:cNvSpPr txBox="1"/>
            <p:nvPr/>
          </p:nvSpPr>
          <p:spPr>
            <a:xfrm>
              <a:off x="6114620" y="5649746"/>
              <a:ext cx="1374895" cy="523220"/>
            </a:xfrm>
            <a:prstGeom prst="rect">
              <a:avLst/>
            </a:prstGeom>
            <a:noFill/>
          </p:spPr>
          <p:txBody>
            <a:bodyPr wrap="square">
              <a:spAutoFit/>
            </a:bodyPr>
            <a:lstStyle/>
            <a:p>
              <a:pPr algn="ctr"/>
              <a:r>
                <a:rPr kumimoji="1" lang="zh-CN" altLang="en-US" sz="2800" b="1" dirty="0">
                  <a:solidFill>
                    <a:schemeClr val="bg1"/>
                  </a:solidFill>
                  <a:latin typeface="微软雅黑" panose="020B0503020204020204" pitchFamily="34" charset="-122"/>
                  <a:ea typeface="微软雅黑" panose="020B0503020204020204" pitchFamily="34" charset="-122"/>
                </a:rPr>
                <a:t>甚好</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105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1C35FF-4600-6C07-16E0-2A1919F5BC4C}"/>
              </a:ext>
            </a:extLst>
          </p:cNvPr>
          <p:cNvSpPr>
            <a:spLocks noGrp="1"/>
          </p:cNvSpPr>
          <p:nvPr>
            <p:ph type="title"/>
          </p:nvPr>
        </p:nvSpPr>
        <p:spPr/>
        <p:txBody>
          <a:bodyPr/>
          <a:lstStyle/>
          <a:p>
            <a:r>
              <a:rPr lang="zh-CN" altLang="en-US" dirty="0"/>
              <a:t>怎么计算自己的年龄？</a:t>
            </a:r>
          </a:p>
        </p:txBody>
      </p:sp>
      <p:pic>
        <p:nvPicPr>
          <p:cNvPr id="4" name="图片 3">
            <a:extLst>
              <a:ext uri="{FF2B5EF4-FFF2-40B4-BE49-F238E27FC236}">
                <a16:creationId xmlns:a16="http://schemas.microsoft.com/office/drawing/2014/main" id="{B166AB21-944F-0309-B26E-DCEB0ED746E0}"/>
              </a:ext>
            </a:extLst>
          </p:cNvPr>
          <p:cNvPicPr>
            <a:picLocks noChangeAspect="1"/>
          </p:cNvPicPr>
          <p:nvPr/>
        </p:nvPicPr>
        <p:blipFill>
          <a:blip r:embed="rId3"/>
          <a:stretch>
            <a:fillRect/>
          </a:stretch>
        </p:blipFill>
        <p:spPr>
          <a:xfrm>
            <a:off x="685800" y="1394022"/>
            <a:ext cx="7772400" cy="5458875"/>
          </a:xfrm>
          <a:prstGeom prst="rect">
            <a:avLst/>
          </a:prstGeom>
        </p:spPr>
      </p:pic>
    </p:spTree>
    <p:extLst>
      <p:ext uri="{BB962C8B-B14F-4D97-AF65-F5344CB8AC3E}">
        <p14:creationId xmlns:p14="http://schemas.microsoft.com/office/powerpoint/2010/main" val="3749333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190BB5-419F-F88E-CDE6-DBB83BF62FCF}"/>
              </a:ext>
            </a:extLst>
          </p:cNvPr>
          <p:cNvSpPr txBox="1"/>
          <p:nvPr/>
        </p:nvSpPr>
        <p:spPr>
          <a:xfrm>
            <a:off x="829372" y="2762680"/>
            <a:ext cx="7483106" cy="2207143"/>
          </a:xfrm>
          <a:prstGeom prst="rect">
            <a:avLst/>
          </a:prstGeom>
          <a:noFill/>
        </p:spPr>
        <p:txBody>
          <a:bodyPr wrap="square" rtlCol="0">
            <a:spAutoFit/>
          </a:bodyPr>
          <a:lstStyle/>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答：</a:t>
            </a:r>
            <a:r>
              <a:rPr lang="zh-CN" altLang="en-US" sz="2800" b="1" dirty="0">
                <a:solidFill>
                  <a:srgbClr val="FF0000"/>
                </a:solidFill>
                <a:latin typeface="Microsoft YaHei" panose="020B0503020204020204" pitchFamily="34" charset="-122"/>
                <a:ea typeface="Microsoft YaHei" panose="020B0503020204020204" pitchFamily="34" charset="-122"/>
              </a:rPr>
              <a:t>绝对不可以</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en-US" sz="2800" dirty="0">
                <a:latin typeface="Microsoft YaHei" panose="020B0503020204020204" pitchFamily="34" charset="-122"/>
                <a:ea typeface="Microsoft YaHei" panose="020B0503020204020204" pitchFamily="34" charset="-122"/>
              </a:rPr>
              <a:t>因为：神</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不会）创造一个充满“死亡、疾病和苦难”的世界，神也</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不会）让人进化出现。</a:t>
            </a:r>
            <a:endParaRPr lang="en-US" altLang="zh-CN" sz="2800"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78B67518-5DA4-978B-91DC-9C3A8A9E8F51}"/>
              </a:ext>
            </a:extLst>
          </p:cNvPr>
          <p:cNvSpPr txBox="1"/>
          <p:nvPr/>
        </p:nvSpPr>
        <p:spPr>
          <a:xfrm>
            <a:off x="2573395" y="3397372"/>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不会</a:t>
            </a:r>
          </a:p>
        </p:txBody>
      </p:sp>
      <p:sp>
        <p:nvSpPr>
          <p:cNvPr id="3" name="文本框 2">
            <a:extLst>
              <a:ext uri="{FF2B5EF4-FFF2-40B4-BE49-F238E27FC236}">
                <a16:creationId xmlns:a16="http://schemas.microsoft.com/office/drawing/2014/main" id="{15D5F7EC-59C3-179B-4CFD-390129C08DB1}"/>
              </a:ext>
            </a:extLst>
          </p:cNvPr>
          <p:cNvSpPr txBox="1"/>
          <p:nvPr/>
        </p:nvSpPr>
        <p:spPr>
          <a:xfrm>
            <a:off x="6801822" y="3872836"/>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不会</a:t>
            </a:r>
          </a:p>
        </p:txBody>
      </p:sp>
      <p:pic>
        <p:nvPicPr>
          <p:cNvPr id="4" name="图片 3" descr="卡通人物&#10;&#10;描述已自动生成">
            <a:extLst>
              <a:ext uri="{FF2B5EF4-FFF2-40B4-BE49-F238E27FC236}">
                <a16:creationId xmlns:a16="http://schemas.microsoft.com/office/drawing/2014/main" id="{6D533C1A-4855-4970-19C3-3828882B7B9E}"/>
              </a:ext>
            </a:extLst>
          </p:cNvPr>
          <p:cNvPicPr>
            <a:picLocks noChangeAspect="1"/>
          </p:cNvPicPr>
          <p:nvPr/>
        </p:nvPicPr>
        <p:blipFill>
          <a:blip r:embed="rId3"/>
          <a:stretch>
            <a:fillRect/>
          </a:stretch>
        </p:blipFill>
        <p:spPr>
          <a:xfrm>
            <a:off x="6023014" y="-98209"/>
            <a:ext cx="3120986" cy="3120986"/>
          </a:xfrm>
          <a:prstGeom prst="rect">
            <a:avLst/>
          </a:prstGeom>
        </p:spPr>
      </p:pic>
      <p:sp>
        <p:nvSpPr>
          <p:cNvPr id="7" name="对话气泡: 圆角矩形 6">
            <a:extLst>
              <a:ext uri="{FF2B5EF4-FFF2-40B4-BE49-F238E27FC236}">
                <a16:creationId xmlns:a16="http://schemas.microsoft.com/office/drawing/2014/main" id="{53280AA1-A711-6B08-85E7-80240C3DAA96}"/>
              </a:ext>
            </a:extLst>
          </p:cNvPr>
          <p:cNvSpPr/>
          <p:nvPr/>
        </p:nvSpPr>
        <p:spPr>
          <a:xfrm>
            <a:off x="2085279" y="159150"/>
            <a:ext cx="4728118" cy="1529050"/>
          </a:xfrm>
          <a:prstGeom prst="wedgeRoundRectCallout">
            <a:avLst>
              <a:gd name="adj1" fmla="val 57670"/>
              <a:gd name="adj2" fmla="val -1455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6D4D8079-9ABC-E5CD-D172-4028692E8A7E}"/>
              </a:ext>
            </a:extLst>
          </p:cNvPr>
          <p:cNvSpPr txBox="1"/>
          <p:nvPr/>
        </p:nvSpPr>
        <p:spPr>
          <a:xfrm>
            <a:off x="2233577" y="401193"/>
            <a:ext cx="4431522" cy="1077218"/>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我们可以既相信神创造，</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又相信地球年老吗？</a:t>
            </a:r>
            <a:endParaRPr lang="zh-CN" altLang="en-US" sz="3200" dirty="0"/>
          </a:p>
        </p:txBody>
      </p:sp>
      <p:sp>
        <p:nvSpPr>
          <p:cNvPr id="11" name="矩形 10">
            <a:extLst>
              <a:ext uri="{FF2B5EF4-FFF2-40B4-BE49-F238E27FC236}">
                <a16:creationId xmlns:a16="http://schemas.microsoft.com/office/drawing/2014/main" id="{6576C74A-0008-4993-271C-975189FED89D}"/>
              </a:ext>
            </a:extLst>
          </p:cNvPr>
          <p:cNvSpPr/>
          <p:nvPr/>
        </p:nvSpPr>
        <p:spPr>
          <a:xfrm>
            <a:off x="433754" y="5259146"/>
            <a:ext cx="8274343" cy="7440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神的创造与年老地球论完全矛盾</a:t>
            </a:r>
          </a:p>
        </p:txBody>
      </p:sp>
      <p:cxnSp>
        <p:nvCxnSpPr>
          <p:cNvPr id="6" name="直线连接符 5">
            <a:extLst>
              <a:ext uri="{FF2B5EF4-FFF2-40B4-BE49-F238E27FC236}">
                <a16:creationId xmlns:a16="http://schemas.microsoft.com/office/drawing/2014/main" id="{D264862D-6E2A-0EBD-DBE4-2E2A696CD2AD}"/>
              </a:ext>
            </a:extLst>
          </p:cNvPr>
          <p:cNvCxnSpPr>
            <a:cxnSpLocks/>
          </p:cNvCxnSpPr>
          <p:nvPr/>
        </p:nvCxnSpPr>
        <p:spPr>
          <a:xfrm>
            <a:off x="6720797" y="4361331"/>
            <a:ext cx="1103689"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6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5AB3A9C-4A5E-22D0-EC6A-10540DAC6ADC}"/>
              </a:ext>
            </a:extLst>
          </p:cNvPr>
          <p:cNvSpPr>
            <a:spLocks noGrp="1"/>
          </p:cNvSpPr>
          <p:nvPr>
            <p:ph type="title"/>
          </p:nvPr>
        </p:nvSpPr>
        <p:spPr/>
        <p:txBody>
          <a:bodyPr/>
          <a:lstStyle/>
          <a:p>
            <a:r>
              <a:rPr lang="zh-CN" altLang="en-US" dirty="0"/>
              <a:t>死亡、苦难、疾病是怎么来的？</a:t>
            </a:r>
          </a:p>
        </p:txBody>
      </p:sp>
      <p:pic>
        <p:nvPicPr>
          <p:cNvPr id="5" name="图片 4" descr="图片包含 图标&#10;&#10;描述已自动生成">
            <a:extLst>
              <a:ext uri="{FF2B5EF4-FFF2-40B4-BE49-F238E27FC236}">
                <a16:creationId xmlns:a16="http://schemas.microsoft.com/office/drawing/2014/main" id="{29FAE539-A384-BF13-8E50-B5C0D209808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2983998" y="3685299"/>
            <a:ext cx="3176003" cy="3176003"/>
          </a:xfrm>
          <a:prstGeom prst="rect">
            <a:avLst/>
          </a:prstGeom>
        </p:spPr>
      </p:pic>
      <p:pic>
        <p:nvPicPr>
          <p:cNvPr id="9" name="图片 8" descr="图片包含 图标&#10;&#10;描述已自动生成">
            <a:extLst>
              <a:ext uri="{FF2B5EF4-FFF2-40B4-BE49-F238E27FC236}">
                <a16:creationId xmlns:a16="http://schemas.microsoft.com/office/drawing/2014/main" id="{65EF017F-8EE4-50AD-0CC0-191AAEBA8A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43" b="92727" l="7619" r="92143">
                        <a14:foregroundMark x1="28929" y1="7143" x2="33214" y2="8052"/>
                        <a14:foregroundMark x1="21786" y1="11948" x2="21786" y2="11039"/>
                        <a14:foregroundMark x1="7857" y1="38571" x2="8690" y2="34935"/>
                        <a14:foregroundMark x1="15476" y1="56753" x2="39167" y2="61169"/>
                        <a14:foregroundMark x1="16190" y1="42987" x2="34524" y2="57922"/>
                        <a14:foregroundMark x1="12143" y1="57013" x2="38095" y2="62078"/>
                        <a14:foregroundMark x1="22619" y1="12987" x2="23571" y2="10519"/>
                        <a14:foregroundMark x1="91905" y1="49870" x2="92143" y2="58961"/>
                        <a14:foregroundMark x1="48810" y1="32078" x2="53095" y2="24416"/>
                        <a14:foregroundMark x1="52262" y1="24416" x2="54643" y2="22987"/>
                        <a14:foregroundMark x1="80714" y1="91429" x2="80714" y2="92727"/>
                      </a14:backgroundRemoval>
                    </a14:imgEffect>
                  </a14:imgLayer>
                </a14:imgProps>
              </a:ext>
            </a:extLst>
          </a:blip>
          <a:stretch>
            <a:fillRect/>
          </a:stretch>
        </p:blipFill>
        <p:spPr>
          <a:xfrm>
            <a:off x="6051686" y="4034884"/>
            <a:ext cx="2826328" cy="2590800"/>
          </a:xfrm>
          <a:prstGeom prst="rect">
            <a:avLst/>
          </a:prstGeom>
        </p:spPr>
      </p:pic>
      <p:pic>
        <p:nvPicPr>
          <p:cNvPr id="2" name="图片 7" descr="图片包含 图标&#10;&#10;描述已自动生成">
            <a:extLst>
              <a:ext uri="{FF2B5EF4-FFF2-40B4-BE49-F238E27FC236}">
                <a16:creationId xmlns:a16="http://schemas.microsoft.com/office/drawing/2014/main" id="{72E3411B-D2F9-9F41-D6DF-E2F485C083BE}"/>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43703" y="3685299"/>
            <a:ext cx="3289970" cy="3289970"/>
          </a:xfrm>
          <a:prstGeom prst="rect">
            <a:avLst/>
          </a:prstGeom>
        </p:spPr>
      </p:pic>
    </p:spTree>
    <p:extLst>
      <p:ext uri="{BB962C8B-B14F-4D97-AF65-F5344CB8AC3E}">
        <p14:creationId xmlns:p14="http://schemas.microsoft.com/office/powerpoint/2010/main" val="2356163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7595EE97-D0F8-1098-D328-A02F760B5547}"/>
              </a:ext>
            </a:extLst>
          </p:cNvPr>
          <p:cNvSpPr>
            <a:spLocks noGrp="1"/>
          </p:cNvSpPr>
          <p:nvPr>
            <p:ph type="title"/>
          </p:nvPr>
        </p:nvSpPr>
        <p:spPr/>
        <p:txBody>
          <a:bodyPr/>
          <a:lstStyle/>
          <a:p>
            <a:pPr>
              <a:lnSpc>
                <a:spcPct val="150000"/>
              </a:lnSpc>
            </a:pPr>
            <a:r>
              <a:rPr lang="zh-CN" altLang="en-US" dirty="0"/>
              <a:t>“年老地球论”无法回答</a:t>
            </a:r>
          </a:p>
        </p:txBody>
      </p:sp>
      <p:sp>
        <p:nvSpPr>
          <p:cNvPr id="11" name="文本框 10">
            <a:extLst>
              <a:ext uri="{FF2B5EF4-FFF2-40B4-BE49-F238E27FC236}">
                <a16:creationId xmlns:a16="http://schemas.microsoft.com/office/drawing/2014/main" id="{ACE9EB97-BC73-777E-0ACF-8D1BBE1AF113}"/>
              </a:ext>
            </a:extLst>
          </p:cNvPr>
          <p:cNvSpPr txBox="1"/>
          <p:nvPr/>
        </p:nvSpPr>
        <p:spPr>
          <a:xfrm>
            <a:off x="3299241" y="2972843"/>
            <a:ext cx="4783618" cy="1030539"/>
          </a:xfrm>
          <a:prstGeom prst="rect">
            <a:avLst/>
          </a:prstGeom>
          <a:noFill/>
        </p:spPr>
        <p:txBody>
          <a:bodyPr wrap="square">
            <a:spAutoFit/>
          </a:bodyPr>
          <a:lstStyle/>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地球是爆炸出现的，</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人是猴子进化出来，</a:t>
            </a:r>
            <a:endParaRPr lang="en-US" altLang="zh-CN" sz="2800"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87893EC8-3AF3-B80C-5B7E-D0201893E901}"/>
              </a:ext>
            </a:extLst>
          </p:cNvPr>
          <p:cNvSpPr txBox="1"/>
          <p:nvPr/>
        </p:nvSpPr>
        <p:spPr>
          <a:xfrm>
            <a:off x="3299241" y="2392363"/>
            <a:ext cx="4966439" cy="523220"/>
          </a:xfrm>
          <a:prstGeom prst="rect">
            <a:avLst/>
          </a:prstGeom>
          <a:noFill/>
        </p:spPr>
        <p:txBody>
          <a:bodyPr wrap="squar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年老地球论认为：</a:t>
            </a:r>
          </a:p>
        </p:txBody>
      </p:sp>
      <p:grpSp>
        <p:nvGrpSpPr>
          <p:cNvPr id="20" name="组合 19">
            <a:extLst>
              <a:ext uri="{FF2B5EF4-FFF2-40B4-BE49-F238E27FC236}">
                <a16:creationId xmlns:a16="http://schemas.microsoft.com/office/drawing/2014/main" id="{D30C6BC7-8CDD-4BFD-74D6-EF646EAAF241}"/>
              </a:ext>
            </a:extLst>
          </p:cNvPr>
          <p:cNvGrpSpPr/>
          <p:nvPr/>
        </p:nvGrpSpPr>
        <p:grpSpPr>
          <a:xfrm>
            <a:off x="676733" y="2615042"/>
            <a:ext cx="2274811" cy="3267317"/>
            <a:chOff x="6653538" y="3535021"/>
            <a:chExt cx="1901054" cy="2730489"/>
          </a:xfrm>
        </p:grpSpPr>
        <p:sp>
          <p:nvSpPr>
            <p:cNvPr id="19" name="标题 1">
              <a:extLst>
                <a:ext uri="{FF2B5EF4-FFF2-40B4-BE49-F238E27FC236}">
                  <a16:creationId xmlns:a16="http://schemas.microsoft.com/office/drawing/2014/main" id="{AF848EAA-183F-A6AE-859A-3CDEECABEA9E}"/>
                </a:ext>
              </a:extLst>
            </p:cNvPr>
            <p:cNvSpPr txBox="1">
              <a:spLocks/>
            </p:cNvSpPr>
            <p:nvPr/>
          </p:nvSpPr>
          <p:spPr>
            <a:xfrm>
              <a:off x="6653538" y="5417327"/>
              <a:ext cx="1901054" cy="848183"/>
            </a:xfrm>
            <a:prstGeom prst="rect">
              <a:avLst/>
            </a:prstGeom>
            <a:solidFill>
              <a:srgbClr val="FFC000"/>
            </a:solidFill>
          </p:spPr>
          <p:txBody>
            <a:bodyPr anchor="ct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2800" dirty="0"/>
                <a:t>年老地球</a:t>
              </a:r>
              <a:endParaRPr lang="en-US" altLang="zh-CN" sz="2800" dirty="0"/>
            </a:p>
            <a:p>
              <a:r>
                <a:rPr lang="en-US" altLang="zh-CN" sz="2800" dirty="0"/>
                <a:t>46</a:t>
              </a:r>
              <a:r>
                <a:rPr lang="zh-CN" altLang="en-US" sz="2800" dirty="0"/>
                <a:t>亿年</a:t>
              </a:r>
            </a:p>
          </p:txBody>
        </p:sp>
        <p:pic>
          <p:nvPicPr>
            <p:cNvPr id="7" name="图片 6" descr="徽标, 图标&#10;&#10;描述已自动生成">
              <a:extLst>
                <a:ext uri="{FF2B5EF4-FFF2-40B4-BE49-F238E27FC236}">
                  <a16:creationId xmlns:a16="http://schemas.microsoft.com/office/drawing/2014/main" id="{393029E5-611D-0C6C-E0A7-6995151F1284}"/>
                </a:ext>
              </a:extLst>
            </p:cNvPr>
            <p:cNvPicPr>
              <a:picLocks noChangeAspect="1"/>
            </p:cNvPicPr>
            <p:nvPr/>
          </p:nvPicPr>
          <p:blipFill>
            <a:blip r:embed="rId3"/>
            <a:stretch>
              <a:fillRect/>
            </a:stretch>
          </p:blipFill>
          <p:spPr>
            <a:xfrm>
              <a:off x="6653538" y="3535021"/>
              <a:ext cx="1901054" cy="1910336"/>
            </a:xfrm>
            <a:prstGeom prst="rect">
              <a:avLst/>
            </a:prstGeom>
          </p:spPr>
        </p:pic>
      </p:grpSp>
      <p:pic>
        <p:nvPicPr>
          <p:cNvPr id="2" name="图片 1" descr="图片包含 图标&#10;&#10;描述已自动生成">
            <a:extLst>
              <a:ext uri="{FF2B5EF4-FFF2-40B4-BE49-F238E27FC236}">
                <a16:creationId xmlns:a16="http://schemas.microsoft.com/office/drawing/2014/main" id="{8FC0FA75-12D6-4D1F-3DB6-B64918252A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5185702" y="5044227"/>
            <a:ext cx="1561456" cy="1561456"/>
          </a:xfrm>
          <a:prstGeom prst="rect">
            <a:avLst/>
          </a:prstGeom>
        </p:spPr>
      </p:pic>
      <p:pic>
        <p:nvPicPr>
          <p:cNvPr id="3" name="图片 2" descr="图片包含 图标&#10;&#10;描述已自动生成">
            <a:extLst>
              <a:ext uri="{FF2B5EF4-FFF2-40B4-BE49-F238E27FC236}">
                <a16:creationId xmlns:a16="http://schemas.microsoft.com/office/drawing/2014/main" id="{69CBB52E-7C40-349D-0C55-8277147E02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43" b="92727" l="7619" r="92143">
                        <a14:foregroundMark x1="28929" y1="7143" x2="33214" y2="8052"/>
                        <a14:foregroundMark x1="21786" y1="11948" x2="21786" y2="11039"/>
                        <a14:foregroundMark x1="7857" y1="38571" x2="8690" y2="34935"/>
                        <a14:foregroundMark x1="15476" y1="56753" x2="39167" y2="61169"/>
                        <a14:foregroundMark x1="16190" y1="42987" x2="34524" y2="57922"/>
                        <a14:foregroundMark x1="12143" y1="57013" x2="38095" y2="62078"/>
                        <a14:foregroundMark x1="22619" y1="12987" x2="23571" y2="10519"/>
                        <a14:foregroundMark x1="91905" y1="49870" x2="92143" y2="58961"/>
                        <a14:foregroundMark x1="48810" y1="32078" x2="53095" y2="24416"/>
                        <a14:foregroundMark x1="52262" y1="24416" x2="54643" y2="22987"/>
                        <a14:foregroundMark x1="80714" y1="91429" x2="80714" y2="92727"/>
                      </a14:backgroundRemoval>
                    </a14:imgEffect>
                  </a14:imgLayer>
                </a14:imgProps>
              </a:ext>
            </a:extLst>
          </a:blip>
          <a:stretch>
            <a:fillRect/>
          </a:stretch>
        </p:blipFill>
        <p:spPr>
          <a:xfrm>
            <a:off x="6729875" y="5118523"/>
            <a:ext cx="1561455" cy="1431334"/>
          </a:xfrm>
          <a:prstGeom prst="rect">
            <a:avLst/>
          </a:prstGeom>
        </p:spPr>
      </p:pic>
      <p:pic>
        <p:nvPicPr>
          <p:cNvPr id="4" name="图片 7" descr="图片包含 图标&#10;&#10;描述已自动生成">
            <a:extLst>
              <a:ext uri="{FF2B5EF4-FFF2-40B4-BE49-F238E27FC236}">
                <a16:creationId xmlns:a16="http://schemas.microsoft.com/office/drawing/2014/main" id="{FE74166C-1D8D-FE6F-12F0-7A756E60FED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rcRect t="10981" b="10981"/>
          <a:stretch/>
        </p:blipFill>
        <p:spPr>
          <a:xfrm>
            <a:off x="3299240" y="5062697"/>
            <a:ext cx="1977205" cy="1542986"/>
          </a:xfrm>
          <a:prstGeom prst="rect">
            <a:avLst/>
          </a:prstGeom>
        </p:spPr>
      </p:pic>
      <p:sp>
        <p:nvSpPr>
          <p:cNvPr id="5" name="文本框 4">
            <a:extLst>
              <a:ext uri="{FF2B5EF4-FFF2-40B4-BE49-F238E27FC236}">
                <a16:creationId xmlns:a16="http://schemas.microsoft.com/office/drawing/2014/main" id="{D5448BDA-3650-D6B9-A87F-6983FCD1BB81}"/>
              </a:ext>
            </a:extLst>
          </p:cNvPr>
          <p:cNvSpPr txBox="1"/>
          <p:nvPr/>
        </p:nvSpPr>
        <p:spPr>
          <a:xfrm>
            <a:off x="4258270" y="4446589"/>
            <a:ext cx="3416320"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无法解答，没有原因</a:t>
            </a:r>
          </a:p>
        </p:txBody>
      </p:sp>
      <p:sp>
        <p:nvSpPr>
          <p:cNvPr id="8" name="流程图: 过程 7">
            <a:extLst>
              <a:ext uri="{FF2B5EF4-FFF2-40B4-BE49-F238E27FC236}">
                <a16:creationId xmlns:a16="http://schemas.microsoft.com/office/drawing/2014/main" id="{8947CE73-FBF3-5330-82FD-03EA2ABF931B}"/>
              </a:ext>
            </a:extLst>
          </p:cNvPr>
          <p:cNvSpPr/>
          <p:nvPr/>
        </p:nvSpPr>
        <p:spPr>
          <a:xfrm>
            <a:off x="3159889" y="4988401"/>
            <a:ext cx="5474825" cy="1561456"/>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65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7595EE97-D0F8-1098-D328-A02F760B5547}"/>
              </a:ext>
            </a:extLst>
          </p:cNvPr>
          <p:cNvSpPr>
            <a:spLocks noGrp="1"/>
          </p:cNvSpPr>
          <p:nvPr>
            <p:ph type="title"/>
          </p:nvPr>
        </p:nvSpPr>
        <p:spPr/>
        <p:txBody>
          <a:bodyPr/>
          <a:lstStyle/>
          <a:p>
            <a:pPr>
              <a:lnSpc>
                <a:spcPct val="150000"/>
              </a:lnSpc>
            </a:pPr>
            <a:r>
              <a:rPr lang="zh-CN" altLang="en-US" dirty="0"/>
              <a:t>“年轻地球论”</a:t>
            </a:r>
          </a:p>
        </p:txBody>
      </p:sp>
      <p:sp>
        <p:nvSpPr>
          <p:cNvPr id="11" name="文本框 10">
            <a:extLst>
              <a:ext uri="{FF2B5EF4-FFF2-40B4-BE49-F238E27FC236}">
                <a16:creationId xmlns:a16="http://schemas.microsoft.com/office/drawing/2014/main" id="{ACE9EB97-BC73-777E-0ACF-8D1BBE1AF113}"/>
              </a:ext>
            </a:extLst>
          </p:cNvPr>
          <p:cNvSpPr txBox="1"/>
          <p:nvPr/>
        </p:nvSpPr>
        <p:spPr>
          <a:xfrm>
            <a:off x="3299241" y="3115166"/>
            <a:ext cx="4783618" cy="1030539"/>
          </a:xfrm>
          <a:prstGeom prst="rect">
            <a:avLst/>
          </a:prstGeom>
          <a:noFill/>
        </p:spPr>
        <p:txBody>
          <a:bodyPr wrap="square">
            <a:spAutoFit/>
          </a:bodyPr>
          <a:lstStyle/>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地球是神第一天创造的</a:t>
            </a:r>
          </a:p>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人类是神第六天创造的</a:t>
            </a:r>
            <a:endParaRPr lang="en-US" altLang="zh-CN" sz="2800"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87893EC8-3AF3-B80C-5B7E-D0201893E901}"/>
              </a:ext>
            </a:extLst>
          </p:cNvPr>
          <p:cNvSpPr txBox="1"/>
          <p:nvPr/>
        </p:nvSpPr>
        <p:spPr>
          <a:xfrm>
            <a:off x="3299241" y="2392363"/>
            <a:ext cx="4966439" cy="523220"/>
          </a:xfrm>
          <a:prstGeom prst="rect">
            <a:avLst/>
          </a:prstGeom>
          <a:noFill/>
        </p:spPr>
        <p:txBody>
          <a:bodyPr wrap="square">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年轻地球论认为：</a:t>
            </a:r>
          </a:p>
        </p:txBody>
      </p:sp>
      <p:sp>
        <p:nvSpPr>
          <p:cNvPr id="19" name="标题 1">
            <a:extLst>
              <a:ext uri="{FF2B5EF4-FFF2-40B4-BE49-F238E27FC236}">
                <a16:creationId xmlns:a16="http://schemas.microsoft.com/office/drawing/2014/main" id="{AF848EAA-183F-A6AE-859A-3CDEECABEA9E}"/>
              </a:ext>
            </a:extLst>
          </p:cNvPr>
          <p:cNvSpPr txBox="1">
            <a:spLocks/>
          </p:cNvSpPr>
          <p:nvPr/>
        </p:nvSpPr>
        <p:spPr>
          <a:xfrm>
            <a:off x="676733" y="4867419"/>
            <a:ext cx="2274811" cy="1014940"/>
          </a:xfrm>
          <a:prstGeom prst="rect">
            <a:avLst/>
          </a:prstGeom>
          <a:solidFill>
            <a:srgbClr val="FFC000"/>
          </a:solidFill>
        </p:spPr>
        <p:txBody>
          <a:bodyPr anchor="ct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2800" dirty="0"/>
              <a:t> 年轻地球</a:t>
            </a:r>
          </a:p>
          <a:p>
            <a:r>
              <a:rPr lang="en-US" altLang="zh-CN" sz="2800" dirty="0"/>
              <a:t>6000</a:t>
            </a:r>
            <a:r>
              <a:rPr lang="zh-CN" altLang="en-US" sz="2800" dirty="0"/>
              <a:t>年</a:t>
            </a:r>
          </a:p>
        </p:txBody>
      </p:sp>
      <p:pic>
        <p:nvPicPr>
          <p:cNvPr id="2" name="图片 1" descr="卡通人物&#10;&#10;低可信度描述已自动生成">
            <a:extLst>
              <a:ext uri="{FF2B5EF4-FFF2-40B4-BE49-F238E27FC236}">
                <a16:creationId xmlns:a16="http://schemas.microsoft.com/office/drawing/2014/main" id="{95B39D76-9C9F-726E-9E37-A9A92D1FCE8B}"/>
              </a:ext>
            </a:extLst>
          </p:cNvPr>
          <p:cNvPicPr>
            <a:picLocks noChangeAspect="1"/>
          </p:cNvPicPr>
          <p:nvPr/>
        </p:nvPicPr>
        <p:blipFill rotWithShape="1">
          <a:blip r:embed="rId3"/>
          <a:srcRect l="10914" t="7008" r="9345" b="6383"/>
          <a:stretch/>
        </p:blipFill>
        <p:spPr>
          <a:xfrm>
            <a:off x="586618" y="2270461"/>
            <a:ext cx="2480673" cy="2694339"/>
          </a:xfrm>
          <a:prstGeom prst="rect">
            <a:avLst/>
          </a:prstGeom>
        </p:spPr>
      </p:pic>
      <p:pic>
        <p:nvPicPr>
          <p:cNvPr id="3" name="图片 2" descr="图片包含 图标&#10;&#10;描述已自动生成">
            <a:extLst>
              <a:ext uri="{FF2B5EF4-FFF2-40B4-BE49-F238E27FC236}">
                <a16:creationId xmlns:a16="http://schemas.microsoft.com/office/drawing/2014/main" id="{AD52AB08-E46A-F685-E2A0-AF46D3BA85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5185702" y="5044227"/>
            <a:ext cx="1561456" cy="1561456"/>
          </a:xfrm>
          <a:prstGeom prst="rect">
            <a:avLst/>
          </a:prstGeom>
        </p:spPr>
      </p:pic>
      <p:pic>
        <p:nvPicPr>
          <p:cNvPr id="4" name="图片 3" descr="图片包含 图标&#10;&#10;描述已自动生成">
            <a:extLst>
              <a:ext uri="{FF2B5EF4-FFF2-40B4-BE49-F238E27FC236}">
                <a16:creationId xmlns:a16="http://schemas.microsoft.com/office/drawing/2014/main" id="{A2168339-8031-13EF-C37E-AA5B52EC30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43" b="92727" l="7619" r="92143">
                        <a14:foregroundMark x1="28929" y1="7143" x2="33214" y2="8052"/>
                        <a14:foregroundMark x1="21786" y1="11948" x2="21786" y2="11039"/>
                        <a14:foregroundMark x1="7857" y1="38571" x2="8690" y2="34935"/>
                        <a14:foregroundMark x1="15476" y1="56753" x2="39167" y2="61169"/>
                        <a14:foregroundMark x1="16190" y1="42987" x2="34524" y2="57922"/>
                        <a14:foregroundMark x1="12143" y1="57013" x2="38095" y2="62078"/>
                        <a14:foregroundMark x1="22619" y1="12987" x2="23571" y2="10519"/>
                        <a14:foregroundMark x1="91905" y1="49870" x2="92143" y2="58961"/>
                        <a14:foregroundMark x1="48810" y1="32078" x2="53095" y2="24416"/>
                        <a14:foregroundMark x1="52262" y1="24416" x2="54643" y2="22987"/>
                        <a14:foregroundMark x1="80714" y1="91429" x2="80714" y2="92727"/>
                      </a14:backgroundRemoval>
                    </a14:imgEffect>
                  </a14:imgLayer>
                </a14:imgProps>
              </a:ext>
            </a:extLst>
          </a:blip>
          <a:stretch>
            <a:fillRect/>
          </a:stretch>
        </p:blipFill>
        <p:spPr>
          <a:xfrm>
            <a:off x="6729875" y="5118523"/>
            <a:ext cx="1561455" cy="1431334"/>
          </a:xfrm>
          <a:prstGeom prst="rect">
            <a:avLst/>
          </a:prstGeom>
        </p:spPr>
      </p:pic>
      <p:pic>
        <p:nvPicPr>
          <p:cNvPr id="5" name="图片 7" descr="图片包含 图标&#10;&#10;描述已自动生成">
            <a:extLst>
              <a:ext uri="{FF2B5EF4-FFF2-40B4-BE49-F238E27FC236}">
                <a16:creationId xmlns:a16="http://schemas.microsoft.com/office/drawing/2014/main" id="{5F20518B-8F3D-D926-E70C-F2C4D90AF81F}"/>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rcRect t="10981" b="10981"/>
          <a:stretch/>
        </p:blipFill>
        <p:spPr>
          <a:xfrm>
            <a:off x="3299240" y="5062697"/>
            <a:ext cx="1977205" cy="1542986"/>
          </a:xfrm>
          <a:prstGeom prst="rect">
            <a:avLst/>
          </a:prstGeom>
        </p:spPr>
      </p:pic>
      <p:sp>
        <p:nvSpPr>
          <p:cNvPr id="7" name="文本框 6">
            <a:extLst>
              <a:ext uri="{FF2B5EF4-FFF2-40B4-BE49-F238E27FC236}">
                <a16:creationId xmlns:a16="http://schemas.microsoft.com/office/drawing/2014/main" id="{B97B99C0-1272-40D8-28EF-DC87395CC5F7}"/>
              </a:ext>
            </a:extLst>
          </p:cNvPr>
          <p:cNvSpPr txBox="1"/>
          <p:nvPr/>
        </p:nvSpPr>
        <p:spPr>
          <a:xfrm>
            <a:off x="4796879" y="4437268"/>
            <a:ext cx="2339102"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因为亚当犯罪</a:t>
            </a:r>
          </a:p>
        </p:txBody>
      </p:sp>
      <p:sp>
        <p:nvSpPr>
          <p:cNvPr id="8" name="流程图: 过程 7">
            <a:extLst>
              <a:ext uri="{FF2B5EF4-FFF2-40B4-BE49-F238E27FC236}">
                <a16:creationId xmlns:a16="http://schemas.microsoft.com/office/drawing/2014/main" id="{08E0B8D1-0BC8-B905-56C0-C11E4BFD6033}"/>
              </a:ext>
            </a:extLst>
          </p:cNvPr>
          <p:cNvSpPr/>
          <p:nvPr/>
        </p:nvSpPr>
        <p:spPr>
          <a:xfrm>
            <a:off x="3159889" y="4988401"/>
            <a:ext cx="5474825" cy="1561456"/>
          </a:xfrm>
          <a:prstGeom prst="flowChartProcess">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14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1188951" y="5134641"/>
            <a:ext cx="6766096" cy="1030539"/>
          </a:xfrm>
          <a:prstGeom prst="rect">
            <a:avLst/>
          </a:prstGeom>
          <a:noFill/>
        </p:spPr>
        <p:txBody>
          <a:bodyPr wrap="square">
            <a:spAutoFit/>
          </a:bodyPr>
          <a:lstStyle/>
          <a:p>
            <a:pPr algn="ctr">
              <a:lnSpc>
                <a:spcPts val="3840"/>
              </a:lnSpc>
            </a:pPr>
            <a:r>
              <a:rPr lang="zh-TW" altLang="en-US" sz="2800" dirty="0">
                <a:latin typeface="Microsoft YaHei" panose="020B0503020204020204" pitchFamily="34" charset="-122"/>
                <a:ea typeface="Microsoft YaHei" panose="020B0503020204020204" pitchFamily="34" charset="-122"/>
              </a:rPr>
              <a:t>罗马书</a:t>
            </a:r>
            <a:r>
              <a:rPr lang="en-US" altLang="zh-TW" sz="2800" dirty="0">
                <a:latin typeface="Microsoft YaHei" panose="020B0503020204020204" pitchFamily="34" charset="-122"/>
                <a:ea typeface="Microsoft YaHei" panose="020B0503020204020204" pitchFamily="34" charset="-122"/>
              </a:rPr>
              <a:t>5:12 </a:t>
            </a:r>
            <a:r>
              <a:rPr lang="zh-TW" altLang="en-US" sz="2800" dirty="0">
                <a:latin typeface="Microsoft YaHei" panose="020B0503020204020204" pitchFamily="34" charset="-122"/>
                <a:ea typeface="Microsoft YaHei" panose="020B0503020204020204" pitchFamily="34" charset="-122"/>
              </a:rPr>
              <a:t>这就如罪是从一人入了世界，</a:t>
            </a:r>
            <a:r>
              <a:rPr lang="zh-TW" altLang="en-US" sz="28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死又是从罪来的</a:t>
            </a:r>
            <a:r>
              <a:rPr lang="en-US" altLang="zh-TW" sz="2800" dirty="0">
                <a:latin typeface="Microsoft YaHei" panose="020B0503020204020204" pitchFamily="34" charset="-122"/>
                <a:ea typeface="Microsoft YaHei" panose="020B0503020204020204" pitchFamily="34" charset="-122"/>
              </a:rPr>
              <a:t>……</a:t>
            </a:r>
            <a:endParaRPr lang="zh-CN" altLang="zh-CN" sz="2800" dirty="0">
              <a:effectLst/>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6B181021-FAFC-DF43-8567-CD59F52AFFD3}"/>
              </a:ext>
            </a:extLst>
          </p:cNvPr>
          <p:cNvSpPr>
            <a:spLocks noGrp="1"/>
          </p:cNvSpPr>
          <p:nvPr>
            <p:ph type="title"/>
          </p:nvPr>
        </p:nvSpPr>
        <p:spPr/>
        <p:txBody>
          <a:bodyPr/>
          <a:lstStyle/>
          <a:p>
            <a:r>
              <a:rPr lang="zh-CN" altLang="en-US" dirty="0"/>
              <a:t>圣经解释死亡</a:t>
            </a:r>
          </a:p>
        </p:txBody>
      </p:sp>
      <p:pic>
        <p:nvPicPr>
          <p:cNvPr id="14" name="图片 13" descr="图片包含 服装, 游戏机, 房间, 床&#10;&#10;描述已自动生成">
            <a:extLst>
              <a:ext uri="{FF2B5EF4-FFF2-40B4-BE49-F238E27FC236}">
                <a16:creationId xmlns:a16="http://schemas.microsoft.com/office/drawing/2014/main" id="{BF486102-3D4D-14E6-9880-F90877FC9359}"/>
              </a:ext>
            </a:extLst>
          </p:cNvPr>
          <p:cNvPicPr>
            <a:picLocks noChangeAspect="1"/>
          </p:cNvPicPr>
          <p:nvPr/>
        </p:nvPicPr>
        <p:blipFill>
          <a:blip r:embed="rId3"/>
          <a:stretch>
            <a:fillRect/>
          </a:stretch>
        </p:blipFill>
        <p:spPr>
          <a:xfrm>
            <a:off x="1572394" y="1654385"/>
            <a:ext cx="5999211" cy="33277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5321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3237E-8941-1B7A-AEC8-1E27DAFCE0A2}"/>
              </a:ext>
            </a:extLst>
          </p:cNvPr>
          <p:cNvSpPr>
            <a:spLocks noGrp="1"/>
          </p:cNvSpPr>
          <p:nvPr>
            <p:ph type="title"/>
          </p:nvPr>
        </p:nvSpPr>
        <p:spPr/>
        <p:txBody>
          <a:bodyPr/>
          <a:lstStyle/>
          <a:p>
            <a:r>
              <a:rPr lang="zh-CN" altLang="en-US" dirty="0"/>
              <a:t>回顾</a:t>
            </a:r>
          </a:p>
        </p:txBody>
      </p:sp>
      <p:sp>
        <p:nvSpPr>
          <p:cNvPr id="3" name="文本框 2">
            <a:extLst>
              <a:ext uri="{FF2B5EF4-FFF2-40B4-BE49-F238E27FC236}">
                <a16:creationId xmlns:a16="http://schemas.microsoft.com/office/drawing/2014/main" id="{742BDDAC-5555-D560-0233-AE1CEE7D82FC}"/>
              </a:ext>
            </a:extLst>
          </p:cNvPr>
          <p:cNvSpPr txBox="1"/>
          <p:nvPr/>
        </p:nvSpPr>
        <p:spPr>
          <a:xfrm>
            <a:off x="781464" y="3703636"/>
            <a:ext cx="7581067" cy="2675220"/>
          </a:xfrm>
          <a:prstGeom prst="rect">
            <a:avLst/>
          </a:prstGeom>
          <a:noFill/>
        </p:spPr>
        <p:txBody>
          <a:bodyPr wrap="square" rtlCol="0">
            <a:spAutoFit/>
          </a:bodyPr>
          <a:lstStyle/>
          <a:p>
            <a:pPr marL="514350" indent="-514350">
              <a:lnSpc>
                <a:spcPts val="4060"/>
              </a:lnSpc>
              <a:buFont typeface="+mj-lt"/>
              <a:buAutoNum type="arabicPeriod"/>
            </a:pPr>
            <a:r>
              <a:rPr lang="zh-CN" altLang="en-US" sz="2800" dirty="0">
                <a:latin typeface="微软雅黑" panose="020B0503020204020204" pitchFamily="34" charset="-122"/>
                <a:ea typeface="微软雅黑" panose="020B0503020204020204" pitchFamily="34" charset="-122"/>
              </a:rPr>
              <a:t>我们的地球是一个</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（年轻</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年老）的地球。约</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6</a:t>
            </a:r>
            <a:r>
              <a:rPr lang="zh-CN" altLang="en-US" sz="2800" dirty="0">
                <a:latin typeface="微软雅黑" panose="020B0503020204020204" pitchFamily="34" charset="-122"/>
                <a:ea typeface="微软雅黑" panose="020B0503020204020204" pitchFamily="34" charset="-122"/>
              </a:rPr>
              <a:t>千</a:t>
            </a:r>
            <a:r>
              <a:rPr lang="en-US" altLang="zh-CN" sz="2800" dirty="0">
                <a:latin typeface="微软雅黑" panose="020B0503020204020204" pitchFamily="34" charset="-122"/>
                <a:ea typeface="微软雅黑" panose="020B0503020204020204" pitchFamily="34" charset="-122"/>
              </a:rPr>
              <a:t>/46</a:t>
            </a:r>
            <a:r>
              <a:rPr lang="zh-CN" altLang="en-US" sz="2800" dirty="0">
                <a:latin typeface="微软雅黑" panose="020B0503020204020204" pitchFamily="34" charset="-122"/>
                <a:ea typeface="微软雅黑" panose="020B0503020204020204" pitchFamily="34" charset="-122"/>
              </a:rPr>
              <a:t>亿）岁。</a:t>
            </a:r>
            <a:endParaRPr lang="en-US" altLang="zh-CN" sz="2800" dirty="0">
              <a:latin typeface="微软雅黑" panose="020B0503020204020204" pitchFamily="34" charset="-122"/>
              <a:ea typeface="微软雅黑" panose="020B0503020204020204" pitchFamily="34" charset="-122"/>
            </a:endParaRPr>
          </a:p>
          <a:p>
            <a:pPr marL="514350" indent="-514350">
              <a:lnSpc>
                <a:spcPts val="4060"/>
              </a:lnSpc>
              <a:buFont typeface="+mj-lt"/>
              <a:buAutoNum type="arabicPeriod"/>
            </a:pPr>
            <a:r>
              <a:rPr lang="zh-CN" altLang="en-US" sz="2800" dirty="0">
                <a:latin typeface="微软雅黑" panose="020B0503020204020204" pitchFamily="34" charset="-122"/>
                <a:ea typeface="微软雅黑" panose="020B0503020204020204" pitchFamily="34" charset="-122"/>
              </a:rPr>
              <a:t>神没有使用“进化”来创造，因为他创造时，甚好的世界</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（有</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没有）死亡、疾病和苦难。</a:t>
            </a:r>
            <a:endParaRPr lang="en-US" altLang="zh-CN" sz="2800"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91850929-BBDF-2FE5-01AE-0E45356EE341}"/>
              </a:ext>
            </a:extLst>
          </p:cNvPr>
          <p:cNvSpPr txBox="1"/>
          <p:nvPr/>
        </p:nvSpPr>
        <p:spPr>
          <a:xfrm>
            <a:off x="4176374" y="3712996"/>
            <a:ext cx="1097280" cy="523220"/>
          </a:xfrm>
          <a:prstGeom prst="rect">
            <a:avLst/>
          </a:prstGeom>
          <a:noFill/>
        </p:spPr>
        <p:txBody>
          <a:bodyPr wrap="square">
            <a:spAutoFit/>
          </a:bodyPr>
          <a:lstStyle/>
          <a:p>
            <a:pPr algn="ctr"/>
            <a:r>
              <a:rPr lang="zh-CN" altLang="en-US" sz="2800" b="1" dirty="0">
                <a:latin typeface="微软雅黑" panose="020B0503020204020204" pitchFamily="34" charset="-122"/>
                <a:ea typeface="微软雅黑" panose="020B0503020204020204" pitchFamily="34" charset="-122"/>
              </a:rPr>
              <a:t>年轻</a:t>
            </a:r>
            <a:endParaRPr lang="en-US" sz="2800" b="1" dirty="0"/>
          </a:p>
        </p:txBody>
      </p:sp>
      <p:sp>
        <p:nvSpPr>
          <p:cNvPr id="6" name="TextBox 5">
            <a:extLst>
              <a:ext uri="{FF2B5EF4-FFF2-40B4-BE49-F238E27FC236}">
                <a16:creationId xmlns:a16="http://schemas.microsoft.com/office/drawing/2014/main" id="{ECAC9030-9F69-2C4F-7095-ADDB755BD53F}"/>
              </a:ext>
            </a:extLst>
          </p:cNvPr>
          <p:cNvSpPr txBox="1"/>
          <p:nvPr/>
        </p:nvSpPr>
        <p:spPr>
          <a:xfrm>
            <a:off x="2795052" y="4236216"/>
            <a:ext cx="1097280" cy="523220"/>
          </a:xfrm>
          <a:prstGeom prst="rect">
            <a:avLst/>
          </a:prstGeom>
          <a:noFill/>
        </p:spPr>
        <p:txBody>
          <a:bodyPr wrap="square">
            <a:spAutoFit/>
          </a:bodyPr>
          <a:lstStyle/>
          <a:p>
            <a:pPr algn="ctr"/>
            <a:r>
              <a:rPr lang="en-US" altLang="zh-CN" sz="2800" b="1" dirty="0">
                <a:latin typeface="Microsoft YaHei" panose="020B0503020204020204" pitchFamily="34" charset="-122"/>
                <a:ea typeface="Microsoft YaHei" panose="020B0503020204020204" pitchFamily="34" charset="-122"/>
              </a:rPr>
              <a:t>6</a:t>
            </a:r>
            <a:r>
              <a:rPr lang="zh-CN" altLang="en-US" sz="2800" b="1" dirty="0">
                <a:latin typeface="Microsoft YaHei" panose="020B0503020204020204" pitchFamily="34" charset="-122"/>
                <a:ea typeface="Microsoft YaHei" panose="020B0503020204020204" pitchFamily="34" charset="-122"/>
              </a:rPr>
              <a:t>千</a:t>
            </a:r>
            <a:endParaRPr lang="en-US" sz="2800" b="1" dirty="0">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9600845B-A756-5699-38C5-6B29C158E7A2}"/>
              </a:ext>
            </a:extLst>
          </p:cNvPr>
          <p:cNvSpPr txBox="1"/>
          <p:nvPr/>
        </p:nvSpPr>
        <p:spPr>
          <a:xfrm>
            <a:off x="3079094" y="5258147"/>
            <a:ext cx="1097280" cy="523220"/>
          </a:xfrm>
          <a:prstGeom prst="rect">
            <a:avLst/>
          </a:prstGeom>
          <a:noFill/>
        </p:spPr>
        <p:txBody>
          <a:bodyPr wrap="square">
            <a:spAutoFit/>
          </a:bodyPr>
          <a:lstStyle/>
          <a:p>
            <a:pPr algn="ctr"/>
            <a:r>
              <a:rPr lang="zh-CN" altLang="en-US" sz="2800" b="1" dirty="0">
                <a:latin typeface="Microsoft YaHei" panose="020B0503020204020204" pitchFamily="34" charset="-122"/>
                <a:ea typeface="Microsoft YaHei" panose="020B0503020204020204" pitchFamily="34" charset="-122"/>
              </a:rPr>
              <a:t>没有</a:t>
            </a:r>
            <a:endParaRPr lang="en-US" sz="2800" b="1" dirty="0">
              <a:latin typeface="Microsoft YaHei" panose="020B0503020204020204" pitchFamily="34" charset="-122"/>
              <a:ea typeface="Microsoft YaHei" panose="020B0503020204020204" pitchFamily="34" charset="-122"/>
            </a:endParaRPr>
          </a:p>
        </p:txBody>
      </p:sp>
      <p:pic>
        <p:nvPicPr>
          <p:cNvPr id="4" name="图片 3" descr="卡通人物&#10;&#10;低可信度描述已自动生成">
            <a:extLst>
              <a:ext uri="{FF2B5EF4-FFF2-40B4-BE49-F238E27FC236}">
                <a16:creationId xmlns:a16="http://schemas.microsoft.com/office/drawing/2014/main" id="{F6BA8F87-0D9A-D05D-8835-73993291997E}"/>
              </a:ext>
            </a:extLst>
          </p:cNvPr>
          <p:cNvPicPr>
            <a:picLocks noChangeAspect="1"/>
          </p:cNvPicPr>
          <p:nvPr/>
        </p:nvPicPr>
        <p:blipFill rotWithShape="1">
          <a:blip r:embed="rId3"/>
          <a:srcRect l="10914" t="7008" r="9345" b="6383"/>
          <a:stretch/>
        </p:blipFill>
        <p:spPr>
          <a:xfrm>
            <a:off x="3403383" y="1116849"/>
            <a:ext cx="2337227" cy="2538538"/>
          </a:xfrm>
          <a:prstGeom prst="rect">
            <a:avLst/>
          </a:prstGeom>
        </p:spPr>
      </p:pic>
    </p:spTree>
    <p:extLst>
      <p:ext uri="{BB962C8B-B14F-4D97-AF65-F5344CB8AC3E}">
        <p14:creationId xmlns:p14="http://schemas.microsoft.com/office/powerpoint/2010/main" val="61715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43AAD3-27B6-6E40-56DF-A5A901D0F706}"/>
              </a:ext>
            </a:extLst>
          </p:cNvPr>
          <p:cNvSpPr>
            <a:spLocks noGrp="1"/>
          </p:cNvSpPr>
          <p:nvPr>
            <p:ph type="title"/>
          </p:nvPr>
        </p:nvSpPr>
        <p:spPr/>
        <p:txBody>
          <a:bodyPr/>
          <a:lstStyle/>
          <a:p>
            <a:r>
              <a:rPr lang="zh-CN" altLang="en-US" dirty="0"/>
              <a:t>神掌管生命：赦免罪人</a:t>
            </a:r>
          </a:p>
        </p:txBody>
      </p:sp>
      <p:sp>
        <p:nvSpPr>
          <p:cNvPr id="4" name="文本框 3">
            <a:extLst>
              <a:ext uri="{FF2B5EF4-FFF2-40B4-BE49-F238E27FC236}">
                <a16:creationId xmlns:a16="http://schemas.microsoft.com/office/drawing/2014/main" id="{BFFF4FAC-C5F2-FE7F-0149-F11648559805}"/>
              </a:ext>
            </a:extLst>
          </p:cNvPr>
          <p:cNvSpPr txBox="1"/>
          <p:nvPr/>
        </p:nvSpPr>
        <p:spPr>
          <a:xfrm>
            <a:off x="4178460" y="2899348"/>
            <a:ext cx="4345780" cy="2053254"/>
          </a:xfrm>
          <a:prstGeom prst="rect">
            <a:avLst/>
          </a:prstGeom>
          <a:noFill/>
        </p:spPr>
        <p:txBody>
          <a:bodyPr wrap="square">
            <a:spAutoFit/>
          </a:bodyPr>
          <a:lstStyle>
            <a:defPPr>
              <a:defRPr lang="zh-CN"/>
            </a:defPPr>
            <a:lvl1pPr indent="0">
              <a:lnSpc>
                <a:spcPts val="3840"/>
              </a:lnSpc>
              <a:spcBef>
                <a:spcPts val="1200"/>
              </a:spcBef>
              <a:buNone/>
              <a:defRPr sz="2800">
                <a:latin typeface="Microsoft YaHei" panose="020B0503020204020204" pitchFamily="34" charset="-122"/>
                <a:ea typeface="Microsoft YaHei" panose="020B0503020204020204" pitchFamily="34" charset="-122"/>
              </a:defRPr>
            </a:lvl1pPr>
          </a:lstStyle>
          <a:p>
            <a:pPr>
              <a:lnSpc>
                <a:spcPts val="3860"/>
              </a:lnSpc>
            </a:pPr>
            <a:r>
              <a:rPr lang="zh-CN" altLang="en-US" dirty="0"/>
              <a:t>约翰壹书1:9 我们若</a:t>
            </a:r>
            <a:r>
              <a:rPr lang="zh-CN" altLang="en-US" b="1" dirty="0">
                <a:solidFill>
                  <a:srgbClr val="FF0000"/>
                </a:solidFill>
              </a:rPr>
              <a:t>认自己的罪</a:t>
            </a:r>
            <a:r>
              <a:rPr lang="zh-CN" altLang="en-US" dirty="0"/>
              <a:t>，神是信实的，是公义的，必要赦免我们的罪，洗净我们一切的不义；</a:t>
            </a:r>
          </a:p>
        </p:txBody>
      </p:sp>
      <p:pic>
        <p:nvPicPr>
          <p:cNvPr id="5" name="图片 4">
            <a:extLst>
              <a:ext uri="{FF2B5EF4-FFF2-40B4-BE49-F238E27FC236}">
                <a16:creationId xmlns:a16="http://schemas.microsoft.com/office/drawing/2014/main" id="{A1F58803-CD4E-7BF8-0DA4-EB605D4873D5}"/>
              </a:ext>
            </a:extLst>
          </p:cNvPr>
          <p:cNvPicPr>
            <a:picLocks noChangeAspect="1"/>
          </p:cNvPicPr>
          <p:nvPr/>
        </p:nvPicPr>
        <p:blipFill>
          <a:blip r:embed="rId3"/>
          <a:stretch>
            <a:fillRect/>
          </a:stretch>
        </p:blipFill>
        <p:spPr>
          <a:xfrm>
            <a:off x="-1" y="1874935"/>
            <a:ext cx="4178461" cy="4983066"/>
          </a:xfrm>
          <a:prstGeom prst="rect">
            <a:avLst/>
          </a:prstGeom>
        </p:spPr>
      </p:pic>
    </p:spTree>
    <p:extLst>
      <p:ext uri="{BB962C8B-B14F-4D97-AF65-F5344CB8AC3E}">
        <p14:creationId xmlns:p14="http://schemas.microsoft.com/office/powerpoint/2010/main" val="3505938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AF82D-8757-1923-045C-15A8BDE4711E}"/>
              </a:ext>
            </a:extLst>
          </p:cNvPr>
          <p:cNvSpPr>
            <a:spLocks noGrp="1"/>
          </p:cNvSpPr>
          <p:nvPr>
            <p:ph type="title"/>
          </p:nvPr>
        </p:nvSpPr>
        <p:spPr/>
        <p:txBody>
          <a:bodyPr/>
          <a:lstStyle/>
          <a:p>
            <a:r>
              <a:rPr lang="zh-CN" altLang="en-US" dirty="0"/>
              <a:t>神掌管生命：不再有死亡</a:t>
            </a:r>
          </a:p>
        </p:txBody>
      </p:sp>
      <p:sp>
        <p:nvSpPr>
          <p:cNvPr id="4" name="文本框 3">
            <a:extLst>
              <a:ext uri="{FF2B5EF4-FFF2-40B4-BE49-F238E27FC236}">
                <a16:creationId xmlns:a16="http://schemas.microsoft.com/office/drawing/2014/main" id="{30432E98-79E3-4387-0D1E-E8BA5ACA0E4A}"/>
              </a:ext>
            </a:extLst>
          </p:cNvPr>
          <p:cNvSpPr txBox="1"/>
          <p:nvPr/>
        </p:nvSpPr>
        <p:spPr>
          <a:xfrm>
            <a:off x="1107696" y="4694210"/>
            <a:ext cx="7110327" cy="1553117"/>
          </a:xfrm>
          <a:prstGeom prst="rect">
            <a:avLst/>
          </a:prstGeom>
          <a:noFill/>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启示录21:4 神要擦去他们一切的眼泪，不再有死亡，也不再有悲哀、哭号、疼痛，因为以前的事都过去了。”</a:t>
            </a:r>
          </a:p>
        </p:txBody>
      </p:sp>
      <p:sp>
        <p:nvSpPr>
          <p:cNvPr id="13" name="文本框 12">
            <a:extLst>
              <a:ext uri="{FF2B5EF4-FFF2-40B4-BE49-F238E27FC236}">
                <a16:creationId xmlns:a16="http://schemas.microsoft.com/office/drawing/2014/main" id="{6A67AED3-B356-1D13-E346-8F510B2F07B4}"/>
              </a:ext>
            </a:extLst>
          </p:cNvPr>
          <p:cNvSpPr txBox="1"/>
          <p:nvPr/>
        </p:nvSpPr>
        <p:spPr>
          <a:xfrm>
            <a:off x="1107697" y="4694209"/>
            <a:ext cx="7110327" cy="1553117"/>
          </a:xfrm>
          <a:prstGeom prst="rect">
            <a:avLst/>
          </a:prstGeom>
          <a:noFill/>
        </p:spPr>
        <p:txBody>
          <a:bodyPr wrap="square">
            <a:spAutoFit/>
          </a:bodyPr>
          <a:lstStyle/>
          <a:p>
            <a:pPr>
              <a:lnSpc>
                <a:spcPts val="3860"/>
              </a:lnSpc>
            </a:pPr>
            <a:r>
              <a:rPr lang="zh-CN" altLang="en-US" sz="2800" dirty="0">
                <a:latin typeface="微软雅黑" panose="020B0503020204020204" pitchFamily="34" charset="-122"/>
                <a:ea typeface="微软雅黑" panose="020B0503020204020204" pitchFamily="34" charset="-122"/>
              </a:rPr>
              <a:t>启示录21:4 神要擦去他们一切的眼泪，</a:t>
            </a:r>
            <a:r>
              <a:rPr lang="zh-CN" altLang="en-US" sz="2800" b="1" dirty="0">
                <a:solidFill>
                  <a:srgbClr val="FF0000"/>
                </a:solidFill>
                <a:latin typeface="微软雅黑" panose="020B0503020204020204" pitchFamily="34" charset="-122"/>
                <a:ea typeface="微软雅黑" panose="020B0503020204020204" pitchFamily="34" charset="-122"/>
              </a:rPr>
              <a:t>不再有死亡，也不再有悲哀、哭号、疼痛</a:t>
            </a:r>
            <a:r>
              <a:rPr lang="zh-CN" altLang="en-US" sz="2800" dirty="0">
                <a:latin typeface="微软雅黑" panose="020B0503020204020204" pitchFamily="34" charset="-122"/>
                <a:ea typeface="微软雅黑" panose="020B0503020204020204" pitchFamily="34" charset="-122"/>
              </a:rPr>
              <a:t>，因为以前的事都过去了。”</a:t>
            </a:r>
          </a:p>
        </p:txBody>
      </p:sp>
      <p:pic>
        <p:nvPicPr>
          <p:cNvPr id="5" name="图片 4">
            <a:extLst>
              <a:ext uri="{FF2B5EF4-FFF2-40B4-BE49-F238E27FC236}">
                <a16:creationId xmlns:a16="http://schemas.microsoft.com/office/drawing/2014/main" id="{D727FECB-E648-44E6-EA96-D30F7BEC1390}"/>
              </a:ext>
            </a:extLst>
          </p:cNvPr>
          <p:cNvPicPr>
            <a:picLocks noChangeAspect="1"/>
          </p:cNvPicPr>
          <p:nvPr/>
        </p:nvPicPr>
        <p:blipFill>
          <a:blip r:embed="rId3"/>
          <a:stretch>
            <a:fillRect/>
          </a:stretch>
        </p:blipFill>
        <p:spPr>
          <a:xfrm>
            <a:off x="2543907" y="1125415"/>
            <a:ext cx="3861448" cy="38614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024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175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1000"/>
                                  </p:stCondLst>
                                  <p:childTnLst>
                                    <p:set>
                                      <p:cBhvr>
                                        <p:cTn id="8"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416732-958B-69F2-225A-C172CE6E6E3E}"/>
              </a:ext>
            </a:extLst>
          </p:cNvPr>
          <p:cNvSpPr txBox="1"/>
          <p:nvPr/>
        </p:nvSpPr>
        <p:spPr>
          <a:xfrm>
            <a:off x="1144934" y="2399911"/>
            <a:ext cx="4612640" cy="1525226"/>
          </a:xfrm>
          <a:prstGeom prst="rect">
            <a:avLst/>
          </a:prstGeom>
          <a:noFill/>
        </p:spPr>
        <p:txBody>
          <a:bodyPr wrap="square">
            <a:spAutoFit/>
          </a:bodyPr>
          <a:lstStyle/>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将来不再有死亡</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将来不再有苦难</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4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将来不会再有疾病和疼痛</a:t>
            </a:r>
            <a:endParaRPr lang="en-US" sz="2800" dirty="0"/>
          </a:p>
        </p:txBody>
      </p:sp>
      <p:pic>
        <p:nvPicPr>
          <p:cNvPr id="13" name="图片 4" descr="图片包含 图标&#10;&#10;描述已自动生成">
            <a:extLst>
              <a:ext uri="{FF2B5EF4-FFF2-40B4-BE49-F238E27FC236}">
                <a16:creationId xmlns:a16="http://schemas.microsoft.com/office/drawing/2014/main" id="{74867C07-4EB7-980F-4088-67FC447551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3306831" y="4195823"/>
            <a:ext cx="2530336" cy="2530336"/>
          </a:xfrm>
          <a:prstGeom prst="rect">
            <a:avLst/>
          </a:prstGeom>
        </p:spPr>
      </p:pic>
      <p:pic>
        <p:nvPicPr>
          <p:cNvPr id="14" name="图片 8" descr="图片包含 图标&#10;&#10;描述已自动生成">
            <a:extLst>
              <a:ext uri="{FF2B5EF4-FFF2-40B4-BE49-F238E27FC236}">
                <a16:creationId xmlns:a16="http://schemas.microsoft.com/office/drawing/2014/main" id="{A7FC9A20-FE97-F876-5568-88169865C8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43" b="92727" l="7619" r="92143">
                        <a14:foregroundMark x1="28929" y1="7143" x2="33214" y2="8052"/>
                        <a14:foregroundMark x1="21786" y1="11948" x2="21786" y2="11039"/>
                        <a14:foregroundMark x1="7857" y1="38571" x2="8690" y2="34935"/>
                        <a14:foregroundMark x1="15476" y1="56753" x2="39167" y2="61169"/>
                        <a14:foregroundMark x1="16190" y1="42987" x2="34524" y2="57922"/>
                        <a14:foregroundMark x1="12143" y1="57013" x2="38095" y2="62078"/>
                        <a14:foregroundMark x1="22619" y1="12987" x2="23571" y2="10519"/>
                        <a14:foregroundMark x1="91905" y1="49870" x2="92143" y2="58961"/>
                        <a14:foregroundMark x1="48810" y1="32078" x2="53095" y2="24416"/>
                        <a14:foregroundMark x1="52262" y1="24416" x2="54643" y2="22987"/>
                        <a14:foregroundMark x1="80714" y1="91429" x2="80714" y2="92727"/>
                      </a14:backgroundRemoval>
                    </a14:imgEffect>
                  </a14:imgLayer>
                </a14:imgProps>
              </a:ext>
            </a:extLst>
          </a:blip>
          <a:stretch>
            <a:fillRect/>
          </a:stretch>
        </p:blipFill>
        <p:spPr>
          <a:xfrm>
            <a:off x="5941342" y="4210260"/>
            <a:ext cx="2503329" cy="2294718"/>
          </a:xfrm>
          <a:prstGeom prst="rect">
            <a:avLst/>
          </a:prstGeom>
        </p:spPr>
      </p:pic>
      <p:pic>
        <p:nvPicPr>
          <p:cNvPr id="15" name="图片 7" descr="图片包含 图标&#10;&#10;描述已自动生成">
            <a:extLst>
              <a:ext uri="{FF2B5EF4-FFF2-40B4-BE49-F238E27FC236}">
                <a16:creationId xmlns:a16="http://schemas.microsoft.com/office/drawing/2014/main" id="{5C903D17-77CC-6D9B-F9F2-143CFB29F77E}"/>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5000" r="93000">
                        <a14:foregroundMark x1="93000" y1="76333" x2="91333" y2="75500"/>
                        <a14:foregroundMark x1="13000" y1="76333" x2="12500" y2="76333"/>
                        <a14:foregroundMark x1="5333" y1="76333" x2="5000" y2="76333"/>
                      </a14:backgroundRemoval>
                    </a14:imgEffect>
                  </a14:imgLayer>
                </a14:imgProps>
              </a:ext>
            </a:extLst>
          </a:blip>
          <a:stretch>
            <a:fillRect/>
          </a:stretch>
        </p:blipFill>
        <p:spPr>
          <a:xfrm>
            <a:off x="392846" y="4149524"/>
            <a:ext cx="2913985" cy="2913985"/>
          </a:xfrm>
          <a:prstGeom prst="rect">
            <a:avLst/>
          </a:prstGeom>
        </p:spPr>
      </p:pic>
      <p:pic>
        <p:nvPicPr>
          <p:cNvPr id="5" name="图片 4" descr="图片包含 游戏机&#10;&#10;描述已自动生成">
            <a:extLst>
              <a:ext uri="{FF2B5EF4-FFF2-40B4-BE49-F238E27FC236}">
                <a16:creationId xmlns:a16="http://schemas.microsoft.com/office/drawing/2014/main" id="{924DE974-EA6C-AF07-AE91-A590C2C6C88D}"/>
              </a:ext>
            </a:extLst>
          </p:cNvPr>
          <p:cNvPicPr>
            <a:picLocks noChangeAspect="1"/>
          </p:cNvPicPr>
          <p:nvPr/>
        </p:nvPicPr>
        <p:blipFill rotWithShape="1">
          <a:blip r:embed="rId8"/>
          <a:srcRect l="8847" b="20980"/>
          <a:stretch/>
        </p:blipFill>
        <p:spPr>
          <a:xfrm>
            <a:off x="-1" y="2394551"/>
            <a:ext cx="9144001" cy="44588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5">
            <a:extLst>
              <a:ext uri="{FF2B5EF4-FFF2-40B4-BE49-F238E27FC236}">
                <a16:creationId xmlns:a16="http://schemas.microsoft.com/office/drawing/2014/main" id="{525BB511-27EE-46E9-6149-389D482D49CE}"/>
              </a:ext>
            </a:extLst>
          </p:cNvPr>
          <p:cNvSpPr>
            <a:spLocks noGrp="1"/>
          </p:cNvSpPr>
          <p:nvPr>
            <p:ph type="title"/>
          </p:nvPr>
        </p:nvSpPr>
        <p:spPr/>
        <p:txBody>
          <a:bodyPr/>
          <a:lstStyle/>
          <a:p>
            <a:r>
              <a:rPr lang="zh-CN" altLang="en-US" dirty="0"/>
              <a:t>神对我们的应许</a:t>
            </a:r>
          </a:p>
        </p:txBody>
      </p:sp>
      <p:sp>
        <p:nvSpPr>
          <p:cNvPr id="7" name="文本框 6">
            <a:extLst>
              <a:ext uri="{FF2B5EF4-FFF2-40B4-BE49-F238E27FC236}">
                <a16:creationId xmlns:a16="http://schemas.microsoft.com/office/drawing/2014/main" id="{24C6A14F-63D6-9D55-C6AC-AB715E07F206}"/>
              </a:ext>
            </a:extLst>
          </p:cNvPr>
          <p:cNvSpPr txBox="1"/>
          <p:nvPr/>
        </p:nvSpPr>
        <p:spPr>
          <a:xfrm>
            <a:off x="1144934" y="1690731"/>
            <a:ext cx="7821330" cy="543290"/>
          </a:xfrm>
          <a:prstGeom prst="rect">
            <a:avLst/>
          </a:prstGeom>
          <a:noFill/>
        </p:spPr>
        <p:txBody>
          <a:bodyPr wrap="square">
            <a:spAutoFit/>
          </a:bodyPr>
          <a:lstStyle/>
          <a:p>
            <a:pPr>
              <a:lnSpc>
                <a:spcPts val="3840"/>
              </a:lnSpc>
              <a:spcBef>
                <a:spcPts val="1200"/>
              </a:spcBef>
            </a:pPr>
            <a:r>
              <a:rPr lang="zh-CN" altLang="en-US" sz="2800" dirty="0">
                <a:latin typeface="Microsoft YaHei" panose="020B0503020204020204" pitchFamily="34" charset="-122"/>
                <a:ea typeface="Microsoft YaHei" panose="020B0503020204020204" pitchFamily="34" charset="-122"/>
              </a:rPr>
              <a:t>认自己罪，蒙神赦免，就能得到神应许的</a:t>
            </a:r>
            <a:endParaRPr lang="en-US" altLang="zh-CN" sz="2800"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3CED6498-C4CC-D247-4488-892EC2DD6BFD}"/>
              </a:ext>
            </a:extLst>
          </p:cNvPr>
          <p:cNvSpPr txBox="1"/>
          <p:nvPr/>
        </p:nvSpPr>
        <p:spPr>
          <a:xfrm>
            <a:off x="772161" y="2949631"/>
            <a:ext cx="3598584" cy="1077218"/>
          </a:xfrm>
          <a:prstGeom prst="rect">
            <a:avLst/>
          </a:prstGeom>
          <a:noFill/>
          <a:effectLst/>
        </p:spPr>
        <p:txBody>
          <a:bodyPr wrap="square" rtlCol="0">
            <a:spAutoFit/>
          </a:bodyPr>
          <a:lstStyle/>
          <a:p>
            <a:pPr algn="ctr"/>
            <a:r>
              <a:rPr lang="zh-CN" altLang="en-US" sz="3200" b="1" dirty="0">
                <a:solidFill>
                  <a:srgbClr val="C83030"/>
                </a:solidFill>
                <a:latin typeface="微软雅黑" panose="020B0503020204020204" pitchFamily="34" charset="-122"/>
                <a:ea typeface="微软雅黑" panose="020B0503020204020204" pitchFamily="34" charset="-122"/>
              </a:rPr>
              <a:t>你希望有这样美好的将来吗？</a:t>
            </a:r>
          </a:p>
        </p:txBody>
      </p:sp>
    </p:spTree>
    <p:extLst>
      <p:ext uri="{BB962C8B-B14F-4D97-AF65-F5344CB8AC3E}">
        <p14:creationId xmlns:p14="http://schemas.microsoft.com/office/powerpoint/2010/main" val="385391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 presetClass="exit" presetSubtype="4" fill="hold"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2" presetClass="exit" presetSubtype="4" fill="hold" nodeType="with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草, 人, 户外, 男人&#10;&#10;描述已自动生成">
            <a:extLst>
              <a:ext uri="{FF2B5EF4-FFF2-40B4-BE49-F238E27FC236}">
                <a16:creationId xmlns:a16="http://schemas.microsoft.com/office/drawing/2014/main" id="{E28C43B2-597D-9408-4A50-DEEFDF452235}"/>
              </a:ext>
            </a:extLst>
          </p:cNvPr>
          <p:cNvPicPr>
            <a:picLocks noChangeAspect="1"/>
          </p:cNvPicPr>
          <p:nvPr/>
        </p:nvPicPr>
        <p:blipFill rotWithShape="1">
          <a:blip r:embed="rId3"/>
          <a:srcRect t="25060" b="5602"/>
          <a:stretch/>
        </p:blipFill>
        <p:spPr>
          <a:xfrm>
            <a:off x="1859773" y="1391522"/>
            <a:ext cx="5424453" cy="28489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152BA2CF-EE75-1F6D-7D38-E4BC050C1B52}"/>
              </a:ext>
            </a:extLst>
          </p:cNvPr>
          <p:cNvSpPr txBox="1"/>
          <p:nvPr/>
        </p:nvSpPr>
        <p:spPr>
          <a:xfrm>
            <a:off x="741680" y="4360146"/>
            <a:ext cx="7660640" cy="1052981"/>
          </a:xfrm>
          <a:prstGeom prst="rect">
            <a:avLst/>
          </a:prstGeom>
          <a:noFill/>
        </p:spPr>
        <p:txBody>
          <a:bodyPr wrap="square">
            <a:spAutoFit/>
          </a:bodyPr>
          <a:lstStyle/>
          <a:p>
            <a:pPr algn="ctr">
              <a:lnSpc>
                <a:spcPts val="3860"/>
              </a:lnSpc>
            </a:pPr>
            <a:r>
              <a:rPr lang="zh-CN" altLang="en-US" sz="2800" dirty="0">
                <a:latin typeface="微软雅黑" panose="020B0503020204020204" pitchFamily="34" charset="-122"/>
                <a:ea typeface="微软雅黑" panose="020B0503020204020204" pitchFamily="34" charset="-122"/>
              </a:rPr>
              <a:t>约翰福音11:26 </a:t>
            </a:r>
            <a:endParaRPr lang="en-US" altLang="zh-CN" sz="2800" dirty="0">
              <a:latin typeface="微软雅黑" panose="020B0503020204020204" pitchFamily="34" charset="-122"/>
              <a:ea typeface="微软雅黑" panose="020B0503020204020204" pitchFamily="34" charset="-122"/>
            </a:endParaRPr>
          </a:p>
          <a:p>
            <a:pPr algn="ctr">
              <a:lnSpc>
                <a:spcPts val="3860"/>
              </a:lnSpc>
            </a:pPr>
            <a:r>
              <a:rPr lang="zh-CN" altLang="en-US" sz="2800" dirty="0">
                <a:latin typeface="微软雅黑" panose="020B0503020204020204" pitchFamily="34" charset="-122"/>
                <a:ea typeface="微软雅黑" panose="020B0503020204020204" pitchFamily="34" charset="-122"/>
              </a:rPr>
              <a:t>凡活着信我的人必永远不死。你信这话吗？</a:t>
            </a:r>
          </a:p>
        </p:txBody>
      </p:sp>
      <p:sp>
        <p:nvSpPr>
          <p:cNvPr id="15" name="标题 1">
            <a:extLst>
              <a:ext uri="{FF2B5EF4-FFF2-40B4-BE49-F238E27FC236}">
                <a16:creationId xmlns:a16="http://schemas.microsoft.com/office/drawing/2014/main" id="{DB9B0D3F-7369-CDBB-4C6D-A9D8F6F0F4F7}"/>
              </a:ext>
            </a:extLst>
          </p:cNvPr>
          <p:cNvSpPr>
            <a:spLocks noGrp="1"/>
          </p:cNvSpPr>
          <p:nvPr>
            <p:ph type="title"/>
          </p:nvPr>
        </p:nvSpPr>
        <p:spPr/>
        <p:txBody>
          <a:bodyPr/>
          <a:lstStyle/>
          <a:p>
            <a:r>
              <a:rPr lang="zh-CN" altLang="en-US" dirty="0"/>
              <a:t>回应卡</a:t>
            </a:r>
          </a:p>
        </p:txBody>
      </p:sp>
      <p:sp>
        <p:nvSpPr>
          <p:cNvPr id="2" name="文本框 1">
            <a:extLst>
              <a:ext uri="{FF2B5EF4-FFF2-40B4-BE49-F238E27FC236}">
                <a16:creationId xmlns:a16="http://schemas.microsoft.com/office/drawing/2014/main" id="{1352520E-51A9-80D5-FFDB-494F2979FEB1}"/>
              </a:ext>
            </a:extLst>
          </p:cNvPr>
          <p:cNvSpPr txBox="1"/>
          <p:nvPr/>
        </p:nvSpPr>
        <p:spPr>
          <a:xfrm>
            <a:off x="1117600" y="5532834"/>
            <a:ext cx="7660640" cy="662554"/>
          </a:xfrm>
          <a:prstGeom prst="rect">
            <a:avLst/>
          </a:prstGeom>
          <a:noFill/>
        </p:spPr>
        <p:txBody>
          <a:bodyPr wrap="square">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我的回应：</a:t>
            </a:r>
          </a:p>
        </p:txBody>
      </p:sp>
      <p:cxnSp>
        <p:nvCxnSpPr>
          <p:cNvPr id="4" name="直接连接符 3">
            <a:extLst>
              <a:ext uri="{FF2B5EF4-FFF2-40B4-BE49-F238E27FC236}">
                <a16:creationId xmlns:a16="http://schemas.microsoft.com/office/drawing/2014/main" id="{8455B2F8-A6CB-4E59-E857-95E8A7FD423D}"/>
              </a:ext>
            </a:extLst>
          </p:cNvPr>
          <p:cNvCxnSpPr>
            <a:cxnSpLocks/>
          </p:cNvCxnSpPr>
          <p:nvPr/>
        </p:nvCxnSpPr>
        <p:spPr>
          <a:xfrm>
            <a:off x="2990769" y="6075680"/>
            <a:ext cx="4752694"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68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1C35FF-4600-6C07-16E0-2A1919F5BC4C}"/>
              </a:ext>
            </a:extLst>
          </p:cNvPr>
          <p:cNvSpPr>
            <a:spLocks noGrp="1"/>
          </p:cNvSpPr>
          <p:nvPr>
            <p:ph type="title"/>
          </p:nvPr>
        </p:nvSpPr>
        <p:spPr/>
        <p:txBody>
          <a:bodyPr/>
          <a:lstStyle/>
          <a:p>
            <a:r>
              <a:rPr lang="zh-CN" altLang="en-US" dirty="0"/>
              <a:t>写一写</a:t>
            </a:r>
          </a:p>
        </p:txBody>
      </p:sp>
      <p:sp>
        <p:nvSpPr>
          <p:cNvPr id="15" name="文本框 14">
            <a:extLst>
              <a:ext uri="{FF2B5EF4-FFF2-40B4-BE49-F238E27FC236}">
                <a16:creationId xmlns:a16="http://schemas.microsoft.com/office/drawing/2014/main" id="{98C44190-80BC-200F-1AD6-8AC8EA2734E1}"/>
              </a:ext>
            </a:extLst>
          </p:cNvPr>
          <p:cNvSpPr txBox="1"/>
          <p:nvPr/>
        </p:nvSpPr>
        <p:spPr>
          <a:xfrm>
            <a:off x="1113691" y="4268802"/>
            <a:ext cx="6916618" cy="1931426"/>
          </a:xfrm>
          <a:prstGeom prst="rect">
            <a:avLst/>
          </a:prstGeom>
          <a:noFill/>
        </p:spPr>
        <p:txBody>
          <a:bodyPr wrap="square">
            <a:spAutoFit/>
          </a:bodyPr>
          <a:lstStyle/>
          <a:p>
            <a:pPr>
              <a:lnSpc>
                <a:spcPts val="4060"/>
              </a:lnSpc>
              <a:spcBef>
                <a:spcPts val="1200"/>
              </a:spcBef>
            </a:pPr>
            <a:r>
              <a:rPr lang="zh-CN" altLang="en-US" sz="2800" dirty="0">
                <a:effectLst/>
                <a:latin typeface="Microsoft YaHei" panose="020B0503020204020204" pitchFamily="34" charset="-122"/>
                <a:ea typeface="Microsoft YaHei" panose="020B0503020204020204" pitchFamily="34" charset="-122"/>
              </a:rPr>
              <a:t>我在</a:t>
            </a:r>
            <a:r>
              <a:rPr lang="en-US" altLang="zh-CN" sz="2800" u="sng"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年出生，</a:t>
            </a:r>
            <a:endParaRPr lang="en-US" altLang="zh-CN" sz="2800" dirty="0">
              <a:effectLst/>
              <a:latin typeface="Microsoft YaHei" panose="020B0503020204020204" pitchFamily="34" charset="-122"/>
              <a:ea typeface="Microsoft YaHei" panose="020B0503020204020204" pitchFamily="34" charset="-122"/>
            </a:endParaRPr>
          </a:p>
          <a:p>
            <a:pPr>
              <a:lnSpc>
                <a:spcPts val="4060"/>
              </a:lnSpc>
              <a:spcBef>
                <a:spcPts val="1200"/>
              </a:spcBef>
            </a:pPr>
            <a:r>
              <a:rPr lang="zh-CN" altLang="en-US" sz="2800" dirty="0">
                <a:effectLst/>
                <a:latin typeface="Microsoft YaHei" panose="020B0503020204020204" pitchFamily="34" charset="-122"/>
                <a:ea typeface="Microsoft YaHei" panose="020B0503020204020204" pitchFamily="34" charset="-122"/>
              </a:rPr>
              <a:t>到今年，我已经生活了</a:t>
            </a:r>
            <a:r>
              <a:rPr lang="zh-CN" altLang="en-US" sz="2800" u="sng" dirty="0">
                <a:effectLst/>
                <a:latin typeface="Microsoft YaHei" panose="020B0503020204020204" pitchFamily="34" charset="-122"/>
                <a:ea typeface="Microsoft YaHei" panose="020B0503020204020204" pitchFamily="34" charset="-122"/>
              </a:rPr>
              <a:t>            </a:t>
            </a:r>
            <a:r>
              <a:rPr lang="zh-CN" altLang="en-US" sz="2800" dirty="0">
                <a:effectLst/>
                <a:latin typeface="Microsoft YaHei" panose="020B0503020204020204" pitchFamily="34" charset="-122"/>
                <a:ea typeface="Microsoft YaHei" panose="020B0503020204020204" pitchFamily="34" charset="-122"/>
              </a:rPr>
              <a:t>年了。</a:t>
            </a:r>
            <a:endParaRPr lang="en-US" altLang="zh-CN" sz="2800" dirty="0">
              <a:effectLst/>
              <a:latin typeface="Microsoft YaHei" panose="020B0503020204020204" pitchFamily="34" charset="-122"/>
              <a:ea typeface="Microsoft YaHei" panose="020B0503020204020204" pitchFamily="34" charset="-122"/>
            </a:endParaRPr>
          </a:p>
          <a:p>
            <a:pPr>
              <a:lnSpc>
                <a:spcPts val="4060"/>
              </a:lnSpc>
              <a:spcBef>
                <a:spcPts val="1200"/>
              </a:spcBef>
            </a:pPr>
            <a:r>
              <a:rPr lang="zh-CN" altLang="en-US" sz="2800" dirty="0">
                <a:latin typeface="Microsoft YaHei" panose="020B0503020204020204" pitchFamily="34" charset="-122"/>
                <a:ea typeface="Microsoft YaHei" panose="020B0503020204020204" pitchFamily="34" charset="-122"/>
              </a:rPr>
              <a:t>算下来，我今年已经</a:t>
            </a:r>
            <a:r>
              <a:rPr lang="zh-CN" altLang="en-US" sz="2800" u="sng"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岁了。</a:t>
            </a:r>
            <a:endParaRPr lang="en-US" altLang="zh-CN" sz="2800" dirty="0">
              <a:latin typeface="Microsoft YaHei" panose="020B0503020204020204" pitchFamily="34" charset="-122"/>
              <a:ea typeface="Microsoft YaHei" panose="020B0503020204020204" pitchFamily="34" charset="-122"/>
            </a:endParaRPr>
          </a:p>
        </p:txBody>
      </p:sp>
      <p:sp>
        <p:nvSpPr>
          <p:cNvPr id="17" name="箭头: 右 16">
            <a:extLst>
              <a:ext uri="{FF2B5EF4-FFF2-40B4-BE49-F238E27FC236}">
                <a16:creationId xmlns:a16="http://schemas.microsoft.com/office/drawing/2014/main" id="{6002D473-E023-58A0-4821-71483BA8EBC3}"/>
              </a:ext>
            </a:extLst>
          </p:cNvPr>
          <p:cNvSpPr/>
          <p:nvPr/>
        </p:nvSpPr>
        <p:spPr>
          <a:xfrm>
            <a:off x="2325635" y="3544000"/>
            <a:ext cx="3047553" cy="4357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卡通画&#10;&#10;中度可信度描述已自动生成">
            <a:extLst>
              <a:ext uri="{FF2B5EF4-FFF2-40B4-BE49-F238E27FC236}">
                <a16:creationId xmlns:a16="http://schemas.microsoft.com/office/drawing/2014/main" id="{7D5E31EC-48F4-E6E8-47CA-AE8C6144392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53" b="90000" l="9877" r="89771">
                        <a14:foregroundMark x1="44974" y1="8824" x2="48501" y2="9118"/>
                        <a14:foregroundMark x1="40917" y1="7353" x2="32981" y2="15588"/>
                        <a14:foregroundMark x1="32981" y1="15588" x2="32628" y2="16765"/>
                        <a14:foregroundMark x1="32099" y1="19118" x2="30159" y2="34412"/>
                        <a14:foregroundMark x1="30159" y1="34412" x2="31217" y2="50294"/>
                        <a14:foregroundMark x1="34215" y1="38824" x2="45503" y2="37353"/>
                        <a14:foregroundMark x1="45503" y1="37353" x2="48854" y2="46765"/>
                        <a14:foregroundMark x1="56614" y1="26765" x2="43915" y2="20882"/>
                        <a14:foregroundMark x1="43915" y1="20882" x2="40212" y2="31176"/>
                        <a14:foregroundMark x1="49206" y1="28824" x2="49559" y2="49412"/>
                        <a14:foregroundMark x1="49559" y1="49412" x2="42504" y2="45000"/>
                        <a14:foregroundMark x1="53263" y1="40882" x2="48677" y2="52059"/>
                      </a14:backgroundRemoval>
                    </a14:imgEffect>
                  </a14:imgLayer>
                </a14:imgProps>
              </a:ext>
            </a:extLst>
          </a:blip>
          <a:srcRect l="25378" r="27884"/>
          <a:stretch/>
        </p:blipFill>
        <p:spPr>
          <a:xfrm>
            <a:off x="879229" y="1866207"/>
            <a:ext cx="1805132" cy="2316019"/>
          </a:xfrm>
          <a:prstGeom prst="rect">
            <a:avLst/>
          </a:prstGeom>
        </p:spPr>
      </p:pic>
      <p:pic>
        <p:nvPicPr>
          <p:cNvPr id="12" name="图片 11" descr="卡通人物&#10;&#10;描述已自动生成">
            <a:extLst>
              <a:ext uri="{FF2B5EF4-FFF2-40B4-BE49-F238E27FC236}">
                <a16:creationId xmlns:a16="http://schemas.microsoft.com/office/drawing/2014/main" id="{61723606-588D-DB5F-D2A2-C0DC7607B3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4" b="99237" l="3215" r="98477">
                        <a14:foregroundMark x1="8629" y1="71183" x2="9814" y2="72137"/>
                        <a14:foregroundMark x1="5415" y1="79198" x2="90186" y2="88550"/>
                        <a14:foregroundMark x1="90186" y1="88550" x2="94247" y2="89885"/>
                        <a14:foregroundMark x1="15905" y1="85687" x2="37394" y2="85687"/>
                        <a14:foregroundMark x1="3384" y1="83015" x2="14044" y2="89122"/>
                        <a14:foregroundMark x1="14044" y1="89122" x2="14044" y2="89122"/>
                        <a14:foregroundMark x1="6599" y1="90649" x2="19120" y2="90649"/>
                        <a14:foregroundMark x1="19120" y1="90649" x2="58883" y2="89885"/>
                        <a14:foregroundMark x1="58883" y1="89885" x2="76988" y2="90458"/>
                        <a14:foregroundMark x1="38409" y1="87023" x2="54653" y2="88550"/>
                        <a14:foregroundMark x1="3553" y1="90267" x2="6599" y2="99809"/>
                        <a14:foregroundMark x1="6599" y1="99809" x2="21151" y2="92176"/>
                        <a14:foregroundMark x1="21151" y1="92176" x2="49408" y2="98282"/>
                        <a14:foregroundMark x1="49408" y1="98282" x2="90017" y2="92557"/>
                        <a14:foregroundMark x1="90017" y1="92557" x2="98646" y2="85878"/>
                        <a14:foregroundMark x1="67005" y1="92366" x2="49408" y2="99237"/>
                        <a14:foregroundMark x1="49408" y1="99237" x2="49408" y2="99237"/>
                        <a14:foregroundMark x1="47885" y1="91985" x2="62437" y2="93130"/>
                      </a14:backgroundRemoval>
                    </a14:imgEffect>
                  </a14:imgLayer>
                </a14:imgProps>
              </a:ext>
            </a:extLst>
          </a:blip>
          <a:stretch>
            <a:fillRect/>
          </a:stretch>
        </p:blipFill>
        <p:spPr>
          <a:xfrm>
            <a:off x="5645835" y="1333894"/>
            <a:ext cx="3047553" cy="2702060"/>
          </a:xfrm>
          <a:prstGeom prst="rect">
            <a:avLst/>
          </a:prstGeom>
        </p:spPr>
      </p:pic>
    </p:spTree>
    <p:extLst>
      <p:ext uri="{BB962C8B-B14F-4D97-AF65-F5344CB8AC3E}">
        <p14:creationId xmlns:p14="http://schemas.microsoft.com/office/powerpoint/2010/main" val="261840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3237E-8941-1B7A-AEC8-1E27DAFCE0A2}"/>
              </a:ext>
            </a:extLst>
          </p:cNvPr>
          <p:cNvSpPr>
            <a:spLocks noGrp="1"/>
          </p:cNvSpPr>
          <p:nvPr>
            <p:ph type="title"/>
          </p:nvPr>
        </p:nvSpPr>
        <p:spPr/>
        <p:txBody>
          <a:bodyPr/>
          <a:lstStyle/>
          <a:p>
            <a:r>
              <a:rPr lang="zh-CN" altLang="en-US" dirty="0"/>
              <a:t>认罪悔改，信靠耶稣</a:t>
            </a:r>
          </a:p>
        </p:txBody>
      </p:sp>
      <p:sp>
        <p:nvSpPr>
          <p:cNvPr id="3" name="文本框 2">
            <a:extLst>
              <a:ext uri="{FF2B5EF4-FFF2-40B4-BE49-F238E27FC236}">
                <a16:creationId xmlns:a16="http://schemas.microsoft.com/office/drawing/2014/main" id="{742BDDAC-5555-D560-0233-AE1CEE7D82FC}"/>
              </a:ext>
            </a:extLst>
          </p:cNvPr>
          <p:cNvSpPr txBox="1"/>
          <p:nvPr/>
        </p:nvSpPr>
        <p:spPr>
          <a:xfrm>
            <a:off x="609819" y="2127722"/>
            <a:ext cx="4825458" cy="3508781"/>
          </a:xfrm>
          <a:prstGeom prst="rect">
            <a:avLst/>
          </a:prstGeom>
          <a:noFill/>
        </p:spPr>
        <p:txBody>
          <a:bodyPr wrap="square" rtlCol="0">
            <a:spAutoFit/>
          </a:bodyPr>
          <a:lstStyle/>
          <a:p>
            <a:pPr>
              <a:lnSpc>
                <a:spcPts val="4060"/>
              </a:lnSpc>
              <a:spcBef>
                <a:spcPts val="1200"/>
              </a:spcBef>
            </a:pPr>
            <a:r>
              <a:rPr lang="zh-CN" altLang="en-US" sz="2800" dirty="0">
                <a:latin typeface="微软雅黑" panose="020B0503020204020204" pitchFamily="34" charset="-122"/>
                <a:ea typeface="微软雅黑" panose="020B0503020204020204" pitchFamily="34" charset="-122"/>
              </a:rPr>
              <a:t>如果你已经相信神六日创造的地球是年轻的，并且你相信耶稣是救你脱离死亡、疾病和痛苦的救主基督，那么</a:t>
            </a:r>
            <a:endParaRPr lang="en-US" altLang="zh-CN" sz="2800" dirty="0">
              <a:latin typeface="微软雅黑" panose="020B0503020204020204" pitchFamily="34" charset="-122"/>
              <a:ea typeface="微软雅黑" panose="020B0503020204020204" pitchFamily="34" charset="-122"/>
            </a:endParaRPr>
          </a:p>
          <a:p>
            <a:pPr marL="514350" indent="-514350">
              <a:lnSpc>
                <a:spcPts val="4060"/>
              </a:lnSpc>
              <a:spcBef>
                <a:spcPts val="1200"/>
              </a:spcBef>
              <a:buFont typeface="+mj-lt"/>
              <a:buAutoNum type="arabicPeriod"/>
            </a:pPr>
            <a:r>
              <a:rPr lang="zh-CN" altLang="en-US" sz="2800" b="1" dirty="0">
                <a:latin typeface="微软雅黑" panose="020B0503020204020204" pitchFamily="34" charset="-122"/>
                <a:ea typeface="微软雅黑" panose="020B0503020204020204" pitchFamily="34" charset="-122"/>
              </a:rPr>
              <a:t>你要向耶稣基督认罪悔改</a:t>
            </a:r>
          </a:p>
          <a:p>
            <a:pPr marL="514350" indent="-514350">
              <a:lnSpc>
                <a:spcPts val="4060"/>
              </a:lnSpc>
              <a:spcBef>
                <a:spcPts val="1200"/>
              </a:spcBef>
              <a:buAutoNum type="arabicPeriod" startAt="2"/>
            </a:pPr>
            <a:r>
              <a:rPr lang="zh-CN" altLang="en-US" sz="2800" b="1" dirty="0">
                <a:latin typeface="微软雅黑" panose="020B0503020204020204" pitchFamily="34" charset="-122"/>
                <a:ea typeface="微软雅黑" panose="020B0503020204020204" pitchFamily="34" charset="-122"/>
              </a:rPr>
              <a:t>你要一生信靠基督</a:t>
            </a:r>
            <a:endParaRPr lang="en-US" altLang="zh-CN" sz="28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6871876-9C72-5A67-C801-5186F624BD17}"/>
              </a:ext>
            </a:extLst>
          </p:cNvPr>
          <p:cNvPicPr>
            <a:picLocks noChangeAspect="1"/>
          </p:cNvPicPr>
          <p:nvPr/>
        </p:nvPicPr>
        <p:blipFill>
          <a:blip r:embed="rId3"/>
          <a:stretch>
            <a:fillRect/>
          </a:stretch>
        </p:blipFill>
        <p:spPr>
          <a:xfrm>
            <a:off x="5562600" y="1440566"/>
            <a:ext cx="3581400" cy="4648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4256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030D5-00FC-C186-C094-3A115D474459}"/>
              </a:ext>
            </a:extLst>
          </p:cNvPr>
          <p:cNvSpPr>
            <a:spLocks noGrp="1"/>
          </p:cNvSpPr>
          <p:nvPr>
            <p:ph type="title"/>
          </p:nvPr>
        </p:nvSpPr>
        <p:spPr/>
        <p:txBody>
          <a:bodyPr/>
          <a:lstStyle/>
          <a:p>
            <a:r>
              <a:rPr lang="zh-CN" altLang="zh-CN" kern="0" dirty="0">
                <a:solidFill>
                  <a:srgbClr val="000000"/>
                </a:solidFill>
                <a:effectLst/>
                <a:cs typeface="Times New Roman" panose="02020603050405020304" pitchFamily="18" charset="0"/>
              </a:rPr>
              <a:t>祷告结束</a:t>
            </a:r>
            <a:endParaRPr lang="zh-CN" altLang="en-US" sz="6000" dirty="0"/>
          </a:p>
        </p:txBody>
      </p:sp>
      <p:pic>
        <p:nvPicPr>
          <p:cNvPr id="4" name="图片 3">
            <a:extLst>
              <a:ext uri="{FF2B5EF4-FFF2-40B4-BE49-F238E27FC236}">
                <a16:creationId xmlns:a16="http://schemas.microsoft.com/office/drawing/2014/main" id="{DDD483DA-8CEF-8AC8-2BA2-95A525CE550C}"/>
              </a:ext>
            </a:extLst>
          </p:cNvPr>
          <p:cNvPicPr>
            <a:picLocks noChangeAspect="1"/>
          </p:cNvPicPr>
          <p:nvPr/>
        </p:nvPicPr>
        <p:blipFill rotWithShape="1">
          <a:blip r:embed="rId3"/>
          <a:srcRect b="6216"/>
          <a:stretch/>
        </p:blipFill>
        <p:spPr>
          <a:xfrm>
            <a:off x="2199017" y="1779631"/>
            <a:ext cx="4745966" cy="4229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2787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蓝色的鸡蛋&#10;&#10;描述已自动生成">
            <a:extLst>
              <a:ext uri="{FF2B5EF4-FFF2-40B4-BE49-F238E27FC236}">
                <a16:creationId xmlns:a16="http://schemas.microsoft.com/office/drawing/2014/main" id="{AC0EF07D-795C-EFCC-BD5B-CF8F9F3C8E59}"/>
              </a:ext>
            </a:extLst>
          </p:cNvPr>
          <p:cNvPicPr>
            <a:picLocks noChangeAspect="1"/>
          </p:cNvPicPr>
          <p:nvPr/>
        </p:nvPicPr>
        <p:blipFill>
          <a:blip r:embed="rId3"/>
          <a:stretch>
            <a:fillRect/>
          </a:stretch>
        </p:blipFill>
        <p:spPr>
          <a:xfrm>
            <a:off x="3058591" y="3559473"/>
            <a:ext cx="3026818" cy="3026818"/>
          </a:xfrm>
          <a:prstGeom prst="rect">
            <a:avLst/>
          </a:prstGeom>
        </p:spPr>
      </p:pic>
      <p:sp>
        <p:nvSpPr>
          <p:cNvPr id="3" name="标题 2">
            <a:extLst>
              <a:ext uri="{FF2B5EF4-FFF2-40B4-BE49-F238E27FC236}">
                <a16:creationId xmlns:a16="http://schemas.microsoft.com/office/drawing/2014/main" id="{3C098A7E-6645-ADE3-6E8D-07A6063F5D8A}"/>
              </a:ext>
            </a:extLst>
          </p:cNvPr>
          <p:cNvSpPr>
            <a:spLocks noGrp="1"/>
          </p:cNvSpPr>
          <p:nvPr>
            <p:ph type="title"/>
          </p:nvPr>
        </p:nvSpPr>
        <p:spPr>
          <a:xfrm>
            <a:off x="0" y="1383062"/>
            <a:ext cx="9144000" cy="1325563"/>
          </a:xfrm>
        </p:spPr>
        <p:txBody>
          <a:bodyPr/>
          <a:lstStyle/>
          <a:p>
            <a:pPr>
              <a:lnSpc>
                <a:spcPts val="4320"/>
              </a:lnSpc>
            </a:pPr>
            <a:r>
              <a:rPr lang="zh-CN" altLang="en-US" dirty="0"/>
              <a:t>有年轻地球论者说地球年龄是</a:t>
            </a:r>
            <a:br>
              <a:rPr lang="en-US" altLang="zh-CN" dirty="0"/>
            </a:br>
            <a:r>
              <a:rPr lang="en-US" altLang="zh-CN" dirty="0"/>
              <a:t>10000</a:t>
            </a:r>
            <a:r>
              <a:rPr lang="zh-CN" altLang="en-US" dirty="0"/>
              <a:t>岁，怎么理解？</a:t>
            </a:r>
          </a:p>
        </p:txBody>
      </p:sp>
    </p:spTree>
    <p:extLst>
      <p:ext uri="{BB962C8B-B14F-4D97-AF65-F5344CB8AC3E}">
        <p14:creationId xmlns:p14="http://schemas.microsoft.com/office/powerpoint/2010/main" val="824804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B836967-1E83-EA45-B05D-AC4A29C5248A}"/>
              </a:ext>
            </a:extLst>
          </p:cNvPr>
          <p:cNvSpPr txBox="1"/>
          <p:nvPr/>
        </p:nvSpPr>
        <p:spPr>
          <a:xfrm>
            <a:off x="848419" y="3429000"/>
            <a:ext cx="7716847"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地球的年龄总共也不过</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来</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年，为什么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有些圣经</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学者会</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说是</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年呢？</a:t>
            </a:r>
            <a:endParaRPr lang="zh-CN" altLang="en-US" sz="2800"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807E9472-E880-4449-867F-EBDD682138A3}"/>
              </a:ext>
            </a:extLst>
          </p:cNvPr>
          <p:cNvSpPr txBox="1"/>
          <p:nvPr/>
        </p:nvSpPr>
        <p:spPr>
          <a:xfrm>
            <a:off x="848420" y="4651520"/>
            <a:ext cx="7459978" cy="1553117"/>
          </a:xfrm>
          <a:prstGeom prst="rect">
            <a:avLst/>
          </a:prstGeom>
          <a:noFill/>
        </p:spPr>
        <p:txBody>
          <a:bodyPr wrap="square">
            <a:spAutoFit/>
          </a:bodyPr>
          <a:lstStyle/>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因为</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圣经记载的</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家谱很可能跳过了一些“代”。</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经文中“生了”这个词后面接的，可以是儿子，也可以是后代。</a:t>
            </a:r>
            <a:endParaRPr lang="zh-CN" altLang="en-US" sz="280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3E3B7216-EA0A-A84E-98FB-BAB846F32588}"/>
              </a:ext>
            </a:extLst>
          </p:cNvPr>
          <p:cNvPicPr>
            <a:picLocks noChangeAspect="1"/>
          </p:cNvPicPr>
          <p:nvPr/>
        </p:nvPicPr>
        <p:blipFill>
          <a:blip r:embed="rId3"/>
          <a:stretch>
            <a:fillRect/>
          </a:stretch>
        </p:blipFill>
        <p:spPr>
          <a:xfrm>
            <a:off x="1931446" y="117807"/>
            <a:ext cx="5281107" cy="30143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831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2000"/>
                                        <p:tgtEl>
                                          <p:spTgt spid="14">
                                            <p:txEl>
                                              <p:pRg st="0" end="0"/>
                                            </p:txEl>
                                          </p:spTgt>
                                        </p:tgtEl>
                                      </p:cBhvr>
                                    </p:animEffect>
                                  </p:childTnLst>
                                </p:cTn>
                              </p:par>
                            </p:childTnLst>
                          </p:cTn>
                        </p:par>
                        <p:par>
                          <p:cTn id="8" fill="hold">
                            <p:stCondLst>
                              <p:cond delay="4000"/>
                            </p:stCondLst>
                            <p:childTnLst>
                              <p:par>
                                <p:cTn id="9" presetID="22" presetClass="entr" presetSubtype="1" fill="hold" grpId="0" nodeType="afterEffect">
                                  <p:stCondLst>
                                    <p:cond delay="20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up)">
                                      <p:cBhvr>
                                        <p:cTn id="11"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A66C36-01CC-4D56-8ED2-0534463197D8}"/>
              </a:ext>
            </a:extLst>
          </p:cNvPr>
          <p:cNvSpPr txBox="1"/>
          <p:nvPr/>
        </p:nvSpPr>
        <p:spPr>
          <a:xfrm>
            <a:off x="439924" y="298529"/>
            <a:ext cx="3794077" cy="1077218"/>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马太福音</a:t>
            </a:r>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1:8</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“约兰生乌西</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雅</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07E26EEF-B64F-4709-A5D8-96DA3E145FEA}"/>
              </a:ext>
            </a:extLst>
          </p:cNvPr>
          <p:cNvSpPr txBox="1"/>
          <p:nvPr/>
        </p:nvSpPr>
        <p:spPr>
          <a:xfrm>
            <a:off x="4715171" y="352611"/>
            <a:ext cx="3794077" cy="1077218"/>
          </a:xfrm>
          <a:prstGeom prst="rect">
            <a:avLst/>
          </a:prstGeom>
          <a:noFill/>
        </p:spPr>
        <p:txBody>
          <a:bodyPr wrap="square">
            <a:spAutoFit/>
          </a:bodyPr>
          <a:lstStyle/>
          <a:p>
            <a:pPr algn="ct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历代志上</a:t>
            </a:r>
            <a:endPar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3:11-12</a:t>
            </a:r>
            <a:endParaRPr lang="zh-CN" altLang="en-US" sz="3200" b="1" dirty="0">
              <a:latin typeface="Microsoft YaHei" panose="020B0503020204020204" pitchFamily="34" charset="-122"/>
              <a:ea typeface="Microsoft YaHei" panose="020B0503020204020204" pitchFamily="34" charset="-122"/>
            </a:endParaRPr>
          </a:p>
        </p:txBody>
      </p:sp>
      <p:graphicFrame>
        <p:nvGraphicFramePr>
          <p:cNvPr id="4" name="图示 3">
            <a:extLst>
              <a:ext uri="{FF2B5EF4-FFF2-40B4-BE49-F238E27FC236}">
                <a16:creationId xmlns:a16="http://schemas.microsoft.com/office/drawing/2014/main" id="{3AF2A594-A9E0-49A4-8A6C-07F93A4E4B7C}"/>
              </a:ext>
            </a:extLst>
          </p:cNvPr>
          <p:cNvGraphicFramePr/>
          <p:nvPr>
            <p:extLst>
              <p:ext uri="{D42A27DB-BD31-4B8C-83A1-F6EECF244321}">
                <p14:modId xmlns:p14="http://schemas.microsoft.com/office/powerpoint/2010/main" val="333278455"/>
              </p:ext>
            </p:extLst>
          </p:nvPr>
        </p:nvGraphicFramePr>
        <p:xfrm>
          <a:off x="383304" y="1630439"/>
          <a:ext cx="3907317" cy="341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图示 4">
            <a:extLst>
              <a:ext uri="{FF2B5EF4-FFF2-40B4-BE49-F238E27FC236}">
                <a16:creationId xmlns:a16="http://schemas.microsoft.com/office/drawing/2014/main" id="{CEE6E9D0-AE6F-4236-8882-0F05551DFB5A}"/>
              </a:ext>
            </a:extLst>
          </p:cNvPr>
          <p:cNvGraphicFramePr/>
          <p:nvPr>
            <p:extLst>
              <p:ext uri="{D42A27DB-BD31-4B8C-83A1-F6EECF244321}">
                <p14:modId xmlns:p14="http://schemas.microsoft.com/office/powerpoint/2010/main" val="2466037770"/>
              </p:ext>
            </p:extLst>
          </p:nvPr>
        </p:nvGraphicFramePr>
        <p:xfrm>
          <a:off x="3564209" y="1684520"/>
          <a:ext cx="6096000" cy="48749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9" name="直线连接符 6">
            <a:extLst>
              <a:ext uri="{FF2B5EF4-FFF2-40B4-BE49-F238E27FC236}">
                <a16:creationId xmlns:a16="http://schemas.microsoft.com/office/drawing/2014/main" id="{36586508-7BD1-4336-B0BF-DFBE99F86D45}"/>
              </a:ext>
            </a:extLst>
          </p:cNvPr>
          <p:cNvCxnSpPr>
            <a:cxnSpLocks/>
          </p:cNvCxnSpPr>
          <p:nvPr/>
        </p:nvCxnSpPr>
        <p:spPr>
          <a:xfrm>
            <a:off x="1108276" y="1339651"/>
            <a:ext cx="79865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线连接符 23">
            <a:extLst>
              <a:ext uri="{FF2B5EF4-FFF2-40B4-BE49-F238E27FC236}">
                <a16:creationId xmlns:a16="http://schemas.microsoft.com/office/drawing/2014/main" id="{CFD4672C-E4F4-437A-898E-8AAC05D3B364}"/>
              </a:ext>
            </a:extLst>
          </p:cNvPr>
          <p:cNvCxnSpPr/>
          <p:nvPr/>
        </p:nvCxnSpPr>
        <p:spPr>
          <a:xfrm>
            <a:off x="2346767" y="1339651"/>
            <a:ext cx="1228687"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3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B836967-1E83-EA45-B05D-AC4A29C5248A}"/>
              </a:ext>
            </a:extLst>
          </p:cNvPr>
          <p:cNvSpPr txBox="1"/>
          <p:nvPr/>
        </p:nvSpPr>
        <p:spPr>
          <a:xfrm>
            <a:off x="683556" y="2859219"/>
            <a:ext cx="5191910" cy="2707280"/>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为了保持每个家谱都是</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代，因而有意跳过了这三代。</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当时的犹太人都接受这种记载家谱的方式，而且也知道马太的家谱是完全准确的。</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D653956-7008-FC41-9F2F-69B28D5612CD}"/>
              </a:ext>
            </a:extLst>
          </p:cNvPr>
          <p:cNvSpPr>
            <a:spLocks noGrp="1"/>
          </p:cNvSpPr>
          <p:nvPr>
            <p:ph type="title"/>
          </p:nvPr>
        </p:nvSpPr>
        <p:spPr/>
        <p:txBody>
          <a:bodyPr/>
          <a:lstStyle/>
          <a:p>
            <a:r>
              <a:rPr lang="zh-CN" altLang="en-US" dirty="0"/>
              <a:t>为什么马太的家谱有跨代？</a:t>
            </a:r>
          </a:p>
        </p:txBody>
      </p:sp>
      <p:sp>
        <p:nvSpPr>
          <p:cNvPr id="12" name="文本框 11">
            <a:extLst>
              <a:ext uri="{FF2B5EF4-FFF2-40B4-BE49-F238E27FC236}">
                <a16:creationId xmlns:a16="http://schemas.microsoft.com/office/drawing/2014/main" id="{B59C84CB-40BA-B040-A393-C216374015C7}"/>
              </a:ext>
            </a:extLst>
          </p:cNvPr>
          <p:cNvSpPr txBox="1"/>
          <p:nvPr/>
        </p:nvSpPr>
        <p:spPr>
          <a:xfrm>
            <a:off x="8094792" y="2833874"/>
            <a:ext cx="615553" cy="2145323"/>
          </a:xfrm>
          <a:prstGeom prst="rect">
            <a:avLst/>
          </a:prstGeom>
          <a:solidFill>
            <a:srgbClr val="C00000"/>
          </a:solidFill>
        </p:spPr>
        <p:txBody>
          <a:bodyPr vert="eaVert"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有意跳过</a:t>
            </a:r>
          </a:p>
        </p:txBody>
      </p:sp>
      <p:graphicFrame>
        <p:nvGraphicFramePr>
          <p:cNvPr id="11" name="图示 10">
            <a:extLst>
              <a:ext uri="{FF2B5EF4-FFF2-40B4-BE49-F238E27FC236}">
                <a16:creationId xmlns:a16="http://schemas.microsoft.com/office/drawing/2014/main" id="{D7126C02-CDFC-D044-ADD9-BC48A204094D}"/>
              </a:ext>
            </a:extLst>
          </p:cNvPr>
          <p:cNvGraphicFramePr/>
          <p:nvPr>
            <p:extLst>
              <p:ext uri="{D42A27DB-BD31-4B8C-83A1-F6EECF244321}">
                <p14:modId xmlns:p14="http://schemas.microsoft.com/office/powerpoint/2010/main" val="4240335909"/>
              </p:ext>
            </p:extLst>
          </p:nvPr>
        </p:nvGraphicFramePr>
        <p:xfrm>
          <a:off x="4037438" y="1886338"/>
          <a:ext cx="6096000" cy="430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3401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BB836967-1E83-EA45-B05D-AC4A29C5248A}"/>
              </a:ext>
            </a:extLst>
          </p:cNvPr>
          <p:cNvSpPr txBox="1"/>
          <p:nvPr/>
        </p:nvSpPr>
        <p:spPr>
          <a:xfrm>
            <a:off x="683556" y="2859219"/>
            <a:ext cx="5191910" cy="3207481"/>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家谱中可能存在跨代的地方并不多，而且也不会一次跨过很多代人。</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如果</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创世记</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章和</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11</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章的家谱有跨代</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从创造到今天只有大概</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一万年</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的时间。</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2D653956-7008-FC41-9F2F-69B28D5612CD}"/>
              </a:ext>
            </a:extLst>
          </p:cNvPr>
          <p:cNvSpPr>
            <a:spLocks noGrp="1"/>
          </p:cNvSpPr>
          <p:nvPr>
            <p:ph type="title"/>
          </p:nvPr>
        </p:nvSpPr>
        <p:spPr/>
        <p:txBody>
          <a:bodyPr/>
          <a:lstStyle/>
          <a:p>
            <a:r>
              <a:rPr lang="zh-CN" altLang="en-US" dirty="0"/>
              <a:t>家谱中的跨代</a:t>
            </a:r>
          </a:p>
        </p:txBody>
      </p:sp>
      <p:pic>
        <p:nvPicPr>
          <p:cNvPr id="11" name="图片 10">
            <a:extLst>
              <a:ext uri="{FF2B5EF4-FFF2-40B4-BE49-F238E27FC236}">
                <a16:creationId xmlns:a16="http://schemas.microsoft.com/office/drawing/2014/main" id="{2A1AFC3F-ACA7-DD43-A633-3B0A13AC8F61}"/>
              </a:ext>
            </a:extLst>
          </p:cNvPr>
          <p:cNvPicPr>
            <a:picLocks noChangeAspect="1"/>
          </p:cNvPicPr>
          <p:nvPr/>
        </p:nvPicPr>
        <p:blipFill rotWithShape="1">
          <a:blip r:embed="rId3"/>
          <a:srcRect l="24609" r="18645"/>
          <a:stretch/>
        </p:blipFill>
        <p:spPr>
          <a:xfrm>
            <a:off x="6026582" y="1756014"/>
            <a:ext cx="3024546" cy="4185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0217AE88-2C15-A541-96B1-EBEB3746A155}"/>
              </a:ext>
            </a:extLst>
          </p:cNvPr>
          <p:cNvSpPr txBox="1"/>
          <p:nvPr/>
        </p:nvSpPr>
        <p:spPr>
          <a:xfrm>
            <a:off x="6026582" y="1232793"/>
            <a:ext cx="3024545" cy="523220"/>
          </a:xfrm>
          <a:prstGeom prst="rect">
            <a:avLst/>
          </a:prstGeom>
          <a:solidFill>
            <a:srgbClr val="FFC000"/>
          </a:solidFill>
        </p:spPr>
        <p:txBody>
          <a:bodyPr wrap="squar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有跨代吗？</a:t>
            </a:r>
          </a:p>
        </p:txBody>
      </p:sp>
    </p:spTree>
    <p:extLst>
      <p:ext uri="{BB962C8B-B14F-4D97-AF65-F5344CB8AC3E}">
        <p14:creationId xmlns:p14="http://schemas.microsoft.com/office/powerpoint/2010/main" val="428780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930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AED8465-57FA-A1C1-20DD-C3B1CA829695}"/>
              </a:ext>
            </a:extLst>
          </p:cNvPr>
          <p:cNvSpPr>
            <a:spLocks noGrp="1"/>
          </p:cNvSpPr>
          <p:nvPr>
            <p:ph type="title"/>
          </p:nvPr>
        </p:nvSpPr>
        <p:spPr/>
        <p:txBody>
          <a:bodyPr/>
          <a:lstStyle/>
          <a:p>
            <a:r>
              <a:rPr lang="zh-CN" altLang="en-US" dirty="0"/>
              <a:t>地球什么时候诞生？</a:t>
            </a:r>
          </a:p>
        </p:txBody>
      </p:sp>
      <p:pic>
        <p:nvPicPr>
          <p:cNvPr id="7" name="图片 6" descr="蓝色的鸡蛋&#10;&#10;描述已自动生成">
            <a:extLst>
              <a:ext uri="{FF2B5EF4-FFF2-40B4-BE49-F238E27FC236}">
                <a16:creationId xmlns:a16="http://schemas.microsoft.com/office/drawing/2014/main" id="{EC33F1F1-99A7-48C1-CB62-31FA65306577}"/>
              </a:ext>
            </a:extLst>
          </p:cNvPr>
          <p:cNvPicPr>
            <a:picLocks noChangeAspect="1"/>
          </p:cNvPicPr>
          <p:nvPr/>
        </p:nvPicPr>
        <p:blipFill>
          <a:blip r:embed="rId3"/>
          <a:stretch>
            <a:fillRect/>
          </a:stretch>
        </p:blipFill>
        <p:spPr>
          <a:xfrm>
            <a:off x="2213237" y="1926388"/>
            <a:ext cx="4717526" cy="4717526"/>
          </a:xfrm>
          <a:prstGeom prst="rect">
            <a:avLst/>
          </a:prstGeom>
        </p:spPr>
      </p:pic>
    </p:spTree>
    <p:extLst>
      <p:ext uri="{BB962C8B-B14F-4D97-AF65-F5344CB8AC3E}">
        <p14:creationId xmlns:p14="http://schemas.microsoft.com/office/powerpoint/2010/main" val="287884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94CAAA9-E24B-82F8-2D39-99E6BA78508C}"/>
              </a:ext>
            </a:extLst>
          </p:cNvPr>
          <p:cNvSpPr>
            <a:spLocks noGrp="1"/>
          </p:cNvSpPr>
          <p:nvPr>
            <p:ph type="title"/>
          </p:nvPr>
        </p:nvSpPr>
        <p:spPr/>
        <p:txBody>
          <a:bodyPr/>
          <a:lstStyle/>
          <a:p>
            <a:r>
              <a:rPr lang="zh-CN" altLang="en-US" dirty="0"/>
              <a:t>创世记</a:t>
            </a:r>
            <a:r>
              <a:rPr lang="en-US" altLang="zh-CN" dirty="0"/>
              <a:t>1:1 </a:t>
            </a:r>
            <a:r>
              <a:rPr lang="zh-TW" altLang="en-US" sz="3600" b="1" dirty="0">
                <a:solidFill>
                  <a:srgbClr val="FF0000"/>
                </a:solidFill>
                <a:latin typeface="Microsoft YaHei" panose="020B0503020204020204" pitchFamily="34" charset="-122"/>
                <a:ea typeface="Microsoft YaHei" panose="020B0503020204020204" pitchFamily="34" charset="-122"/>
              </a:rPr>
              <a:t>起初</a:t>
            </a:r>
            <a:r>
              <a:rPr lang="zh-TW" altLang="en-US" sz="3600" dirty="0">
                <a:latin typeface="Microsoft YaHei" panose="020B0503020204020204" pitchFamily="34" charset="-122"/>
                <a:ea typeface="Microsoft YaHei" panose="020B0503020204020204" pitchFamily="34" charset="-122"/>
              </a:rPr>
              <a:t>，神创造天地。</a:t>
            </a:r>
            <a:br>
              <a:rPr lang="zh-CN" altLang="en-US" sz="3600" dirty="0"/>
            </a:br>
            <a:endParaRPr lang="zh-CN" altLang="en-US" dirty="0"/>
          </a:p>
        </p:txBody>
      </p:sp>
      <p:sp>
        <p:nvSpPr>
          <p:cNvPr id="14" name="文本框 13">
            <a:extLst>
              <a:ext uri="{FF2B5EF4-FFF2-40B4-BE49-F238E27FC236}">
                <a16:creationId xmlns:a16="http://schemas.microsoft.com/office/drawing/2014/main" id="{AA268A21-41F6-BC1D-DD9C-09A4C95124E7}"/>
              </a:ext>
            </a:extLst>
          </p:cNvPr>
          <p:cNvSpPr txBox="1"/>
          <p:nvPr/>
        </p:nvSpPr>
        <p:spPr>
          <a:xfrm>
            <a:off x="403226" y="3141095"/>
            <a:ext cx="5649232" cy="1097865"/>
          </a:xfrm>
          <a:prstGeom prst="rect">
            <a:avLst/>
          </a:prstGeom>
          <a:noFill/>
        </p:spPr>
        <p:txBody>
          <a:bodyPr wrap="square">
            <a:spAutoFit/>
          </a:bodyPr>
          <a:lstStyle/>
          <a:p>
            <a:pPr>
              <a:lnSpc>
                <a:spcPts val="4060"/>
              </a:lnSpc>
            </a:pPr>
            <a:r>
              <a:rPr lang="zh-CN" altLang="en-US" sz="2800" b="1" dirty="0">
                <a:latin typeface="Microsoft YaHei" panose="020B0503020204020204" pitchFamily="34" charset="-122"/>
                <a:ea typeface="Microsoft YaHei" panose="020B0503020204020204" pitchFamily="34" charset="-122"/>
              </a:rPr>
              <a:t>“</a:t>
            </a:r>
            <a:r>
              <a:rPr lang="zh-TW" altLang="en-US" sz="2800" b="1" dirty="0">
                <a:latin typeface="Microsoft YaHei" panose="020B0503020204020204" pitchFamily="34" charset="-122"/>
                <a:ea typeface="Microsoft YaHei" panose="020B0503020204020204" pitchFamily="34" charset="-122"/>
              </a:rPr>
              <a:t>起初</a:t>
            </a:r>
            <a:r>
              <a:rPr lang="zh-CN" altLang="en-US" sz="2800" b="1" dirty="0">
                <a:latin typeface="Microsoft YaHei" panose="020B0503020204020204" pitchFamily="34" charset="-122"/>
                <a:ea typeface="Microsoft YaHei" panose="020B0503020204020204" pitchFamily="34" charset="-122"/>
              </a:rPr>
              <a:t>”</a:t>
            </a:r>
            <a:r>
              <a:rPr lang="zh-TW" altLang="en-US" sz="2800" b="1"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时间的开端。</a:t>
            </a:r>
            <a:endParaRPr lang="en-US" altLang="zh-CN" sz="2800" dirty="0">
              <a:latin typeface="Microsoft YaHei" panose="020B0503020204020204" pitchFamily="34" charset="-122"/>
              <a:ea typeface="Microsoft YaHei" panose="020B0503020204020204" pitchFamily="34" charset="-122"/>
            </a:endParaRPr>
          </a:p>
          <a:p>
            <a:pPr>
              <a:lnSpc>
                <a:spcPts val="4060"/>
              </a:lnSpc>
            </a:pPr>
            <a:r>
              <a:rPr lang="zh-CN" altLang="en-US" sz="2800" b="1" dirty="0">
                <a:latin typeface="Microsoft YaHei" panose="020B0503020204020204" pitchFamily="34" charset="-122"/>
                <a:ea typeface="Microsoft YaHei" panose="020B0503020204020204" pitchFamily="34" charset="-122"/>
              </a:rPr>
              <a:t>“天地”的地</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地球。</a:t>
            </a:r>
            <a:endParaRPr lang="en-US" altLang="zh-CN" sz="2800" dirty="0">
              <a:latin typeface="Microsoft YaHei" panose="020B0503020204020204" pitchFamily="34" charset="-122"/>
              <a:ea typeface="Microsoft YaHei" panose="020B0503020204020204" pitchFamily="34" charset="-122"/>
            </a:endParaRPr>
          </a:p>
        </p:txBody>
      </p:sp>
      <p:pic>
        <p:nvPicPr>
          <p:cNvPr id="12" name="图片 11" descr="蓝色的鸡蛋&#10;&#10;描述已自动生成">
            <a:extLst>
              <a:ext uri="{FF2B5EF4-FFF2-40B4-BE49-F238E27FC236}">
                <a16:creationId xmlns:a16="http://schemas.microsoft.com/office/drawing/2014/main" id="{F55BE150-EAD6-BCE5-2A78-A458A206CFE3}"/>
              </a:ext>
            </a:extLst>
          </p:cNvPr>
          <p:cNvPicPr>
            <a:picLocks noChangeAspect="1"/>
          </p:cNvPicPr>
          <p:nvPr/>
        </p:nvPicPr>
        <p:blipFill>
          <a:blip r:embed="rId3"/>
          <a:stretch>
            <a:fillRect/>
          </a:stretch>
        </p:blipFill>
        <p:spPr>
          <a:xfrm>
            <a:off x="5608448" y="2176618"/>
            <a:ext cx="3026818" cy="3026818"/>
          </a:xfrm>
          <a:prstGeom prst="rect">
            <a:avLst/>
          </a:prstGeom>
        </p:spPr>
      </p:pic>
      <p:sp>
        <p:nvSpPr>
          <p:cNvPr id="17" name="文本框 16">
            <a:extLst>
              <a:ext uri="{FF2B5EF4-FFF2-40B4-BE49-F238E27FC236}">
                <a16:creationId xmlns:a16="http://schemas.microsoft.com/office/drawing/2014/main" id="{BC079AB2-B4BE-BA68-64D7-B6516083AF17}"/>
              </a:ext>
            </a:extLst>
          </p:cNvPr>
          <p:cNvSpPr txBox="1"/>
          <p:nvPr/>
        </p:nvSpPr>
        <p:spPr>
          <a:xfrm>
            <a:off x="598435" y="5203436"/>
            <a:ext cx="8036831" cy="572080"/>
          </a:xfrm>
          <a:prstGeom prst="rect">
            <a:avLst/>
          </a:prstGeom>
          <a:noFill/>
        </p:spPr>
        <p:txBody>
          <a:bodyPr wrap="square">
            <a:spAutoFit/>
          </a:bodyPr>
          <a:lstStyle/>
          <a:p>
            <a:pPr>
              <a:lnSpc>
                <a:spcPts val="4060"/>
              </a:lnSpc>
            </a:pPr>
            <a:r>
              <a:rPr lang="zh-CN" altLang="en-US" sz="2800" b="1" dirty="0">
                <a:latin typeface="Microsoft YaHei" panose="020B0503020204020204" pitchFamily="34" charset="-122"/>
                <a:ea typeface="Microsoft YaHei" panose="020B0503020204020204" pitchFamily="34" charset="-122"/>
              </a:rPr>
              <a:t>地球的年龄，从“起初”开始计算。</a:t>
            </a:r>
            <a:endParaRPr lang="en-US" altLang="zh-TW"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3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695D47-9A77-34E0-1F73-0F601263092A}"/>
              </a:ext>
            </a:extLst>
          </p:cNvPr>
          <p:cNvSpPr>
            <a:spLocks noGrp="1"/>
          </p:cNvSpPr>
          <p:nvPr>
            <p:ph type="title"/>
          </p:nvPr>
        </p:nvSpPr>
        <p:spPr/>
        <p:txBody>
          <a:bodyPr/>
          <a:lstStyle/>
          <a:p>
            <a:r>
              <a:rPr lang="zh-CN" altLang="en-US" dirty="0"/>
              <a:t>“起初”是什么时候？</a:t>
            </a:r>
          </a:p>
        </p:txBody>
      </p:sp>
      <p:pic>
        <p:nvPicPr>
          <p:cNvPr id="4" name="图片 3" descr="图片包含 游戏机, 灯光, 星星&#10;&#10;描述已自动生成">
            <a:extLst>
              <a:ext uri="{FF2B5EF4-FFF2-40B4-BE49-F238E27FC236}">
                <a16:creationId xmlns:a16="http://schemas.microsoft.com/office/drawing/2014/main" id="{2EF8B3F3-7C80-4793-8672-BD225B7E091D}"/>
              </a:ext>
            </a:extLst>
          </p:cNvPr>
          <p:cNvPicPr>
            <a:picLocks noChangeAspect="1"/>
          </p:cNvPicPr>
          <p:nvPr/>
        </p:nvPicPr>
        <p:blipFill>
          <a:blip r:embed="rId3"/>
          <a:stretch>
            <a:fillRect/>
          </a:stretch>
        </p:blipFill>
        <p:spPr>
          <a:xfrm>
            <a:off x="2051065" y="1694911"/>
            <a:ext cx="5041870" cy="39074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标题 3">
            <a:extLst>
              <a:ext uri="{FF2B5EF4-FFF2-40B4-BE49-F238E27FC236}">
                <a16:creationId xmlns:a16="http://schemas.microsoft.com/office/drawing/2014/main" id="{502A18FD-FE28-6993-1B9A-A137F2E1C216}"/>
              </a:ext>
            </a:extLst>
          </p:cNvPr>
          <p:cNvSpPr txBox="1">
            <a:spLocks/>
          </p:cNvSpPr>
          <p:nvPr/>
        </p:nvSpPr>
        <p:spPr>
          <a:xfrm>
            <a:off x="0" y="5731729"/>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2800" b="0" dirty="0"/>
              <a:t>创世记</a:t>
            </a:r>
            <a:r>
              <a:rPr lang="en-US" altLang="zh-CN" sz="2800" b="0" dirty="0"/>
              <a:t>1:1 </a:t>
            </a:r>
            <a:r>
              <a:rPr lang="zh-TW" altLang="en-US" sz="2800" b="0" dirty="0"/>
              <a:t>起初，</a:t>
            </a:r>
            <a:r>
              <a:rPr lang="zh-TW" altLang="en-US" sz="2800" dirty="0">
                <a:solidFill>
                  <a:srgbClr val="FF0000"/>
                </a:solidFill>
              </a:rPr>
              <a:t>神</a:t>
            </a:r>
            <a:r>
              <a:rPr lang="zh-TW" altLang="en-US" sz="2800" b="0" dirty="0"/>
              <a:t>创造天地。</a:t>
            </a:r>
            <a:br>
              <a:rPr lang="zh-CN" altLang="en-US" sz="2800" b="0" dirty="0"/>
            </a:br>
            <a:endParaRPr lang="zh-CN" altLang="en-US" sz="2800" b="0" dirty="0"/>
          </a:p>
        </p:txBody>
      </p:sp>
    </p:spTree>
    <p:extLst>
      <p:ext uri="{BB962C8B-B14F-4D97-AF65-F5344CB8AC3E}">
        <p14:creationId xmlns:p14="http://schemas.microsoft.com/office/powerpoint/2010/main" val="41121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6C7F8-297C-E5AA-3695-9D86EB8B876E}"/>
              </a:ext>
            </a:extLst>
          </p:cNvPr>
          <p:cNvSpPr>
            <a:spLocks noGrp="1"/>
          </p:cNvSpPr>
          <p:nvPr>
            <p:ph type="title"/>
          </p:nvPr>
        </p:nvSpPr>
        <p:spPr>
          <a:xfrm>
            <a:off x="0" y="395453"/>
            <a:ext cx="9144000" cy="1325563"/>
          </a:xfrm>
        </p:spPr>
        <p:txBody>
          <a:bodyPr/>
          <a:lstStyle/>
          <a:p>
            <a:r>
              <a:rPr lang="zh-CN" altLang="en-US" dirty="0"/>
              <a:t>神告诉我们：</a:t>
            </a:r>
            <a:br>
              <a:rPr lang="en-US" altLang="zh-CN" dirty="0"/>
            </a:br>
            <a:r>
              <a:rPr lang="zh-CN" altLang="en-US" dirty="0"/>
              <a:t>地球开始的头六天所发生的事情</a:t>
            </a:r>
          </a:p>
        </p:txBody>
      </p:sp>
      <p:grpSp>
        <p:nvGrpSpPr>
          <p:cNvPr id="11" name="组合 10">
            <a:extLst>
              <a:ext uri="{FF2B5EF4-FFF2-40B4-BE49-F238E27FC236}">
                <a16:creationId xmlns:a16="http://schemas.microsoft.com/office/drawing/2014/main" id="{5C69ED22-9DC3-0E27-77D5-20E20421C274}"/>
              </a:ext>
            </a:extLst>
          </p:cNvPr>
          <p:cNvGrpSpPr/>
          <p:nvPr/>
        </p:nvGrpSpPr>
        <p:grpSpPr>
          <a:xfrm>
            <a:off x="562976" y="1762785"/>
            <a:ext cx="8040572" cy="1487129"/>
            <a:chOff x="573277" y="4112714"/>
            <a:chExt cx="8040572" cy="1487129"/>
          </a:xfrm>
        </p:grpSpPr>
        <p:pic>
          <p:nvPicPr>
            <p:cNvPr id="12" name="Picture 18" descr="day6.png">
              <a:extLst>
                <a:ext uri="{FF2B5EF4-FFF2-40B4-BE49-F238E27FC236}">
                  <a16:creationId xmlns:a16="http://schemas.microsoft.com/office/drawing/2014/main" id="{FA4DB033-34B9-2C4A-281B-291A00FC3F6E}"/>
                </a:ext>
              </a:extLst>
            </p:cNvPr>
            <p:cNvPicPr>
              <a:picLocks noChangeAspect="1"/>
            </p:cNvPicPr>
            <p:nvPr/>
          </p:nvPicPr>
          <p:blipFill>
            <a:blip r:embed="rId3" cstate="print"/>
            <a:srcRect l="64906" t="56667" r="10001" b="11765"/>
            <a:stretch>
              <a:fillRect/>
            </a:stretch>
          </p:blipFill>
          <p:spPr bwMode="auto">
            <a:xfrm>
              <a:off x="7454828" y="4112714"/>
              <a:ext cx="1129438" cy="1065384"/>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3" name="Picture 17" descr="day5.png">
              <a:extLst>
                <a:ext uri="{FF2B5EF4-FFF2-40B4-BE49-F238E27FC236}">
                  <a16:creationId xmlns:a16="http://schemas.microsoft.com/office/drawing/2014/main" id="{E6FA9DFA-C5B9-6D63-2219-DFA8CEBD9895}"/>
                </a:ext>
              </a:extLst>
            </p:cNvPr>
            <p:cNvPicPr>
              <a:picLocks noChangeAspect="1"/>
            </p:cNvPicPr>
            <p:nvPr/>
          </p:nvPicPr>
          <p:blipFill>
            <a:blip r:embed="rId4" cstate="print"/>
            <a:srcRect l="37407" t="56667" r="37500" b="11765"/>
            <a:stretch>
              <a:fillRect/>
            </a:stretch>
          </p:blipFill>
          <p:spPr bwMode="auto">
            <a:xfrm>
              <a:off x="6078517" y="4112714"/>
              <a:ext cx="1129438" cy="1065384"/>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14" name="矩形 13">
              <a:extLst>
                <a:ext uri="{FF2B5EF4-FFF2-40B4-BE49-F238E27FC236}">
                  <a16:creationId xmlns:a16="http://schemas.microsoft.com/office/drawing/2014/main" id="{802F9CE6-D3D2-5DC0-C7AA-1E13D91A936B}"/>
                </a:ext>
              </a:extLst>
            </p:cNvPr>
            <p:cNvSpPr/>
            <p:nvPr/>
          </p:nvSpPr>
          <p:spPr>
            <a:xfrm>
              <a:off x="4705217" y="5230511"/>
              <a:ext cx="1092150"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4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5" name="矩形 14">
              <a:extLst>
                <a:ext uri="{FF2B5EF4-FFF2-40B4-BE49-F238E27FC236}">
                  <a16:creationId xmlns:a16="http://schemas.microsoft.com/office/drawing/2014/main" id="{B93E7299-4880-DA08-C133-5B00366674FE}"/>
                </a:ext>
              </a:extLst>
            </p:cNvPr>
            <p:cNvSpPr/>
            <p:nvPr/>
          </p:nvSpPr>
          <p:spPr>
            <a:xfrm>
              <a:off x="6078518" y="5230511"/>
              <a:ext cx="1103074"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5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16" name="矩形 15">
              <a:extLst>
                <a:ext uri="{FF2B5EF4-FFF2-40B4-BE49-F238E27FC236}">
                  <a16:creationId xmlns:a16="http://schemas.microsoft.com/office/drawing/2014/main" id="{04C09B8C-9549-1E1F-FFBC-6DAC23434C4B}"/>
                </a:ext>
              </a:extLst>
            </p:cNvPr>
            <p:cNvSpPr/>
            <p:nvPr/>
          </p:nvSpPr>
          <p:spPr>
            <a:xfrm>
              <a:off x="7454828" y="5230511"/>
              <a:ext cx="1159021"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6 </a:t>
              </a:r>
              <a:r>
                <a:rPr lang="zh-CN" altLang="en-US" b="1" dirty="0">
                  <a:solidFill>
                    <a:prstClr val="black"/>
                  </a:solidFill>
                  <a:latin typeface="微软雅黑" panose="020B0503020204020204" pitchFamily="34" charset="-122"/>
                  <a:ea typeface="微软雅黑" panose="020B0503020204020204" pitchFamily="34" charset="-122"/>
                </a:rPr>
                <a:t>日</a:t>
              </a:r>
            </a:p>
          </p:txBody>
        </p:sp>
        <p:pic>
          <p:nvPicPr>
            <p:cNvPr id="17" name="Picture 16" descr="day4.png">
              <a:extLst>
                <a:ext uri="{FF2B5EF4-FFF2-40B4-BE49-F238E27FC236}">
                  <a16:creationId xmlns:a16="http://schemas.microsoft.com/office/drawing/2014/main" id="{498B6782-4874-E3D4-5DD2-544E8F6F4656}"/>
                </a:ext>
              </a:extLst>
            </p:cNvPr>
            <p:cNvPicPr>
              <a:picLocks noChangeAspect="1"/>
            </p:cNvPicPr>
            <p:nvPr/>
          </p:nvPicPr>
          <p:blipFill>
            <a:blip r:embed="rId5" cstate="print"/>
            <a:srcRect l="10001" t="56667" r="64999" b="11765"/>
            <a:stretch>
              <a:fillRect/>
            </a:stretch>
          </p:blipFill>
          <p:spPr bwMode="auto">
            <a:xfrm>
              <a:off x="4702207" y="4112714"/>
              <a:ext cx="1129438" cy="1069306"/>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8" name="Picture 15" descr="day3.png">
              <a:extLst>
                <a:ext uri="{FF2B5EF4-FFF2-40B4-BE49-F238E27FC236}">
                  <a16:creationId xmlns:a16="http://schemas.microsoft.com/office/drawing/2014/main" id="{891E1EDA-A932-8316-93A3-E362E4AF2A13}"/>
                </a:ext>
              </a:extLst>
            </p:cNvPr>
            <p:cNvPicPr>
              <a:picLocks noChangeAspect="1"/>
            </p:cNvPicPr>
            <p:nvPr/>
          </p:nvPicPr>
          <p:blipFill>
            <a:blip r:embed="rId6" cstate="print"/>
            <a:srcRect l="64906" t="23256" r="10001" b="45715"/>
            <a:stretch>
              <a:fillRect/>
            </a:stretch>
          </p:blipFill>
          <p:spPr bwMode="auto">
            <a:xfrm>
              <a:off x="3325897" y="4112714"/>
              <a:ext cx="1129438" cy="104773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9" name="Picture 12" descr="day2.jpg">
              <a:extLst>
                <a:ext uri="{FF2B5EF4-FFF2-40B4-BE49-F238E27FC236}">
                  <a16:creationId xmlns:a16="http://schemas.microsoft.com/office/drawing/2014/main" id="{56CCD28C-607D-006B-111C-D9D92C4553D3}"/>
                </a:ext>
              </a:extLst>
            </p:cNvPr>
            <p:cNvPicPr>
              <a:picLocks noChangeAspect="1"/>
            </p:cNvPicPr>
            <p:nvPr/>
          </p:nvPicPr>
          <p:blipFill>
            <a:blip r:embed="rId7" cstate="print"/>
            <a:srcRect l="37407" t="23256" r="37500" b="45715"/>
            <a:stretch>
              <a:fillRect/>
            </a:stretch>
          </p:blipFill>
          <p:spPr bwMode="auto">
            <a:xfrm>
              <a:off x="1949587" y="4112714"/>
              <a:ext cx="1129438" cy="1047737"/>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20" name="Picture 11" descr="day1.jpg">
              <a:extLst>
                <a:ext uri="{FF2B5EF4-FFF2-40B4-BE49-F238E27FC236}">
                  <a16:creationId xmlns:a16="http://schemas.microsoft.com/office/drawing/2014/main" id="{30B7BBB9-195A-98AA-97E5-1C072BEE1C27}"/>
                </a:ext>
              </a:extLst>
            </p:cNvPr>
            <p:cNvPicPr>
              <a:picLocks noChangeAspect="1"/>
            </p:cNvPicPr>
            <p:nvPr/>
          </p:nvPicPr>
          <p:blipFill>
            <a:blip r:embed="rId8" cstate="print"/>
            <a:srcRect l="10834" t="22221" r="63333" b="45715"/>
            <a:stretch>
              <a:fillRect/>
            </a:stretch>
          </p:blipFill>
          <p:spPr bwMode="auto">
            <a:xfrm>
              <a:off x="573277" y="4112714"/>
              <a:ext cx="1129438" cy="1051659"/>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21" name="矩形 20">
              <a:extLst>
                <a:ext uri="{FF2B5EF4-FFF2-40B4-BE49-F238E27FC236}">
                  <a16:creationId xmlns:a16="http://schemas.microsoft.com/office/drawing/2014/main" id="{DF40B34F-B4B9-F2F5-8079-033F6E218070}"/>
                </a:ext>
              </a:extLst>
            </p:cNvPr>
            <p:cNvSpPr/>
            <p:nvPr/>
          </p:nvSpPr>
          <p:spPr>
            <a:xfrm>
              <a:off x="584539" y="5230511"/>
              <a:ext cx="1101622"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1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2" name="矩形 21">
              <a:extLst>
                <a:ext uri="{FF2B5EF4-FFF2-40B4-BE49-F238E27FC236}">
                  <a16:creationId xmlns:a16="http://schemas.microsoft.com/office/drawing/2014/main" id="{7318F786-AFF2-85B6-FBE4-859F6B12F2F4}"/>
                </a:ext>
              </a:extLst>
            </p:cNvPr>
            <p:cNvSpPr/>
            <p:nvPr/>
          </p:nvSpPr>
          <p:spPr>
            <a:xfrm>
              <a:off x="2055651" y="5230511"/>
              <a:ext cx="926572"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2 </a:t>
              </a:r>
              <a:r>
                <a:rPr lang="zh-CN" altLang="en-US" b="1" dirty="0">
                  <a:solidFill>
                    <a:prstClr val="black"/>
                  </a:solidFill>
                  <a:latin typeface="微软雅黑" panose="020B0503020204020204" pitchFamily="34" charset="-122"/>
                  <a:ea typeface="微软雅黑" panose="020B0503020204020204" pitchFamily="34" charset="-122"/>
                </a:rPr>
                <a:t>日</a:t>
              </a:r>
            </a:p>
          </p:txBody>
        </p:sp>
        <p:sp>
          <p:nvSpPr>
            <p:cNvPr id="23" name="矩形 22">
              <a:extLst>
                <a:ext uri="{FF2B5EF4-FFF2-40B4-BE49-F238E27FC236}">
                  <a16:creationId xmlns:a16="http://schemas.microsoft.com/office/drawing/2014/main" id="{F01C5926-B663-422C-1F4F-8A6021CAD790}"/>
                </a:ext>
              </a:extLst>
            </p:cNvPr>
            <p:cNvSpPr/>
            <p:nvPr/>
          </p:nvSpPr>
          <p:spPr>
            <a:xfrm>
              <a:off x="3457644" y="5230511"/>
              <a:ext cx="921638" cy="369332"/>
            </a:xfrm>
            <a:prstGeom prst="rect">
              <a:avLst/>
            </a:prstGeom>
          </p:spPr>
          <p:txBody>
            <a:bodyPr wrap="square">
              <a:spAutoFit/>
            </a:bodyPr>
            <a:lstStyle/>
            <a:p>
              <a:pPr algn="ctr"/>
              <a:r>
                <a:rPr lang="zh-CN" altLang="en-US" b="1" dirty="0">
                  <a:solidFill>
                    <a:prstClr val="black"/>
                  </a:solidFill>
                  <a:latin typeface="微软雅黑" panose="020B0503020204020204" pitchFamily="34" charset="-122"/>
                  <a:ea typeface="微软雅黑" panose="020B0503020204020204" pitchFamily="34" charset="-122"/>
                </a:rPr>
                <a:t>第 </a:t>
              </a:r>
              <a:r>
                <a:rPr lang="en-US" altLang="zh-CN" b="1" dirty="0">
                  <a:solidFill>
                    <a:prstClr val="black"/>
                  </a:solidFill>
                  <a:latin typeface="微软雅黑" panose="020B0503020204020204" pitchFamily="34" charset="-122"/>
                  <a:ea typeface="微软雅黑" panose="020B0503020204020204" pitchFamily="34" charset="-122"/>
                </a:rPr>
                <a:t>3 </a:t>
              </a:r>
              <a:r>
                <a:rPr lang="zh-CN" altLang="en-US" b="1" dirty="0">
                  <a:solidFill>
                    <a:prstClr val="black"/>
                  </a:solidFill>
                  <a:latin typeface="微软雅黑" panose="020B0503020204020204" pitchFamily="34" charset="-122"/>
                  <a:ea typeface="微软雅黑" panose="020B0503020204020204" pitchFamily="34" charset="-122"/>
                </a:rPr>
                <a:t>日</a:t>
              </a:r>
            </a:p>
          </p:txBody>
        </p:sp>
      </p:grpSp>
      <p:sp>
        <p:nvSpPr>
          <p:cNvPr id="3" name="文本框 2">
            <a:extLst>
              <a:ext uri="{FF2B5EF4-FFF2-40B4-BE49-F238E27FC236}">
                <a16:creationId xmlns:a16="http://schemas.microsoft.com/office/drawing/2014/main" id="{0890863C-8B3E-6F7A-F751-8F99C4D5C56B}"/>
              </a:ext>
            </a:extLst>
          </p:cNvPr>
          <p:cNvSpPr txBox="1"/>
          <p:nvPr/>
        </p:nvSpPr>
        <p:spPr>
          <a:xfrm>
            <a:off x="1233586" y="3444884"/>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第一日神造了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4" name="文本框 3">
            <a:extLst>
              <a:ext uri="{FF2B5EF4-FFF2-40B4-BE49-F238E27FC236}">
                <a16:creationId xmlns:a16="http://schemas.microsoft.com/office/drawing/2014/main" id="{F686E8F4-28F9-9CBE-E926-18610B4EDB8F}"/>
              </a:ext>
            </a:extLst>
          </p:cNvPr>
          <p:cNvSpPr txBox="1"/>
          <p:nvPr/>
        </p:nvSpPr>
        <p:spPr>
          <a:xfrm>
            <a:off x="1233586" y="3995572"/>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第二日神造了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5" name="文本框 4">
            <a:extLst>
              <a:ext uri="{FF2B5EF4-FFF2-40B4-BE49-F238E27FC236}">
                <a16:creationId xmlns:a16="http://schemas.microsoft.com/office/drawing/2014/main" id="{092FE23E-4DB3-4419-5C2C-B9E14059B588}"/>
              </a:ext>
            </a:extLst>
          </p:cNvPr>
          <p:cNvSpPr txBox="1"/>
          <p:nvPr/>
        </p:nvSpPr>
        <p:spPr>
          <a:xfrm>
            <a:off x="1233586" y="4546045"/>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第三日神造了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6" name="文本框 5">
            <a:extLst>
              <a:ext uri="{FF2B5EF4-FFF2-40B4-BE49-F238E27FC236}">
                <a16:creationId xmlns:a16="http://schemas.microsoft.com/office/drawing/2014/main" id="{860460C9-4CAA-85AD-4AC3-8A6346FC5788}"/>
              </a:ext>
            </a:extLst>
          </p:cNvPr>
          <p:cNvSpPr txBox="1"/>
          <p:nvPr/>
        </p:nvSpPr>
        <p:spPr>
          <a:xfrm>
            <a:off x="1233586" y="5069265"/>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第四日神造了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7" name="文本框 6">
            <a:extLst>
              <a:ext uri="{FF2B5EF4-FFF2-40B4-BE49-F238E27FC236}">
                <a16:creationId xmlns:a16="http://schemas.microsoft.com/office/drawing/2014/main" id="{839B604B-3D9D-A2B4-2CD2-2EC21DF69EE2}"/>
              </a:ext>
            </a:extLst>
          </p:cNvPr>
          <p:cNvSpPr txBox="1"/>
          <p:nvPr/>
        </p:nvSpPr>
        <p:spPr>
          <a:xfrm>
            <a:off x="1233586" y="5619102"/>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第五日神造了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8" name="文本框 7">
            <a:extLst>
              <a:ext uri="{FF2B5EF4-FFF2-40B4-BE49-F238E27FC236}">
                <a16:creationId xmlns:a16="http://schemas.microsoft.com/office/drawing/2014/main" id="{F7CF9BDF-4A0F-E7ED-684B-245C405137D0}"/>
              </a:ext>
            </a:extLst>
          </p:cNvPr>
          <p:cNvSpPr txBox="1"/>
          <p:nvPr/>
        </p:nvSpPr>
        <p:spPr>
          <a:xfrm>
            <a:off x="1233586" y="6142322"/>
            <a:ext cx="6085320"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第六日神造了</a:t>
            </a:r>
            <a:r>
              <a:rPr lang="zh-CN" altLang="en-US" sz="2400" u="sng"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p>
        </p:txBody>
      </p:sp>
      <p:sp>
        <p:nvSpPr>
          <p:cNvPr id="9" name="文本框 2">
            <a:extLst>
              <a:ext uri="{FF2B5EF4-FFF2-40B4-BE49-F238E27FC236}">
                <a16:creationId xmlns:a16="http://schemas.microsoft.com/office/drawing/2014/main" id="{E4693B57-8829-627A-690B-39F31F54E21E}"/>
              </a:ext>
            </a:extLst>
          </p:cNvPr>
          <p:cNvSpPr txBox="1"/>
          <p:nvPr/>
        </p:nvSpPr>
        <p:spPr>
          <a:xfrm>
            <a:off x="3447343" y="3342655"/>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天地和光</a:t>
            </a:r>
            <a:endParaRPr sz="2800" b="1" dirty="0"/>
          </a:p>
        </p:txBody>
      </p:sp>
      <p:sp>
        <p:nvSpPr>
          <p:cNvPr id="10" name="文本框 2">
            <a:extLst>
              <a:ext uri="{FF2B5EF4-FFF2-40B4-BE49-F238E27FC236}">
                <a16:creationId xmlns:a16="http://schemas.microsoft.com/office/drawing/2014/main" id="{B463BFBC-0D44-1D25-8EAF-7DAA6AF949CD}"/>
              </a:ext>
            </a:extLst>
          </p:cNvPr>
          <p:cNvSpPr txBox="1"/>
          <p:nvPr/>
        </p:nvSpPr>
        <p:spPr>
          <a:xfrm>
            <a:off x="3447343" y="3888390"/>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大气层</a:t>
            </a:r>
            <a:endParaRPr sz="2800" b="1" dirty="0"/>
          </a:p>
        </p:txBody>
      </p:sp>
      <p:sp>
        <p:nvSpPr>
          <p:cNvPr id="24" name="文本框 2">
            <a:extLst>
              <a:ext uri="{FF2B5EF4-FFF2-40B4-BE49-F238E27FC236}">
                <a16:creationId xmlns:a16="http://schemas.microsoft.com/office/drawing/2014/main" id="{3ED5CEDA-A467-4F64-DDDD-E8E61DD1DC4E}"/>
              </a:ext>
            </a:extLst>
          </p:cNvPr>
          <p:cNvSpPr txBox="1"/>
          <p:nvPr/>
        </p:nvSpPr>
        <p:spPr>
          <a:xfrm>
            <a:off x="3447343" y="4457237"/>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陆地和植物</a:t>
            </a:r>
            <a:endParaRPr sz="2800" b="1" dirty="0"/>
          </a:p>
        </p:txBody>
      </p:sp>
      <p:sp>
        <p:nvSpPr>
          <p:cNvPr id="25" name="文本框 2">
            <a:extLst>
              <a:ext uri="{FF2B5EF4-FFF2-40B4-BE49-F238E27FC236}">
                <a16:creationId xmlns:a16="http://schemas.microsoft.com/office/drawing/2014/main" id="{5E28CAFE-2D2C-E16F-5EE1-276638273C9C}"/>
              </a:ext>
            </a:extLst>
          </p:cNvPr>
          <p:cNvSpPr txBox="1"/>
          <p:nvPr/>
        </p:nvSpPr>
        <p:spPr>
          <a:xfrm>
            <a:off x="3447343" y="4980457"/>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太阳和光体</a:t>
            </a:r>
            <a:endParaRPr sz="2800" b="1" dirty="0"/>
          </a:p>
        </p:txBody>
      </p:sp>
      <p:sp>
        <p:nvSpPr>
          <p:cNvPr id="26" name="文本框 2">
            <a:extLst>
              <a:ext uri="{FF2B5EF4-FFF2-40B4-BE49-F238E27FC236}">
                <a16:creationId xmlns:a16="http://schemas.microsoft.com/office/drawing/2014/main" id="{E1694DA3-A712-8E52-0FCE-C10F5A35E9AC}"/>
              </a:ext>
            </a:extLst>
          </p:cNvPr>
          <p:cNvSpPr txBox="1"/>
          <p:nvPr/>
        </p:nvSpPr>
        <p:spPr>
          <a:xfrm>
            <a:off x="3447343" y="5503677"/>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海洋生物和鸟类</a:t>
            </a:r>
            <a:endParaRPr sz="2800" b="1" dirty="0"/>
          </a:p>
        </p:txBody>
      </p:sp>
      <p:sp>
        <p:nvSpPr>
          <p:cNvPr id="27" name="文本框 2">
            <a:extLst>
              <a:ext uri="{FF2B5EF4-FFF2-40B4-BE49-F238E27FC236}">
                <a16:creationId xmlns:a16="http://schemas.microsoft.com/office/drawing/2014/main" id="{84E4E384-D6F5-69EC-1391-1FBD738C2CDA}"/>
              </a:ext>
            </a:extLst>
          </p:cNvPr>
          <p:cNvSpPr txBox="1"/>
          <p:nvPr/>
        </p:nvSpPr>
        <p:spPr>
          <a:xfrm>
            <a:off x="3447343" y="6042529"/>
            <a:ext cx="30450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a:latin typeface="Microsoft YaHei"/>
                <a:ea typeface="Microsoft YaHei"/>
                <a:cs typeface="Microsoft YaHei"/>
                <a:sym typeface="Microsoft YaHei"/>
              </a:defRPr>
            </a:lvl1pPr>
          </a:lstStyle>
          <a:p>
            <a:pPr algn="ctr"/>
            <a:r>
              <a:rPr lang="zh-CN" altLang="en-US" sz="2800" b="1" dirty="0"/>
              <a:t>陆地动物和人</a:t>
            </a:r>
            <a:endParaRPr sz="2800" b="1" dirty="0"/>
          </a:p>
        </p:txBody>
      </p:sp>
    </p:spTree>
    <p:extLst>
      <p:ext uri="{BB962C8B-B14F-4D97-AF65-F5344CB8AC3E}">
        <p14:creationId xmlns:p14="http://schemas.microsoft.com/office/powerpoint/2010/main" val="9891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4" grpId="0" animBg="1"/>
      <p:bldP spid="25" grpId="0" animBg="1"/>
      <p:bldP spid="26" grpId="0" animBg="1"/>
      <p:bldP spid="27" grpId="0" animBg="1"/>
    </p:bldLst>
  </p:timing>
</p:sld>
</file>

<file path=ppt/theme/theme1.xml><?xml version="1.0" encoding="utf-8"?>
<a:theme xmlns:a="http://schemas.openxmlformats.org/drawingml/2006/main" name="主题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719FA0C1-994C-4EE7-B168-80D579186684}" vid="{E37DE2F2-9C3D-4B60-9785-A11BEED61615}"/>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5488</Words>
  <Application>Microsoft Office PowerPoint</Application>
  <PresentationFormat>全屏显示(4:3)</PresentationFormat>
  <Paragraphs>487</Paragraphs>
  <Slides>57</Slides>
  <Notes>57</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57</vt:i4>
      </vt:variant>
    </vt:vector>
  </HeadingPairs>
  <TitlesOfParts>
    <vt:vector size="68" baseType="lpstr">
      <vt:lpstr>等线</vt:lpstr>
      <vt:lpstr>宋体</vt:lpstr>
      <vt:lpstr>微软雅黑</vt:lpstr>
      <vt:lpstr>微软雅黑</vt:lpstr>
      <vt:lpstr>Arial</vt:lpstr>
      <vt:lpstr>Calibri</vt:lpstr>
      <vt:lpstr>Helvetica</vt:lpstr>
      <vt:lpstr>Times</vt:lpstr>
      <vt:lpstr>Times New Roman</vt:lpstr>
      <vt:lpstr>Wingdings 2</vt:lpstr>
      <vt:lpstr>主题1</vt:lpstr>
      <vt:lpstr>PowerPoint 演示文稿</vt:lpstr>
      <vt:lpstr>说一说</vt:lpstr>
      <vt:lpstr>  年轻地球？                 年老地球？</vt:lpstr>
      <vt:lpstr>怎么计算自己的年龄？</vt:lpstr>
      <vt:lpstr>写一写</vt:lpstr>
      <vt:lpstr>地球什么时候诞生？</vt:lpstr>
      <vt:lpstr>创世记1:1 起初，神创造天地。 </vt:lpstr>
      <vt:lpstr>“起初”是什么时候？</vt:lpstr>
      <vt:lpstr>神告诉我们： 地球开始的头六天所发生的事情</vt:lpstr>
      <vt:lpstr>亚当什么时候出现？</vt:lpstr>
      <vt:lpstr>亚当出现的时候，地球几岁？</vt:lpstr>
      <vt:lpstr>结论</vt:lpstr>
      <vt:lpstr>结论</vt:lpstr>
      <vt:lpstr>圣经中的家谱</vt:lpstr>
      <vt:lpstr>根据家谱计算地球年龄</vt:lpstr>
      <vt:lpstr>亚当和地球同年同月出现</vt:lpstr>
      <vt:lpstr>算一算：到挪亚出生时，地球几岁了？</vt:lpstr>
      <vt:lpstr>如何使用家谱计算地球年龄 你学会了吗？</vt:lpstr>
      <vt:lpstr>使用家谱计算方法计算地球年龄</vt:lpstr>
      <vt:lpstr>从基督降生到今天多少年？</vt:lpstr>
      <vt:lpstr>写一写 从基督降生到今天多少年？</vt:lpstr>
      <vt:lpstr>从起初到现在</vt:lpstr>
      <vt:lpstr>地球年龄是46亿岁</vt:lpstr>
      <vt:lpstr>哪个才对？</vt:lpstr>
      <vt:lpstr>PowerPoint 演示文稿</vt:lpstr>
      <vt:lpstr>地球出现的时候，谁在场？</vt:lpstr>
      <vt:lpstr>地球46亿年只是一个推测</vt:lpstr>
      <vt:lpstr>PowerPoint 演示文稿</vt:lpstr>
      <vt:lpstr>六日创造</vt:lpstr>
      <vt:lpstr>圣经拒绝“年老地球论”</vt:lpstr>
      <vt:lpstr>PowerPoint 演示文稿</vt:lpstr>
      <vt:lpstr>PowerPoint 演示文稿</vt:lpstr>
      <vt:lpstr>PowerPoint 演示文稿</vt:lpstr>
      <vt:lpstr>PowerPoint 演示文稿</vt:lpstr>
      <vt:lpstr>“年老地球论”和“进化论” 否认创世记</vt:lpstr>
      <vt:lpstr>如果用圣经来解释年老地球论</vt:lpstr>
      <vt:lpstr>创世记1:31 神看着一切所造的都甚好……</vt:lpstr>
      <vt:lpstr>PowerPoint 演示文稿</vt:lpstr>
      <vt:lpstr>PowerPoint 演示文稿</vt:lpstr>
      <vt:lpstr>PowerPoint 演示文稿</vt:lpstr>
      <vt:lpstr>死亡、苦难、疾病是怎么来的？</vt:lpstr>
      <vt:lpstr>“年老地球论”无法回答</vt:lpstr>
      <vt:lpstr>“年轻地球论”</vt:lpstr>
      <vt:lpstr>圣经解释死亡</vt:lpstr>
      <vt:lpstr>回顾</vt:lpstr>
      <vt:lpstr>神掌管生命：赦免罪人</vt:lpstr>
      <vt:lpstr>神掌管生命：不再有死亡</vt:lpstr>
      <vt:lpstr>神对我们的应许</vt:lpstr>
      <vt:lpstr>回应卡</vt:lpstr>
      <vt:lpstr>认罪悔改，信靠耶稣</vt:lpstr>
      <vt:lpstr>祷告结束</vt:lpstr>
      <vt:lpstr>有年轻地球论者说地球年龄是 10000岁，怎么理解？</vt:lpstr>
      <vt:lpstr>PowerPoint 演示文稿</vt:lpstr>
      <vt:lpstr>PowerPoint 演示文稿</vt:lpstr>
      <vt:lpstr>为什么马太的家谱有跨代？</vt:lpstr>
      <vt:lpstr>家谱中的跨代</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2025-03-14T03:58:56Z</dcterms:created>
  <dcterms:modified xsi:type="dcterms:W3CDTF">2025-03-14T03:59:01Z</dcterms:modified>
</cp:coreProperties>
</file>