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702" r:id="rId1"/>
  </p:sldMasterIdLst>
  <p:notesMasterIdLst>
    <p:notesMasterId r:id="rId57"/>
  </p:notesMasterIdLst>
  <p:sldIdLst>
    <p:sldId id="2667" r:id="rId2"/>
    <p:sldId id="2765" r:id="rId3"/>
    <p:sldId id="5217" r:id="rId4"/>
    <p:sldId id="2767" r:id="rId5"/>
    <p:sldId id="5227" r:id="rId6"/>
    <p:sldId id="2766" r:id="rId7"/>
    <p:sldId id="5225" r:id="rId8"/>
    <p:sldId id="5226" r:id="rId9"/>
    <p:sldId id="2991" r:id="rId10"/>
    <p:sldId id="2992" r:id="rId11"/>
    <p:sldId id="2993" r:id="rId12"/>
    <p:sldId id="5181" r:id="rId13"/>
    <p:sldId id="5213" r:id="rId14"/>
    <p:sldId id="5182" r:id="rId15"/>
    <p:sldId id="5183" r:id="rId16"/>
    <p:sldId id="5184" r:id="rId17"/>
    <p:sldId id="4992" r:id="rId18"/>
    <p:sldId id="4994" r:id="rId19"/>
    <p:sldId id="5218" r:id="rId20"/>
    <p:sldId id="2994" r:id="rId21"/>
    <p:sldId id="5185" r:id="rId22"/>
    <p:sldId id="5186" r:id="rId23"/>
    <p:sldId id="5187" r:id="rId24"/>
    <p:sldId id="5188" r:id="rId25"/>
    <p:sldId id="5189" r:id="rId26"/>
    <p:sldId id="5190" r:id="rId27"/>
    <p:sldId id="5191" r:id="rId28"/>
    <p:sldId id="5219" r:id="rId29"/>
    <p:sldId id="5192" r:id="rId30"/>
    <p:sldId id="5220" r:id="rId31"/>
    <p:sldId id="2796" r:id="rId32"/>
    <p:sldId id="5195" r:id="rId33"/>
    <p:sldId id="5196" r:id="rId34"/>
    <p:sldId id="5197" r:id="rId35"/>
    <p:sldId id="3020" r:id="rId36"/>
    <p:sldId id="2908" r:id="rId37"/>
    <p:sldId id="5214" r:id="rId38"/>
    <p:sldId id="5215" r:id="rId39"/>
    <p:sldId id="5198" r:id="rId40"/>
    <p:sldId id="5199" r:id="rId41"/>
    <p:sldId id="5200" r:id="rId42"/>
    <p:sldId id="5221" r:id="rId43"/>
    <p:sldId id="5202" r:id="rId44"/>
    <p:sldId id="5203" r:id="rId45"/>
    <p:sldId id="5204" r:id="rId46"/>
    <p:sldId id="5222" r:id="rId47"/>
    <p:sldId id="5206" r:id="rId48"/>
    <p:sldId id="2989" r:id="rId49"/>
    <p:sldId id="5223" r:id="rId50"/>
    <p:sldId id="5208" r:id="rId51"/>
    <p:sldId id="5209" r:id="rId52"/>
    <p:sldId id="5210" r:id="rId53"/>
    <p:sldId id="5211" r:id="rId54"/>
    <p:sldId id="5212" r:id="rId55"/>
    <p:sldId id="5224" r:id="rId56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Helvetica" panose="020B0604020202020204" pitchFamily="34" charset="0"/>
      <p:regular r:id="rId62"/>
      <p:bold r:id="rId63"/>
      <p:italic r:id="rId64"/>
      <p:boldItalic r:id="rId65"/>
    </p:embeddedFont>
    <p:embeddedFont>
      <p:font typeface="Times" panose="02020603050405020304" pitchFamily="18" charset="0"/>
      <p:regular r:id="rId66"/>
      <p:bold r:id="rId67"/>
      <p:italic r:id="rId68"/>
      <p:boldItalic r:id="rId69"/>
    </p:embeddedFont>
    <p:embeddedFont>
      <p:font typeface="Wingdings 2" panose="05020102010507070707" pitchFamily="18" charset="2"/>
      <p:regular r:id="rId70"/>
    </p:embeddedFont>
    <p:embeddedFont>
      <p:font typeface="微软雅黑" panose="020B0503020204020204" pitchFamily="34" charset="-122"/>
      <p:regular r:id="rId71"/>
      <p:bold r:id="rId72"/>
    </p:embeddedFont>
    <p:embeddedFont>
      <p:font typeface="微软雅黑" panose="020B0503020204020204" pitchFamily="34" charset="-122"/>
      <p:regular r:id="rId71"/>
      <p:bold r:id="rId72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80352F9-F3E6-461B-BBB7-69D73BCFFA4F}">
          <p14:sldIdLst>
            <p14:sldId id="2667"/>
            <p14:sldId id="2765"/>
            <p14:sldId id="5217"/>
            <p14:sldId id="2767"/>
            <p14:sldId id="5227"/>
            <p14:sldId id="2766"/>
            <p14:sldId id="5225"/>
            <p14:sldId id="5226"/>
            <p14:sldId id="2991"/>
            <p14:sldId id="2992"/>
            <p14:sldId id="2993"/>
            <p14:sldId id="5181"/>
            <p14:sldId id="5213"/>
            <p14:sldId id="5182"/>
            <p14:sldId id="5183"/>
            <p14:sldId id="5184"/>
            <p14:sldId id="4992"/>
            <p14:sldId id="4994"/>
            <p14:sldId id="5218"/>
            <p14:sldId id="2994"/>
            <p14:sldId id="5185"/>
            <p14:sldId id="5186"/>
            <p14:sldId id="5187"/>
            <p14:sldId id="5188"/>
            <p14:sldId id="5189"/>
            <p14:sldId id="5190"/>
            <p14:sldId id="5191"/>
            <p14:sldId id="5219"/>
            <p14:sldId id="5192"/>
            <p14:sldId id="5220"/>
            <p14:sldId id="2796"/>
            <p14:sldId id="5195"/>
            <p14:sldId id="5196"/>
            <p14:sldId id="5197"/>
            <p14:sldId id="3020"/>
            <p14:sldId id="2908"/>
            <p14:sldId id="5214"/>
            <p14:sldId id="5215"/>
            <p14:sldId id="5198"/>
            <p14:sldId id="5199"/>
            <p14:sldId id="5200"/>
            <p14:sldId id="5221"/>
            <p14:sldId id="5202"/>
            <p14:sldId id="5203"/>
            <p14:sldId id="5204"/>
            <p14:sldId id="5222"/>
            <p14:sldId id="5206"/>
            <p14:sldId id="2989"/>
            <p14:sldId id="5223"/>
            <p14:sldId id="5208"/>
            <p14:sldId id="5209"/>
            <p14:sldId id="5210"/>
            <p14:sldId id="5211"/>
            <p14:sldId id="5212"/>
            <p14:sldId id="52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046"/>
    <a:srgbClr val="AEB00C"/>
    <a:srgbClr val="E09F00"/>
    <a:srgbClr val="299698"/>
    <a:srgbClr val="B50C41"/>
    <a:srgbClr val="1C271A"/>
    <a:srgbClr val="F4F5F7"/>
    <a:srgbClr val="01112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0" autoAdjust="0"/>
    <p:restoredTop sz="79874" autoAdjust="0"/>
  </p:normalViewPr>
  <p:slideViewPr>
    <p:cSldViewPr snapToGrid="0" snapToObjects="1">
      <p:cViewPr varScale="1">
        <p:scale>
          <a:sx n="106" d="100"/>
          <a:sy n="106" d="100"/>
        </p:scale>
        <p:origin x="121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-9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80352-BFB5-784E-BFAB-D7FC983DE7B0}" type="datetimeFigureOut">
              <a:rPr kumimoji="1" lang="zh-CN" altLang="en-US" smtClean="0"/>
              <a:t>2025/3/14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D9E6D-A15A-B743-B4A3-278F5909B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961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Helvetica" pitchFamily="2" charset="0"/>
              </a:rPr>
              <a:t>引起动机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"/>
              </a:rPr>
              <a:t>――</a:t>
            </a:r>
            <a:r>
              <a:rPr lang="zh-CN" altLang="en-US" b="1" dirty="0">
                <a:solidFill>
                  <a:srgbClr val="211D1E"/>
                </a:solidFill>
                <a:effectLst/>
                <a:latin typeface="Helvetica" pitchFamily="2" charset="0"/>
              </a:rPr>
              <a:t>瞎拼拼图 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▇</a:t>
            </a:r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 教学器材：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两幅彩色人体拼图碎片、一个纸盒、一块蒙眼布、磁贴若干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老师提前按两人一份的数量打印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PPT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中的人体彩图，用剪刀把每一份剪成有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8-10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片的小碎片，并用回形针别好（每片碎片后贴好双面胶）。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5711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大家听过进化论吗？听过这个说法的学生请举手示意。进化论主张生命是偶然进化来的，“偶然”就是“碰巧”的意思。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225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你觉得“偶然进化”真的能产生生命吗？如果“偶然进化”的说法不正确，那生命体到底是怎么来的？这节课，我们就来解开这个谜。看看到底是圣经所写的合乎科学，还是进化论比较合乎科学。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★ 祷告开始。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20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自古以来，人们都在探索生命是怎么来的。可喜的是：经过许多学者、专家多年的努力，现在我们已经可以从科学的角度来探索生命的起源了。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听说过他吗？亚里士多德，他是公元前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300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多年前的一位古希腊哲学家。关于生命是怎么来的，亚里士多德提出自然发生说，“自然发生”的意思是生命可以透过没有生命的物质自然产生。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7141F-B290-4B47-BA90-28DAE3B85FF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0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例如：一滩污秽的死水在一段时间后会生出蚊子，肉腐烂了以后会自己长出蛆。古时候人们的科学知识比较匮乏，都认为这样的例子有道理。“自然发生说”就逐渐地成为了一种普遍流行的说法。现在我们来就这些例子做些思考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362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先来思考污水和蚊子的例子，你们谁曾观察到一滩死水里有活着的蚊子幼虫？（请观察到的学生举手）你们谁观察到一桶还没开封的饮用水里有活着的蚊子幼虫？（请观察到的学生举手）你觉得“水”这种物质真的能生出蚊子吗？（等候学生回答）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987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再比如说，一块肉腐烂后会长出蛆。一块腐烂的肉肯定不是生命体，但蛆虫是一种虫，还能繁衍后代，所以蛆明显是生命体。（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我们可以这样来思考：如果“肉”这种没有生命的物质果真能产生蛆这种生命体的话，那就说明生命可以从没有生命的物质自然产生出来。但是如果蛆不是肉产生的，那就说明生命并不是从没有生命的物质自然产生出来的。也就是说亚里士多德提出来的“自然发生说”是错误的。大家可以明白吗？请听明白的学生点点头，没听明白的摇摇头。（等候学生反应）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写给老师的提醒</a:t>
            </a:r>
          </a:p>
          <a:p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PPT 15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的概念很重要，这是学生能否掌握进化论错谬的关键。建议老师在这里讲慢一点，并在讲完后询问学生是否明白，如果他们还不明白，就再重复一遍。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1922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那“自然发生说”是否正确呢？其实早就有科学家做过实验来验证了，比如说弗朗切斯科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•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雷迪（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Francesco Redi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）。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雷迪是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17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世纪一位意大利的医学家和昆虫学家。他用实验证明了“自然发生说”是不正确的，生命根本不可能从没有生命的物质自然产生出来。接下来，我们来看看这个实验的过程。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3657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蛆虫到底是不是从肉产生的呢？首先，雷迪取了一些动物的肉，分别放在几个不同的罐子中。有的罐口是敞开着的，有的罐口是密封的，有的罐口则盖了一层纱布。那么一段时间后，这些罐子里的肉会长出蛆虫吗？（邀请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位学生回答）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过了一段时间后，雷迪来观察这些罐子。（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击）他发现唯独罐口敞开的罐子里有蛆虫，而密封的罐子和盖纱布的罐子里都没有出现蛆虫。这个实验说明蛆虫并不是从肉里产生的，因为如果肉能生蛆虫的话，那应该是所有罐子里的肉都会生出蛆虫才对。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后来，雷迪发现原来是苍蝇在罐口敞开的肉上产了卵，卵孵化后就变成了蝇蛆，出现在罐口敞开的罐子里。而其他罐子的口因为被遮住了，苍蝇无法进去产卵，因而其他罐子里都没有蛆虫。这下真相大白了：蛆虫并非来自腐肉，而是来自苍蝇的卵。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雷迪用这个实验向人们证明了蛆虫并非来自腐肉。也就是说生命并不是从没有生命的物质自然发展出来的。相反，生命是从已经存在的生命体繁衍而来的。亚里士多德的“自然发生说”是错误的，是不科学的。</a:t>
            </a:r>
          </a:p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考考你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5130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这里有一幅人体拼图。请问这幅拼图是怎么形成的？（等候学生回答）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A.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通过偶然因素、瞎拼出来的。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B.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人凭借聪明智慧拼出来的。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不用多说，绝大部分的人都会认为是人凭借聪明智慧拼出来的。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843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请问以下哪些陈述是正确的？（ 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CE 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）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雷迪的实验证明生命能自己偶然产生出来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雷迪的实验说明没有生命的物质能产生生命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雷迪的实验说明生命体并不是从没有生命的物质衍生出来的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雷迪的实验说明“自然发生说”是正确的，是科学的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E.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雷迪的实验说明生命是从生命而来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答案是（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CE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，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把掌声送给做对了的同学。在发现类似蛆虫这样的生命体不能从没有生命的物质产生后，又有人开始发问了：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4394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那么微生物呢？有没有可能微生物，例如细菌，能从没有生命的物质产生呢？毕竟微生物可是非常非常微小的。你觉得有可能吗？（等候学生回答）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这真是一个有趣的问题，我们还是请科学家来为我们解答吧。接下来请大家认真看一段视频，看完后回答相关问题。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3927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击）观看视频：鹅颈瓶实验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转接语：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通过“鹅颈瓶实验”，我们能看出细菌等微生物不是自然产生的。那么微生物是怎么产生的呢？下面我们一起来看这道题。请同学们认真看题，然后选出正确答案。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6664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“鹅颈瓶实验”证明微生物（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）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是自然而然长出来的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繁殖需要漫长的时间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由营养丰富的肉汤产生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由原来已经存在的微生物产生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E.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由没有生命的物质随机产生 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你的答案和我的一样吗？（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。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通过鹅颈瓶实验，我们证明了细菌不是自然发生的，而是由原来已经存在的细菌产生的。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213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到目前为止，我们已经了解了雷迪的实验和巴斯德的鹅颈瓶实验。虽然雷迪生于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17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世纪的意大利，而巴斯德生于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19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世纪的法国，但他俩的实验都证明了同一件事，那就是：生命不是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44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从没有生命的物质自然发生的；相反，生命只能源于原本已经存在的生命。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4306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同学们，你们知道吗？其实今天的讨论进行到这里，我们已经可以识破一个绝世大谎言了，那就是进化论。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现在很多人都相信进化论，还有不少人被蒙在鼓里，以为进化论是科学。但其实进化论根本不是科学。相反，科学早已证明进化论是完全错误的，例如你今天所学的内容就已经戳中了进化论的一个死穴。你知道是什么吗？（邀请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位学生回答）当然咯，要找出这个死穴，先要了解一下进化论是长什么样的。</a:t>
            </a:r>
          </a:p>
          <a:p>
            <a:pPr algn="just"/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5979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进化论有两个核心的概念，分别是：</a:t>
            </a:r>
          </a:p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简单的生命是从无到有，由没有生命的物质偶然形成的。</a:t>
            </a:r>
          </a:p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接着，在漫长时间中，这些简单的生物逐渐进化成为其他复杂的生物。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279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议一议：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接下来，请先和同桌讨论，然后共同把这个死穴找出来。记住你们只有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分钟的时间，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分钟后老师会请你们分享讨论结果。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教学小技巧</a:t>
            </a:r>
          </a:p>
          <a:p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老师请两位同桌同学彼此对问并回答：通过科学实验，你发现进化论的死穴是什么？把时间控制在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分钟内，然后请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1-2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个小组派代表分享。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211D1E"/>
                </a:solidFill>
                <a:effectLst/>
                <a:latin typeface="Times"/>
              </a:rPr>
              <a:t>【</a:t>
            </a:r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待学生分享后，老师讲解：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"/>
              </a:rPr>
              <a:t>】</a:t>
            </a:r>
          </a:p>
          <a:p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2900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首先，进化论声称简单的生命能从无到有，由没有生命的物质偶然形成。但是科学已经证明：任何生命都不是从没有生命的物质偶然产生的。相反，生命只能来源于生命。也就是说，第一个生命体是无法通过偶然进化的方式产生的。因而，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击）进化论的第一个核心概念“没有生命的物质能偶然产生生命”是完全错误的。你看到进化论的死穴了吗？能否用自己的话复述出来（等候学生回答）进化论的死穴在于：它无法解释第一个生命体的起源。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567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现在再来想想，“第一个生命体无法偶然产生”，这对进化论意味着什么？看，这是一幅进化论所说生物从所谓“简单”的贝壳进化成猴子的模拟图。根据进化的概念，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微生物能逐渐进化为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生物水母，接着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水母随机进化为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鱼类，以此类推。看到了吗？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的出现是建基在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已经存在的基础上，而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的出现又是建基在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已经存在的基础上的。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现在假设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是地球上的第一个生命体，我们来反向推理一下，（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击）如果没有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会怎么样？（等候学生回答）那就没有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。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如果没有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呢？（等候学生回答）那就没有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。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没有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，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就没有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。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你发现了什么？（邀请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位学生回答）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383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但由于小明相信进化论，他认为生命是一步一步偶然进化来的，所以小明认为正确答案应该是</a:t>
            </a:r>
            <a:r>
              <a:rPr lang="zh-CN" altLang="en" dirty="0">
                <a:solidFill>
                  <a:srgbClr val="211D1E"/>
                </a:solidFill>
                <a:effectLst/>
                <a:latin typeface="Times"/>
              </a:rPr>
              <a:t>Ａ，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拼图是自己瞎拼出来的。小明的看法对吗？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4767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进化论是要在第一个生命体已经存在的基础上才能运作的。但若没有第一个生命体呢？进化论就会整个崩塌。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5641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rgbClr val="211D1E"/>
                </a:solidFill>
                <a:effectLst/>
                <a:latin typeface="Times"/>
              </a:rPr>
              <a:t>这就有点像盖楼房，需要先有第一层，才有第二层，有了第二层，才有第三层。但若第一层不复存在，那么无论再高的楼都也会整个倒塌。同样，若第一个生命体没有已经存在，那么进化论也会像这座楼房一样整个崩塌。</a:t>
            </a:r>
          </a:p>
          <a:p>
            <a:endParaRPr lang="zh-CN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因而现在我们要问：第一个生命体，例如第一个细菌、第一只苍蝇是怎么产生的呢？既然科学已经证明“没有生命的物质无法偶然产生生命”，（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击）那我们就可以知道：生命不能偶然产生，相反，生命是被特意设计出来的。这个科学结论完全吻合圣经所说的。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4688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圣经告诉我们：所有生物最先都是上帝从无到有创造出来的。读一读以下的经文：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创世记１：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1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起初，神创造天地。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……25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於是神造出野兽，各从其类；牲畜，各从其类；地上一切昆虫，各从其类。神看著是好的。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圣经说一切生物是上帝创造的，而且在上帝创造了这些生物后，就让它们按照“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各从其类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”的规则进行繁殖。这里你要掌握的要点是：科学支持圣经的记载。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9669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说到这，有同学可能会问：“的确，以上的实验能证明生命不是从没有生命的物质偶然产生的，进化论不正确，但是怎么知道生命一定是被上帝创造、被设计的呢？”（邀请一位学生回答）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413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很简单啊，还记得第一课学到的吗？透过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《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蒙娜丽莎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》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这幅画，我们能判断出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《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蒙娜丽莎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》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的背后有一位画家。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331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因为颜料并不会和画布一接触就自动形成这幅画，相反背后肯定有人巧妙地分配这些颜料。也就是说，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《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蒙娜丽莎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》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肯定是被画家创作出来的。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6684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同样，透过观察各种奇妙的生命体，比如说：蝴蝶、斑马等，我们也能判断出：生命体的背后有一位创造者存在。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6395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因为组成生命体的各种化学分子，例如水分子、氨基酸分子等并不能自动组成功能结构和器官。相反，化学分子得按照特殊的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DNA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指令才能一步一步地组装成生命体。这意味着化学分子的背后肯定有智慧的设计在发号施令。换一句话说，生命体肯定是被创造者创造出来的。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4815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在日常生活中，我们看到凡是经过人设计出来的器械处处都表明被设计的痕迹，例如：小汽车、挖土机、动感单车等。透过这些器械中体现出来的设计特征，我们不用见到它们背后的工程师，才能确认那些工程师肯定存在。相反，我们只要看到他们设计出来的产品，就能立马知道这些器械一定是被人类用智慧创造出来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550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有序的人体拼图真的可以按照进化论的说法，自己瞎拼出来吗？让我们通过实验来告诉小明事情的真相。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老师请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位同学上来，然后说：</a:t>
            </a:r>
          </a:p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看，我手中有一幅人体彩图的碎片。现在我把这些碎片放进这个纸盒里，请同学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随意摇晃，然后倒出来。待学生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摇晃并倒出来后，请其他学生观察。老师问：人体拼图能偶然形成吗？学生回答：不能！</a:t>
            </a:r>
          </a:p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那么拼图有没可能自己瞎拼出来呢？接着，老师把刚才倒出来的碎片打乱后重新放进纸盒里，用一块布蒙住学生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的眼睛，让学生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从盒子里随意拿出碎片放在黑板上，请学生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帮忙在黑板的位置用吸铁石固定碎片。其他学生只能观摩、不能出声。完成后，老师问：人体拼图是瞎拼出来的吗？其余学生回答：不！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1850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其实生命体也是一样的。你知道吗？生命体也处处表明上帝设计的痕迹。透过观察创造者在生命体上留下的设计的痕迹，我们也能知道生命体一定是有一位大能者用智慧创造出来的。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20722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下来让我们进入微观世界，稍微看看上帝在微小的细胞里留下的设计痕迹。请认真观看以下视频，并回答问题。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86776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观看视频：细胞里面有什么？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老师带领讨论，和学生互动；请不同的学生回答不同的问题。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31224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你觉得视频内容的难度是多少？用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5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，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， 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，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，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表达（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5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代表非常难，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代表一点也不难）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0777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稍微了解细胞的构造后，我觉得细胞：（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 </a:t>
            </a:r>
            <a:r>
              <a:rPr lang="zh-CN" altLang="en-US" u="sng" dirty="0">
                <a:solidFill>
                  <a:srgbClr val="211D1E"/>
                </a:solidFill>
                <a:effectLst/>
                <a:latin typeface="Times"/>
              </a:rPr>
              <a:t>非常复杂。</a:t>
            </a: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91382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一座城市能偶然形成吗？ 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</a:t>
            </a:r>
            <a:r>
              <a:rPr lang="zh-CN" altLang="en-US" u="sng" dirty="0">
                <a:solidFill>
                  <a:srgbClr val="211D1E"/>
                </a:solidFill>
                <a:effectLst/>
                <a:latin typeface="Times"/>
              </a:rPr>
              <a:t>不能，城市都是人建造的。</a:t>
            </a: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4192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一个细胞能偶然产生吗？为什么？ 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</a:t>
            </a:r>
            <a:r>
              <a:rPr lang="zh-CN" altLang="en-US" u="sng" dirty="0">
                <a:solidFill>
                  <a:srgbClr val="211D1E"/>
                </a:solidFill>
                <a:effectLst/>
                <a:latin typeface="Times"/>
              </a:rPr>
              <a:t>不能，因为细胞比城市还复杂。</a:t>
            </a: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pPr algn="just"/>
            <a:r>
              <a:rPr lang="zh-CN" altLang="en-US" u="sng" dirty="0">
                <a:solidFill>
                  <a:srgbClr val="211D1E"/>
                </a:solidFill>
                <a:effectLst/>
                <a:latin typeface="Times"/>
              </a:rPr>
              <a:t>如果一座城市都需要人类用智慧来建造，那么，比城市还要复杂的细胞就更需要创造者用智慧来设计了。</a:t>
            </a: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8138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我国有名的细胞生物学家翟中和院士在研究细胞多年以后，在他的著作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《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细胞生物学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》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一书里，他发出了这样的感慨：“我确信哪怕一个最简单的细胞，也比迄今为止设计出的任何智能电脑更精巧。”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99129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我们都知道智能电脑是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20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世纪才被人类发明出来。看到一台电脑，我们可以知道电脑一定是被制造出来的。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3175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同样道理，看到一个细胞，我们可以知道细胞一定是被创造出来的。毕竟，细胞比电脑还要复杂。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其实，有很多科学证据都能表明生命必须是被精心设计出来的。等到你们上了中学、学习了更多关于细胞的生物知识后，我们再来一起探讨吧。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写给老师的提醒</a:t>
            </a:r>
          </a:p>
          <a:p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课程进行到这里，老师可以视情况，询问孩子是否还有什么疑问。若有孩子问问题，问答时间控制在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5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分钟内为宜。若孩子提出老师答不出来的问题，老师可以先把问题记下来，课后寻找答案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【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推荐参考材料：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《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创世答问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》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、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《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坚固基础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》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初中版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】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或写信到</a:t>
            </a:r>
            <a:r>
              <a:rPr lang="en" altLang="zh-CN" dirty="0" err="1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XuexiKexue@protonmail.com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询问，下节课再回答。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983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请问，以上实验说明人体拼图是怎么形成的呢？（邀请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位学生回答）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A.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通过偶然因素、瞎拼出来的。</a:t>
            </a:r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B.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人凭借聪明智慧拼出来的。（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击）以上实验说明一幅有序的人体图不是偶然瞎拼而成的。相反，一幅有序的人体图必须是人凭借聪明智慧拼出来的。</a:t>
            </a:r>
          </a:p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引入主题：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64575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好吧，今天的课上到这里就结束了，我们来总结一下两个重点：</a:t>
            </a:r>
          </a:p>
          <a:p>
            <a:pPr algn="just"/>
            <a:r>
              <a:rPr lang="en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透过科学实验，我们看到生命不可能由没有生命的物质偶然产生。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透过学习细胞，我们看到生命必须是被创造的。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96421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写一写</a:t>
            </a:r>
          </a:p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如果现在有人问你“生命是怎么产生的？”你准备怎么回答他？请用一句话写下你的回答。</a:t>
            </a:r>
          </a:p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知道你自己的生命是被上帝精心设计和创造的以后，你准备如何使用自己的生命？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最后大家一起读：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07242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生命是被上帝创造的。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创世记１：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1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起初，神创造天地。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……25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於是神造出野兽，各从其类；牲畜，各从其类；地上一切昆虫，各从其类。神看著是好的。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76148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我们要好好使用自己的生命来敬畏创造生命的主。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传道书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12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：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1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你趁著年幼，衰败的日子尚未来到</a:t>
            </a:r>
            <a:r>
              <a:rPr lang="en-US" altLang="zh-CN" dirty="0">
                <a:solidFill>
                  <a:srgbClr val="211D1E"/>
                </a:solidFill>
                <a:effectLst/>
                <a:latin typeface="Helvetica" pitchFamily="2" charset="0"/>
              </a:rPr>
              <a:t>……</a:t>
            </a:r>
            <a:r>
              <a:rPr lang="zh-CN" altLang="en-US" dirty="0">
                <a:solidFill>
                  <a:srgbClr val="211D1E"/>
                </a:solidFill>
                <a:effectLst/>
                <a:latin typeface="Helvetica" pitchFamily="2" charset="0"/>
              </a:rPr>
              <a:t>当记念造你的主。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6351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祷告结束！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7583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现在我们来思考另外一个问题：如果一幅简单的人体拼图尚且无法通过偶然的方式形成，那么一个真实的生命体有可能偶然形成吗？（邀请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位学生回答）</a:t>
            </a:r>
          </a:p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按刚才的实验结果来看，（</a:t>
            </a:r>
            <a:r>
              <a:rPr lang="en-US" altLang="zh-CN" dirty="0">
                <a:solidFill>
                  <a:srgbClr val="211D1E"/>
                </a:solidFill>
                <a:effectLst/>
                <a:latin typeface="Times"/>
              </a:rPr>
              <a:t>P</a:t>
            </a: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 击）肯定是没有的。因为生命体比拼图复杂得多，如果连一幅拼图都无法偶然形成，那么生命体就更加没可能偶然产生了。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211D1E"/>
              </a:solidFill>
              <a:effectLst/>
              <a:latin typeface="Time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873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或许有人会说：“宇宙那么大，如果有漫长的时间，生命应该是有可能进化的。”其实这个问题已经被很多科学家解答过了，回答是：生命完全没可能偶然产生。这个问题的详细答案写在附录“生命为什么不可以在漫长时间里一点一点进化出来？”如果你对这个问题感兴趣，课后自己去看，但现在不能看。现在要记住科学家的结论：生命不可能偶然产生，正如圣经教导我们的那样。</a:t>
            </a:r>
            <a:endParaRPr lang="en-US" altLang="zh-CN" dirty="0">
              <a:solidFill>
                <a:srgbClr val="211D1E"/>
              </a:solidFill>
              <a:effectLst/>
              <a:latin typeface="Times"/>
            </a:endParaRPr>
          </a:p>
          <a:p>
            <a:pPr algn="just"/>
            <a:r>
              <a:rPr lang="zh-CN" altLang="en-US" b="1" dirty="0">
                <a:solidFill>
                  <a:srgbClr val="211D1E"/>
                </a:solidFill>
                <a:effectLst/>
                <a:latin typeface="Times"/>
              </a:rPr>
              <a:t>★ 写给老师的提醒</a:t>
            </a:r>
          </a:p>
          <a:p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确保孩子不会去看附录，而是继续在听课。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457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谁知道关于生命的产生，圣经是怎么教导我们的？（等候学生回答）圣经教导我们生命是上帝创造的。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D9E6D-A15A-B743-B4A3-278F5909B41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442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211D1E"/>
                </a:solidFill>
                <a:effectLst/>
                <a:latin typeface="Times"/>
              </a:rPr>
              <a:t>还记得我们上一课学到的吗？上帝在六日之内创造了天地万物，包括一切生命体。圣经告诉我们生命是被设计的，但是现在普遍流行的进化论认为“生命能偶然产生”。</a:t>
            </a:r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48799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0170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F95F89-112D-4BAE-4C14-EAA26C68E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82AF97-381E-AE5B-C5B2-21355C3D6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F505F140-D616-E7AB-E51F-FF850E95EFE7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F0828223-7C6D-8ACF-94CA-F5A7DBBD486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A15DCCE8-10FB-482E-C2E7-E14E9335F385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25D51EF1-565E-5DF7-F094-604B754E1A62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34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A3767B-85AA-C70E-A0B9-126B41F07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1FC907-A161-0A1C-F7CD-E9F3C49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B95C1608-F047-31A8-F3F0-79BAD5DB4DF1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0512F41D-197E-F4E4-CB34-630B8F145C51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D25DB1B-30E3-5FCC-C455-F9ED9A80887F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2209C443-6A38-0994-258E-264FC0663A28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4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6641208-8393-4B48-ECF0-858E53D66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481155"/>
            <a:ext cx="636609" cy="497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86CC53-9232-A398-B5E8-49AA28DAD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2CE93F59-DD08-96CA-D509-11130B4A036A}"/>
              </a:ext>
            </a:extLst>
          </p:cNvPr>
          <p:cNvSpPr/>
          <p:nvPr userDrawn="1"/>
        </p:nvSpPr>
        <p:spPr>
          <a:xfrm flipH="1">
            <a:off x="454529" y="1680878"/>
            <a:ext cx="0" cy="4723054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6FAAA127-8233-26D2-F7F6-E504FD768E9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211CDE9A-434B-A8BE-1F36-6FB944C969A4}"/>
              </a:ext>
            </a:extLst>
          </p:cNvPr>
          <p:cNvSpPr/>
          <p:nvPr userDrawn="1"/>
        </p:nvSpPr>
        <p:spPr>
          <a:xfrm flipH="1" flipV="1">
            <a:off x="971601" y="168087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174FADFB-0BAE-05E5-BF80-FE0667FBDD66}"/>
              </a:ext>
            </a:extLst>
          </p:cNvPr>
          <p:cNvSpPr/>
          <p:nvPr userDrawn="1"/>
        </p:nvSpPr>
        <p:spPr>
          <a:xfrm flipH="1">
            <a:off x="8714268" y="1680878"/>
            <a:ext cx="0" cy="456400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632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E38866-9121-4E54-8A19-6F762B7A1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0D6D6B-AB7C-90C1-0733-5DED50B2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6A4C9CC4-8683-9C4A-0BEB-8119CCA63ED7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94145D02-FCA9-2B4C-B857-764B644084F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74D5050E-6E36-7C64-96C5-5B3BCD6475EA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5B2AE502-F594-A64E-9943-E5FF39A2AFD6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809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F54427-94BF-02E9-C867-F6E80E078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37ED21-D7AB-64BC-61E2-3FB30666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EDA33973-FF77-8F3F-DEFF-98D18FB8B6A5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96B94C60-A598-0264-B6F9-08986551A0D7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BB4C0CAE-DBE4-73AB-AB58-94A828E5A8C1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3558E13-3932-CD5A-E1C9-47130FC727FB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759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E3769F-E632-D6F1-9BE6-CBA8CE9FC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F2DE10-89D4-368D-5DCE-D0183E280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E7839CCA-8BCE-F1A6-A956-F076046E2F22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46B1E8B8-4815-2C0B-03D4-81B7487F653A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AFD60BAC-45E1-55C5-1AFC-A0CB4144B46F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E31F5F1-00B8-7932-1F40-80C7ED175E33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29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F72D54-D89F-751E-4272-5031E1865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668313C-60E3-84D7-3E86-093DD1E7A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9A877F-90B3-ABC1-C3D0-81AF0659EA50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E50637CE-5FC7-EC62-9326-77742B869A6B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BD485F51-45C9-DF68-4381-A9D17B371A25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EC1F0486-6177-F891-780D-B4CE8B4DBAEC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27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A4DDC28-AA4B-FD00-80D6-46C43AFF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D79032-3DB4-1E8D-B7F1-4646DA8D5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26" name="直线连接符 20">
            <a:extLst>
              <a:ext uri="{FF2B5EF4-FFF2-40B4-BE49-F238E27FC236}">
                <a16:creationId xmlns:a16="http://schemas.microsoft.com/office/drawing/2014/main" id="{B76CE9D7-21E2-B837-7F15-EF63B103849B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" name="直线连接符 21">
            <a:extLst>
              <a:ext uri="{FF2B5EF4-FFF2-40B4-BE49-F238E27FC236}">
                <a16:creationId xmlns:a16="http://schemas.microsoft.com/office/drawing/2014/main" id="{EF76FBEF-ABDF-92A4-BD45-B55863CF364A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8" name="直线连接符 22">
            <a:extLst>
              <a:ext uri="{FF2B5EF4-FFF2-40B4-BE49-F238E27FC236}">
                <a16:creationId xmlns:a16="http://schemas.microsoft.com/office/drawing/2014/main" id="{9FE0535F-DA64-75E0-ECE8-FB830B1B8C4C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直线连接符 23">
            <a:extLst>
              <a:ext uri="{FF2B5EF4-FFF2-40B4-BE49-F238E27FC236}">
                <a16:creationId xmlns:a16="http://schemas.microsoft.com/office/drawing/2014/main" id="{A37D968E-AD25-915A-9DA5-671B838D68BC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586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12F4116-B88E-38AE-20B4-3FD30C11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21F86DA-729D-4B28-028B-53A8DF149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2" name="直线连接符 20">
            <a:extLst>
              <a:ext uri="{FF2B5EF4-FFF2-40B4-BE49-F238E27FC236}">
                <a16:creationId xmlns:a16="http://schemas.microsoft.com/office/drawing/2014/main" id="{4F0EE773-1110-93F7-2330-65B47B9D768E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1">
            <a:extLst>
              <a:ext uri="{FF2B5EF4-FFF2-40B4-BE49-F238E27FC236}">
                <a16:creationId xmlns:a16="http://schemas.microsoft.com/office/drawing/2014/main" id="{75B7C13D-D49E-799A-9711-F5B611826B4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2">
            <a:extLst>
              <a:ext uri="{FF2B5EF4-FFF2-40B4-BE49-F238E27FC236}">
                <a16:creationId xmlns:a16="http://schemas.microsoft.com/office/drawing/2014/main" id="{B0E84D56-2843-EA15-6A6B-1584AC237320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直线连接符 23">
            <a:extLst>
              <a:ext uri="{FF2B5EF4-FFF2-40B4-BE49-F238E27FC236}">
                <a16:creationId xmlns:a16="http://schemas.microsoft.com/office/drawing/2014/main" id="{BD400E1C-B95B-239F-E9AD-25B5108183FD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365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EA165A7-0F63-58AC-7A05-9CC4ECAF7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0C47B2-EDA1-F1C6-58F8-EC8A74E94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6" name="直线连接符 20">
            <a:extLst>
              <a:ext uri="{FF2B5EF4-FFF2-40B4-BE49-F238E27FC236}">
                <a16:creationId xmlns:a16="http://schemas.microsoft.com/office/drawing/2014/main" id="{FEFA5409-34AF-A4E2-0C27-AF78C866C571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95F5E38D-C04D-3BB1-1BA7-FA1B2E030DE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6EF8EB85-C2A2-15EF-22A5-36EECB74D7AD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4A76820C-E3A8-F2A7-B5A4-E78117B09F53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65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3387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EBD4A0-2C07-5800-82B7-96082785D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CEF55CA-562B-07B9-9225-22F88D6D0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B3297588-AB56-2F99-1009-5FA0C33B47C1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792319C3-A8D4-50B2-A48F-A4D25306A719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8DDCAD5E-9134-916B-8360-3A26FCB53CFA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C62C6B3-6257-808C-1E40-6DFC174B65AF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821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AB7A112-0CAD-6523-2B22-B644D03CD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519319" y="1684664"/>
            <a:ext cx="2349661" cy="259218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316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线连接符 20">
            <a:extLst>
              <a:ext uri="{FF2B5EF4-FFF2-40B4-BE49-F238E27FC236}">
                <a16:creationId xmlns:a16="http://schemas.microsoft.com/office/drawing/2014/main" id="{85440118-AE49-0D24-B088-8D31A4643A4A}"/>
              </a:ext>
            </a:extLst>
          </p:cNvPr>
          <p:cNvSpPr/>
          <p:nvPr userDrawn="1"/>
        </p:nvSpPr>
        <p:spPr>
          <a:xfrm flipH="1">
            <a:off x="454531" y="2195535"/>
            <a:ext cx="0" cy="4187634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" name="直线连接符 21">
            <a:extLst>
              <a:ext uri="{FF2B5EF4-FFF2-40B4-BE49-F238E27FC236}">
                <a16:creationId xmlns:a16="http://schemas.microsoft.com/office/drawing/2014/main" id="{EF321F55-D79B-E504-DE4C-5EBA40C9F0D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2">
            <a:extLst>
              <a:ext uri="{FF2B5EF4-FFF2-40B4-BE49-F238E27FC236}">
                <a16:creationId xmlns:a16="http://schemas.microsoft.com/office/drawing/2014/main" id="{D7AB3158-228D-4C6B-9FBF-2045F8E70A57}"/>
              </a:ext>
            </a:extLst>
          </p:cNvPr>
          <p:cNvSpPr/>
          <p:nvPr userDrawn="1"/>
        </p:nvSpPr>
        <p:spPr>
          <a:xfrm flipH="1" flipV="1">
            <a:off x="971601" y="2195534"/>
            <a:ext cx="7742668" cy="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3">
            <a:extLst>
              <a:ext uri="{FF2B5EF4-FFF2-40B4-BE49-F238E27FC236}">
                <a16:creationId xmlns:a16="http://schemas.microsoft.com/office/drawing/2014/main" id="{D2E4860A-4AA6-0BA8-5323-24750ADDA493}"/>
              </a:ext>
            </a:extLst>
          </p:cNvPr>
          <p:cNvSpPr/>
          <p:nvPr userDrawn="1"/>
        </p:nvSpPr>
        <p:spPr>
          <a:xfrm flipH="1">
            <a:off x="8714268" y="2195535"/>
            <a:ext cx="0" cy="4049346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72F4C3-A713-DCFA-479A-245961FBE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406998" y="2007386"/>
            <a:ext cx="579512" cy="43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63EE78-5401-C31C-07D9-64639B2C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294" y="6128807"/>
            <a:ext cx="57951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70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45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864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71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5984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04066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习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783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52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15088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8534F6-0FB7-4E4B-9AB0-5DF931876A96}" type="datetimeFigureOut">
              <a:rPr kumimoji="1" lang="zh-CN" altLang="en-US" smtClean="0"/>
              <a:t>2025/3/14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DA411C-237A-4F48-935D-470BF5E869A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450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8D3BB9-F833-65BF-F621-3B2419C14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187483" y="-1"/>
            <a:ext cx="2737509" cy="369675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932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669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95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50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5853ADF-7514-5973-3FEB-F5FE43758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509C152-7283-AF35-5679-2C782B9E0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4" name="直线连接符 20">
            <a:extLst>
              <a:ext uri="{FF2B5EF4-FFF2-40B4-BE49-F238E27FC236}">
                <a16:creationId xmlns:a16="http://schemas.microsoft.com/office/drawing/2014/main" id="{F9049A8B-E8C4-EE4F-2969-F6B421AEDEE9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16DCD9B6-7D7A-4AFE-8E66-8E102A757065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23936DAF-A248-91A7-DCC4-7373643ACE0E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4130D01B-4971-BCF8-450F-100C89FB8E31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90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C56A9D-7AB7-6AE8-2BF3-75D4A22F1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290E1E-5FAC-3203-0317-B467A246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40A9D9B7-1E1C-1445-A77A-E4C5F327D2A6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4437AC2E-85BD-3349-126A-49EF3009CB85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E78FFED8-BEE4-0D60-10A2-DF98D303827F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142510F8-031D-48BE-65D5-ED754E07790F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3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FFF992"/>
            </a:gs>
            <a:gs pos="100000">
              <a:srgbClr val="FEFAB9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3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5069611-FDC6-A506-1A9D-29A85D2F9749}"/>
              </a:ext>
            </a:extLst>
          </p:cNvPr>
          <p:cNvGrpSpPr/>
          <p:nvPr/>
        </p:nvGrpSpPr>
        <p:grpSpPr>
          <a:xfrm>
            <a:off x="205573" y="1807574"/>
            <a:ext cx="3674398" cy="3169388"/>
            <a:chOff x="146958" y="1807574"/>
            <a:chExt cx="3674398" cy="316938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2EEC4A6-C14D-E85A-24B9-6587AA1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233" t="21332" r="20655" b="21334"/>
            <a:stretch/>
          </p:blipFill>
          <p:spPr>
            <a:xfrm>
              <a:off x="2903202" y="4259137"/>
              <a:ext cx="918154" cy="7178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446BD50-4549-0F67-4F30-C7201661D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233" t="21332" r="20655" b="21334"/>
            <a:stretch/>
          </p:blipFill>
          <p:spPr>
            <a:xfrm rot="10800000">
              <a:off x="146958" y="1807574"/>
              <a:ext cx="918154" cy="717825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92C5FCA-CC25-4A5A-7C4B-6BC5F4CFF7D2}"/>
                </a:ext>
              </a:extLst>
            </p:cNvPr>
            <p:cNvGrpSpPr/>
            <p:nvPr/>
          </p:nvGrpSpPr>
          <p:grpSpPr>
            <a:xfrm>
              <a:off x="1024689" y="2080168"/>
              <a:ext cx="2684717" cy="2391643"/>
              <a:chOff x="6224954" y="1265960"/>
              <a:chExt cx="2684717" cy="2391643"/>
            </a:xfrm>
          </p:grpSpPr>
          <p:cxnSp>
            <p:nvCxnSpPr>
              <p:cNvPr id="14" name="直线连接符 13">
                <a:extLst>
                  <a:ext uri="{FF2B5EF4-FFF2-40B4-BE49-F238E27FC236}">
                    <a16:creationId xmlns:a16="http://schemas.microsoft.com/office/drawing/2014/main" id="{EFDE05B6-33C5-EAF8-BA70-A0FC795F1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954" y="1274351"/>
                <a:ext cx="2684717" cy="0"/>
              </a:xfrm>
              <a:prstGeom prst="line">
                <a:avLst/>
              </a:prstGeom>
              <a:ln w="28575">
                <a:solidFill>
                  <a:srgbClr val="FFC85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线连接符 14">
                <a:extLst>
                  <a:ext uri="{FF2B5EF4-FFF2-40B4-BE49-F238E27FC236}">
                    <a16:creationId xmlns:a16="http://schemas.microsoft.com/office/drawing/2014/main" id="{402004E2-B8D0-FDFA-607B-A91049339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9671" y="1265960"/>
                <a:ext cx="0" cy="2391643"/>
              </a:xfrm>
              <a:prstGeom prst="line">
                <a:avLst/>
              </a:prstGeom>
              <a:ln w="28575">
                <a:solidFill>
                  <a:srgbClr val="FFC85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C657B20-F9D4-F6C7-A349-7EE2A7DE40AC}"/>
                </a:ext>
              </a:extLst>
            </p:cNvPr>
            <p:cNvGrpSpPr/>
            <p:nvPr/>
          </p:nvGrpSpPr>
          <p:grpSpPr>
            <a:xfrm rot="10800000">
              <a:off x="274214" y="2342012"/>
              <a:ext cx="2684717" cy="2422873"/>
              <a:chOff x="6224954" y="1265960"/>
              <a:chExt cx="2684717" cy="2422873"/>
            </a:xfrm>
          </p:grpSpPr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F96B43-0CEA-C2C6-ECB3-4FB3C992D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954" y="1274351"/>
                <a:ext cx="2684717" cy="0"/>
              </a:xfrm>
              <a:prstGeom prst="line">
                <a:avLst/>
              </a:prstGeom>
              <a:ln w="28575">
                <a:solidFill>
                  <a:srgbClr val="FFC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线连接符 12">
                <a:extLst>
                  <a:ext uri="{FF2B5EF4-FFF2-40B4-BE49-F238E27FC236}">
                    <a16:creationId xmlns:a16="http://schemas.microsoft.com/office/drawing/2014/main" id="{1B93C779-F94D-47F9-8A7C-1784A6D99EC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909670" y="1265960"/>
                <a:ext cx="0" cy="2422873"/>
              </a:xfrm>
              <a:prstGeom prst="line">
                <a:avLst/>
              </a:prstGeom>
              <a:ln w="28575">
                <a:solidFill>
                  <a:srgbClr val="FFC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2DCD4A14-0C44-E571-1299-47E9E9F66BBD}"/>
              </a:ext>
            </a:extLst>
          </p:cNvPr>
          <p:cNvSpPr txBox="1">
            <a:spLocks/>
          </p:cNvSpPr>
          <p:nvPr/>
        </p:nvSpPr>
        <p:spPr>
          <a:xfrm>
            <a:off x="406915" y="2308952"/>
            <a:ext cx="3442130" cy="148364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生命是</a:t>
            </a:r>
            <a:endParaRPr lang="en-US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怎么产生的？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9FF58EB3-0328-B449-E0C7-8E7B9895395A}"/>
              </a:ext>
            </a:extLst>
          </p:cNvPr>
          <p:cNvSpPr txBox="1">
            <a:spLocks/>
          </p:cNvSpPr>
          <p:nvPr/>
        </p:nvSpPr>
        <p:spPr>
          <a:xfrm>
            <a:off x="339782" y="3709314"/>
            <a:ext cx="3428237" cy="98183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1:1</a:t>
            </a:r>
          </a:p>
          <a:p>
            <a:pPr algn="ctr">
              <a:lnSpc>
                <a:spcPts val="32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DB7C6A-F26C-4EE7-E183-7761A133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591" y="0"/>
            <a:ext cx="493740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089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BE86D-416F-AB5A-720F-695C6383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你听说过进化论吗？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0A2E0AE-D116-4B3E-3424-26F00C776894}"/>
              </a:ext>
            </a:extLst>
          </p:cNvPr>
          <p:cNvGrpSpPr/>
          <p:nvPr/>
        </p:nvGrpSpPr>
        <p:grpSpPr>
          <a:xfrm>
            <a:off x="0" y="2151304"/>
            <a:ext cx="9144000" cy="3763027"/>
            <a:chOff x="0" y="2497014"/>
            <a:chExt cx="8460825" cy="348188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5679331-5FE0-AF29-9D0B-939CC2100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82" r="8880"/>
            <a:stretch/>
          </p:blipFill>
          <p:spPr>
            <a:xfrm>
              <a:off x="3302671" y="2497014"/>
              <a:ext cx="5158154" cy="3481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077558-280D-7B78-851B-439141B7F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684" r="11692"/>
            <a:stretch/>
          </p:blipFill>
          <p:spPr>
            <a:xfrm>
              <a:off x="0" y="2497020"/>
              <a:ext cx="3262254" cy="34818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4739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21F4D95-8543-E124-CF9F-4D792A2489F7}"/>
              </a:ext>
            </a:extLst>
          </p:cNvPr>
          <p:cNvSpPr txBox="1"/>
          <p:nvPr/>
        </p:nvSpPr>
        <p:spPr>
          <a:xfrm>
            <a:off x="783523" y="2827164"/>
            <a:ext cx="6156537" cy="245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60"/>
              </a:lnSpc>
              <a:spcBef>
                <a:spcPts val="1200"/>
              </a:spcBef>
            </a:pP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“偶然进化”真能产生生命吗？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060"/>
              </a:lnSpc>
              <a:spcBef>
                <a:spcPts val="1200"/>
              </a:spcBef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如果偶然进化的说法不正确，那生命体到底是怎么来的？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060"/>
              </a:lnSpc>
              <a:spcBef>
                <a:spcPts val="1200"/>
              </a:spcBef>
            </a:pP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圣经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进化论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，哪个更加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合乎科学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7F92D0C-4EC1-286C-EA35-5F220B7B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本课会解决的问题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F5D5AC-0766-E5C6-BF93-D8A9D1BD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3429000"/>
            <a:ext cx="2688005" cy="26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75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4FB0D1-18F8-CA7E-9A41-33779CB6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生命是怎么来的？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B1FC8B-FB9C-8E8F-6C4F-1AA3DFD220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33227" y="3126945"/>
            <a:ext cx="4489450" cy="207803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4040"/>
              </a:lnSpc>
              <a:spcBef>
                <a:spcPts val="1200"/>
              </a:spcBef>
              <a:buNone/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“自然发生”的意思是生命可以透过没有生命的物质自然产生。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1ED57D-52BC-2C28-74E7-91EE27B526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9838" y="2134763"/>
            <a:ext cx="2682798" cy="29436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B933ADF-1816-272F-4047-674B18FC926D}"/>
              </a:ext>
            </a:extLst>
          </p:cNvPr>
          <p:cNvSpPr txBox="1"/>
          <p:nvPr/>
        </p:nvSpPr>
        <p:spPr>
          <a:xfrm>
            <a:off x="789838" y="5104389"/>
            <a:ext cx="2682798" cy="12526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09600">
              <a:lnSpc>
                <a:spcPts val="2260"/>
              </a:lnSpc>
              <a:defRPr/>
            </a:pPr>
            <a:r>
              <a:rPr lang="zh-CN" altLang="en-US" sz="1800" b="1" dirty="0">
                <a:latin typeface="Century Gothic" panose="020B0502020202020204"/>
                <a:ea typeface="微软雅黑" panose="020B0503020204020204" pitchFamily="34" charset="-122"/>
              </a:rPr>
              <a:t>亚里士多德</a:t>
            </a:r>
            <a:endParaRPr lang="en-US" altLang="zh-CN" sz="1800" b="1" dirty="0">
              <a:latin typeface="Century Gothic" panose="020B0502020202020204"/>
              <a:ea typeface="微软雅黑" panose="020B0503020204020204" pitchFamily="34" charset="-122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en-US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公元前</a:t>
            </a:r>
            <a:r>
              <a:rPr lang="en-US" altLang="zh-CN" sz="1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384-322</a:t>
            </a:r>
            <a:endParaRPr lang="en-US" altLang="zh-CN" sz="1800" b="1" dirty="0">
              <a:latin typeface="Century Gothic" panose="020B0502020202020204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en-US" sz="1800" b="1" dirty="0">
                <a:latin typeface="Century Gothic" panose="020B0502020202020204"/>
                <a:ea typeface="微软雅黑" panose="020B0503020204020204" pitchFamily="34" charset="-122"/>
                <a:cs typeface="Times New Roman" panose="02020603050405020304" charset="0"/>
              </a:rPr>
              <a:t>古希腊著名思想家</a:t>
            </a:r>
            <a:endParaRPr lang="zh-CN" altLang="en-US" sz="1800" b="1" dirty="0">
              <a:latin typeface="Century Gothic" panose="020B0502020202020204"/>
              <a:ea typeface="微软雅黑" panose="020B0503020204020204" pitchFamily="34" charset="-122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en-US" sz="1800" dirty="0">
                <a:latin typeface="Century Gothic" panose="020B0502020202020204"/>
                <a:ea typeface="微软雅黑" panose="020B0503020204020204" pitchFamily="34" charset="-122"/>
              </a:rPr>
              <a:t>提出自然发生说</a:t>
            </a:r>
          </a:p>
        </p:txBody>
      </p:sp>
    </p:spTree>
    <p:extLst>
      <p:ext uri="{BB962C8B-B14F-4D97-AF65-F5344CB8AC3E}">
        <p14:creationId xmlns:p14="http://schemas.microsoft.com/office/powerpoint/2010/main" val="38206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F8139-4DD0-2D6D-72AE-97192A13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60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自然发生</a:t>
            </a:r>
            <a:r>
              <a:rPr lang="zh-CN" altLang="en-US" sz="3600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说</a:t>
            </a:r>
            <a:endParaRPr lang="zh-CN" altLang="en-US" sz="7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2D66AD-982C-E294-8B27-22D28A1030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236" y="1959674"/>
            <a:ext cx="7961312" cy="16065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4060"/>
              </a:lnSpc>
              <a:buNone/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例如：一滩污秽的死水在一段时间后会生出蚊子，肉腐烂了以后会自己长出蛆。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DC76BB-3B49-3871-0892-E4DD8DED1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9" t="9503" r="4529" b="9586"/>
          <a:stretch/>
        </p:blipFill>
        <p:spPr>
          <a:xfrm>
            <a:off x="5072291" y="3223847"/>
            <a:ext cx="3580763" cy="28838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0FE1C5D-4B9E-2344-3449-93881FE9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38" y="3223847"/>
            <a:ext cx="4442064" cy="28917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180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5FDD52-B898-89A4-4381-146947B1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想一想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081BE0-EFE7-8554-0BC3-70A4180A37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201" y="1779631"/>
            <a:ext cx="8107680" cy="192844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3880"/>
              </a:lnSpc>
              <a:spcBef>
                <a:spcPts val="600"/>
              </a:spcBef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你们谁曾观察到一滩死水里有活着的蚊子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幼虫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3880"/>
              </a:lnSpc>
              <a:spcBef>
                <a:spcPts val="600"/>
              </a:spcBef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你们谁观察到一桶还没开封的饮用水里有活着的蚊子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幼虫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3880"/>
              </a:lnSpc>
              <a:spcBef>
                <a:spcPts val="600"/>
              </a:spcBef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你觉得“水”这种物质真的能生出蚊子吗？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36AEB51-FB66-407D-FFAA-AF70A3ED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72" y="3834528"/>
            <a:ext cx="351155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FE8A3C2-8DCC-8313-5D98-69B5274FB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610" y="3834527"/>
            <a:ext cx="2286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3C7F63-DC60-F04F-7A9E-1CC6C74C7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627" y="3633524"/>
            <a:ext cx="2688005" cy="26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B46E4D28-7A0F-E705-2C85-688A72E9D500}"/>
              </a:ext>
            </a:extLst>
          </p:cNvPr>
          <p:cNvSpPr txBox="1"/>
          <p:nvPr/>
        </p:nvSpPr>
        <p:spPr>
          <a:xfrm>
            <a:off x="988305" y="4621146"/>
            <a:ext cx="2223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果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肉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产生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蛆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D1AC8BA-C8BA-0B8D-025E-FECE0A3A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想一想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D85C15-A909-4CE9-1969-CCC527E86E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88305" y="2494342"/>
            <a:ext cx="3973488" cy="148641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4060"/>
              </a:lnSpc>
              <a:spcBef>
                <a:spcPts val="0"/>
              </a:spcBef>
              <a:buNone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腐肉：没有生命的物质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4060"/>
              </a:lnSpc>
              <a:spcBef>
                <a:spcPts val="0"/>
              </a:spcBef>
              <a:buNone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蛆：生命体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177CD093-FDA2-2E62-2FE9-3BE4F0DDFCD8}"/>
              </a:ext>
            </a:extLst>
          </p:cNvPr>
          <p:cNvSpPr/>
          <p:nvPr/>
        </p:nvSpPr>
        <p:spPr>
          <a:xfrm>
            <a:off x="3069152" y="4692297"/>
            <a:ext cx="526422" cy="3193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7E8B57-002D-C869-4618-40FA455E6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9" t="4529" r="4529" b="6419"/>
          <a:stretch/>
        </p:blipFill>
        <p:spPr>
          <a:xfrm>
            <a:off x="5056197" y="1685846"/>
            <a:ext cx="3044449" cy="26986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467E330-E936-B32C-98C4-C77B6258E436}"/>
              </a:ext>
            </a:extLst>
          </p:cNvPr>
          <p:cNvSpPr txBox="1"/>
          <p:nvPr/>
        </p:nvSpPr>
        <p:spPr>
          <a:xfrm>
            <a:off x="974287" y="5492307"/>
            <a:ext cx="2669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肉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</a:t>
            </a:r>
            <a:r>
              <a:rPr lang="zh-CN" altLang="en-US" sz="24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产生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蛆  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箭头: 右 4">
            <a:extLst>
              <a:ext uri="{FF2B5EF4-FFF2-40B4-BE49-F238E27FC236}">
                <a16:creationId xmlns:a16="http://schemas.microsoft.com/office/drawing/2014/main" id="{FFB6AEA0-03E5-F945-AD00-FD85CAB73BB5}"/>
              </a:ext>
            </a:extLst>
          </p:cNvPr>
          <p:cNvSpPr/>
          <p:nvPr/>
        </p:nvSpPr>
        <p:spPr>
          <a:xfrm>
            <a:off x="3643583" y="5563457"/>
            <a:ext cx="526422" cy="3193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4CB114-E63A-C3AD-0242-2291FE0B19FC}"/>
              </a:ext>
            </a:extLst>
          </p:cNvPr>
          <p:cNvSpPr txBox="1"/>
          <p:nvPr/>
        </p:nvSpPr>
        <p:spPr>
          <a:xfrm>
            <a:off x="4237735" y="5492307"/>
            <a:ext cx="3862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不是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从没有生命的物质自然产生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781F575-45CA-6981-E603-304FA61A3FAE}"/>
              </a:ext>
            </a:extLst>
          </p:cNvPr>
          <p:cNvSpPr txBox="1"/>
          <p:nvPr/>
        </p:nvSpPr>
        <p:spPr>
          <a:xfrm>
            <a:off x="3642466" y="4615000"/>
            <a:ext cx="3332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</a:t>
            </a:r>
            <a:r>
              <a:rPr lang="zh-CN" altLang="zh-CN" sz="24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从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没有生命的物质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自然产生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出来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9" grpId="0"/>
      <p:bldP spid="11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54AE-40EC-8E14-8CC2-B86D01C5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检验“自然发生说”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B0DE2-E1F8-44F6-090E-76734EF9FF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33854" y="2597520"/>
            <a:ext cx="4314092" cy="3133194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4040"/>
              </a:lnSpc>
              <a:spcBef>
                <a:spcPts val="0"/>
              </a:spcBef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弗朗切斯科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・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雷迪用实验证明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了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“自然发生说”不正确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040"/>
              </a:lnSpc>
              <a:spcBef>
                <a:spcPts val="0"/>
              </a:spcBef>
            </a:pP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040"/>
              </a:lnSpc>
              <a:spcBef>
                <a:spcPts val="0"/>
              </a:spcBef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生命根本不可能从没有生命的物质自然产生出来。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3DEEFBA-C195-9A72-EAA5-0B649EE0786E}"/>
              </a:ext>
            </a:extLst>
          </p:cNvPr>
          <p:cNvSpPr txBox="1"/>
          <p:nvPr/>
        </p:nvSpPr>
        <p:spPr>
          <a:xfrm>
            <a:off x="1012577" y="5104389"/>
            <a:ext cx="2625862" cy="12526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09600">
              <a:lnSpc>
                <a:spcPts val="2260"/>
              </a:lnSpc>
              <a:defRPr/>
            </a:pPr>
            <a:r>
              <a:rPr lang="zh-CN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弗朗切斯科</a:t>
            </a:r>
            <a:r>
              <a:rPr lang="en-US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·</a:t>
            </a:r>
            <a:r>
              <a:rPr lang="zh-CN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雷迪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Francesco Redi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800" b="1" dirty="0">
              <a:latin typeface="Century Gothic" panose="020B0502020202020204"/>
              <a:ea typeface="微软雅黑" panose="020B0503020204020204" pitchFamily="34" charset="-122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17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世纪</a:t>
            </a:r>
            <a:r>
              <a:rPr lang="en-US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意大利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医学家和昆虫学家</a:t>
            </a:r>
            <a:endParaRPr lang="zh-CN" altLang="en-US" sz="1800" dirty="0"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AAD323-20E9-AB22-BAF2-43898EF27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0" b="7206"/>
          <a:stretch/>
        </p:blipFill>
        <p:spPr>
          <a:xfrm>
            <a:off x="1012577" y="1725569"/>
            <a:ext cx="2625862" cy="33762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242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04BCA44-77AB-31CB-CF60-9D7EA756C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52" y="286567"/>
            <a:ext cx="4587020" cy="29846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095739" y="1266092"/>
            <a:ext cx="2530818" cy="4771292"/>
          </a:xfrm>
          <a:prstGeom prst="rect">
            <a:avLst/>
          </a:prstGeom>
          <a:solidFill>
            <a:srgbClr val="FFC000"/>
          </a:solidFill>
        </p:spPr>
        <p:txBody>
          <a:bodyPr wrap="square" lIns="180000" tIns="19050" rIns="144000" bIns="19050" rtlCol="0" anchor="ctr" anchorCtr="0"/>
          <a:lstStyle/>
          <a:p>
            <a:pPr algn="ctr">
              <a:buSzPct val="100000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雷迪的实验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SzPct val="100000"/>
            </a:pP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buSzPct val="100000"/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说明：蛆虫并不是从肉里产生的，因为如果肉能生蛆虫的话，那应该是所有罐子里的肉都会生出蛆虫才对。</a:t>
            </a:r>
            <a:endParaRPr lang="zh-CN" altLang="en-US" sz="3600" b="1" spc="360" dirty="0">
              <a:solidFill>
                <a:srgbClr val="3185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6720" y="260682"/>
            <a:ext cx="1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罐口敞开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89175" y="260682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罐口密封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96936" y="260682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罐口蒙纱布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8340101-DC3F-187F-C4BE-049B5035C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053" y="3868614"/>
            <a:ext cx="4587019" cy="29846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C1E445-6710-7D3A-86B9-84F307140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4129" y="3418665"/>
            <a:ext cx="665851" cy="6375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F82BCCE-CC34-CABB-A2D4-C4A8F8BFD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21" t="10907" r="26304" b="17410"/>
          <a:stretch/>
        </p:blipFill>
        <p:spPr>
          <a:xfrm>
            <a:off x="1592409" y="5017477"/>
            <a:ext cx="427534" cy="4397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1158 C -0.03021 0.03842 -0.06424 0.08842 -0.06424 0.11481 C -0.06424 0.14143 -0.01146 0.15231 0.00382 0.14745 C 0.01892 0.14259 0.03906 0.11365 0.02691 0.08588 C 0.01475 0.05787 -0.06754 -0.00255 -0.06927 -0.02014 C -0.07101 -0.03797 0.00121 -0.02338 0.01666 -0.02014 " pathEditMode="relative" ptsTypes="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2022" y="5376605"/>
            <a:ext cx="4614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苍蝇在腐肉上产卵了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55518" y="5376446"/>
            <a:ext cx="393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卵长大变成了苍蝇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63E4F7A-4502-8FC9-FD03-E07AA0D5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雷迪的解释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A1CE3B-F9CC-DC64-5900-F178FAE4B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22" y="2183634"/>
            <a:ext cx="4614121" cy="298356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F24E7A-72A9-369F-DAA1-021441A4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518" y="2183344"/>
            <a:ext cx="3937916" cy="29888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8340101-DC3F-187F-C4BE-049B5035C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490" y="1312049"/>
            <a:ext cx="4587019" cy="29846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F82BCCE-CC34-CABB-A2D4-C4A8F8BFD5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21" t="10907" r="26304" b="17410"/>
          <a:stretch/>
        </p:blipFill>
        <p:spPr>
          <a:xfrm>
            <a:off x="3067846" y="2460912"/>
            <a:ext cx="427534" cy="43977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917F1F-170F-8CDD-AA68-CDAFD470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雷迪的结论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690ECAE-169C-8385-9127-863251E4B6D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78490" y="4537765"/>
            <a:ext cx="4891066" cy="239150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fontAlgn="ctr">
              <a:lnSpc>
                <a:spcPts val="406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2800" spc="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蛆虫并非来自腐肉</a:t>
            </a:r>
          </a:p>
          <a:p>
            <a:pPr marL="457200" indent="-457200" fontAlgn="ctr">
              <a:lnSpc>
                <a:spcPts val="406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2800" spc="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蛆虫是苍蝇的幼虫</a:t>
            </a:r>
            <a:endParaRPr lang="en-US" altLang="zh-CN" sz="2800" spc="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 fontAlgn="ctr">
              <a:lnSpc>
                <a:spcPts val="406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2800" spc="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生命不能从非生命物质产生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1157 C -0.0302 0.03843 -0.06423 0.08843 -0.06423 0.11482 C -0.06423 0.14144 -0.01145 0.15232 0.00382 0.14745 C 0.01893 0.14259 0.03907 0.11366 0.02691 0.08588 C 0.01476 0.05787 -0.06753 -0.00255 -0.06927 -0.02014 C -0.071 -0.03796 0.00122 -0.02338 0.01667 -0.02014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B5ACBA-BFFE-96E0-260D-2D7DFE66239E}"/>
              </a:ext>
            </a:extLst>
          </p:cNvPr>
          <p:cNvSpPr txBox="1"/>
          <p:nvPr/>
        </p:nvSpPr>
        <p:spPr>
          <a:xfrm>
            <a:off x="1782619" y="3538702"/>
            <a:ext cx="5299023" cy="1187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通过偶然因素、瞎拼出来的。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4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人凭借聪明智慧拼出来的。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5718C6C-0FD4-7982-02B7-EEB73902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这幅拼图是怎么形成的？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E66A1-50D1-ACA0-9241-5B59E24E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96" y="2195219"/>
            <a:ext cx="2384131" cy="4279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79E011-7C1F-7C97-05C2-C3690328C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49" y="3984522"/>
            <a:ext cx="741813" cy="7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DCCBEA-1916-EE4D-DC65-34B24B921107}"/>
              </a:ext>
            </a:extLst>
          </p:cNvPr>
          <p:cNvSpPr txBox="1"/>
          <p:nvPr/>
        </p:nvSpPr>
        <p:spPr>
          <a:xfrm>
            <a:off x="625146" y="2813538"/>
            <a:ext cx="7623908" cy="304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en-US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雷迪的实验说明了什么？选出</a:t>
            </a:r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正确</a:t>
            </a:r>
            <a:r>
              <a:rPr lang="zh-CN" altLang="en-US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答案</a:t>
            </a:r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zh-CN" altLang="en-US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生命能自己偶然产生出来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没有生命的物质能产生生命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生命体并不是从没有生命的物质衍生出来的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“自然发生说”是正确的，是科学的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生命是从生命而来</a:t>
            </a:r>
            <a:endParaRPr lang="en-US" altLang="zh-CN" sz="28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EDCE4F-8D53-1150-D3F5-F702196808D9}"/>
              </a:ext>
            </a:extLst>
          </p:cNvPr>
          <p:cNvSpPr txBox="1"/>
          <p:nvPr/>
        </p:nvSpPr>
        <p:spPr>
          <a:xfrm>
            <a:off x="7120646" y="2852447"/>
            <a:ext cx="78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3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CE</a:t>
            </a:r>
            <a:endParaRPr kumimoji="1" lang="zh-CN" altLang="en-US" sz="2800" spc="3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955147-3AA0-0D37-BB72-DFA694CCC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565" y="120860"/>
            <a:ext cx="3123927" cy="2692678"/>
          </a:xfrm>
          <a:prstGeom prst="rect">
            <a:avLst/>
          </a:prstGeom>
          <a:effectLst>
            <a:outerShdw blurRad="152400" dist="25400" dir="18900000" algn="bl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1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87403FA-139E-7475-2FE8-BB56A6DFE6C6}"/>
              </a:ext>
            </a:extLst>
          </p:cNvPr>
          <p:cNvSpPr txBox="1"/>
          <p:nvPr/>
        </p:nvSpPr>
        <p:spPr>
          <a:xfrm>
            <a:off x="1008184" y="3855591"/>
            <a:ext cx="7549661" cy="2303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60"/>
              </a:lnSpc>
              <a:spcBef>
                <a:spcPts val="1200"/>
              </a:spcBef>
            </a:pPr>
            <a:r>
              <a:rPr lang="zh-CN" altLang="en-US" sz="28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提问：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060"/>
              </a:lnSpc>
              <a:spcBef>
                <a:spcPts val="1200"/>
              </a:spcBef>
            </a:pP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没有可能微生物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，例如细菌，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能从没有生命的物质产生呢？毕竟微生物可是非常非常微小的。你觉得有可能吗？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BF6F82-1375-FE18-2268-D2B7D71A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23" y="187569"/>
            <a:ext cx="6544826" cy="34360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5639AC-9A12-8CE9-F191-24F72A56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1123">
            <a:off x="3211626" y="429899"/>
            <a:ext cx="1179402" cy="13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8567D3-A652-3C2D-F4EE-50C8FD82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观看视频：鹅颈瓶实验</a:t>
            </a:r>
          </a:p>
        </p:txBody>
      </p:sp>
      <p:pic>
        <p:nvPicPr>
          <p:cNvPr id="3" name="Es L05 Pasteurs Experiment 20230427">
            <a:hlinkClick r:id="" action="ppaction://media"/>
            <a:extLst>
              <a:ext uri="{FF2B5EF4-FFF2-40B4-BE49-F238E27FC236}">
                <a16:creationId xmlns:a16="http://schemas.microsoft.com/office/drawing/2014/main" id="{842DCBDF-1405-8512-95FA-50A1A560A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081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A3A1F96-E1F5-D895-57EB-A6A0F793F724}"/>
              </a:ext>
            </a:extLst>
          </p:cNvPr>
          <p:cNvSpPr txBox="1"/>
          <p:nvPr/>
        </p:nvSpPr>
        <p:spPr>
          <a:xfrm>
            <a:off x="1024932" y="3090639"/>
            <a:ext cx="7591530" cy="3201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8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“鹅颈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瓶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实验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”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" panose="020B0604020202020204" pitchFamily="34" charset="0"/>
              </a:rPr>
              <a:t>证明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微生物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40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是自然而然长出来的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40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繁殖需要漫长的时间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40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由营养丰富的肉汤产生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4080"/>
              </a:lnSpc>
              <a:buFont typeface="+mj-lt"/>
              <a:buAutoNum type="alphaU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由原来已经存在的微生物产生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4080"/>
              </a:lnSpc>
              <a:buFont typeface="+mj-lt"/>
              <a:buAutoNum type="alphaUcPeriod"/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由没有生命的物质随机产生 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ECDEA9-DF70-7D67-CECA-CC992283937E}"/>
              </a:ext>
            </a:extLst>
          </p:cNvPr>
          <p:cNvSpPr txBox="1"/>
          <p:nvPr/>
        </p:nvSpPr>
        <p:spPr>
          <a:xfrm>
            <a:off x="6062511" y="3167390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spc="3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endParaRPr kumimoji="1" lang="zh-CN" altLang="en-US" sz="2800" spc="3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E5A38D-506B-FF17-FD37-FA0ADF6EA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-29817"/>
            <a:ext cx="4419601" cy="29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A8E453D-43BB-405A-442E-A37E2F0D814C}"/>
              </a:ext>
            </a:extLst>
          </p:cNvPr>
          <p:cNvSpPr txBox="1"/>
          <p:nvPr/>
        </p:nvSpPr>
        <p:spPr>
          <a:xfrm>
            <a:off x="5213051" y="2590635"/>
            <a:ext cx="3462026" cy="2980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80"/>
              </a:lnSpc>
              <a:spcBef>
                <a:spcPts val="1200"/>
              </a:spcBef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雷迪和巴斯德的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实验都证明了同一件事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80"/>
              </a:lnSpc>
              <a:spcBef>
                <a:spcPts val="1200"/>
              </a:spcBef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生命不是从没有生命的物质自然发生的；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80"/>
              </a:lnSpc>
              <a:spcBef>
                <a:spcPts val="1200"/>
              </a:spcBef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相反，生命只能源于原本已经存在的生命。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9327A9-BF0B-DA53-A97F-E1B9DC43E5FB}"/>
              </a:ext>
            </a:extLst>
          </p:cNvPr>
          <p:cNvSpPr txBox="1"/>
          <p:nvPr/>
        </p:nvSpPr>
        <p:spPr>
          <a:xfrm>
            <a:off x="0" y="4861145"/>
            <a:ext cx="2625862" cy="12526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09600">
              <a:lnSpc>
                <a:spcPts val="2260"/>
              </a:lnSpc>
              <a:defRPr/>
            </a:pPr>
            <a:r>
              <a:rPr lang="zh-CN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弗朗切斯科</a:t>
            </a:r>
            <a:r>
              <a:rPr lang="en-US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·</a:t>
            </a:r>
            <a:r>
              <a:rPr lang="zh-CN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雷迪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Francesco Redi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800" b="1" dirty="0">
              <a:latin typeface="Century Gothic" panose="020B0502020202020204"/>
              <a:ea typeface="微软雅黑" panose="020B0503020204020204" pitchFamily="34" charset="-122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17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世纪意大利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医学家</a:t>
            </a:r>
            <a:r>
              <a:rPr lang="zh-CN" altLang="en-US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昆虫学家</a:t>
            </a:r>
            <a:endParaRPr lang="zh-CN" altLang="en-US" sz="1800" dirty="0"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5D99F8-904B-07B4-3DA8-01EB56278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0" b="7206"/>
          <a:stretch/>
        </p:blipFill>
        <p:spPr>
          <a:xfrm>
            <a:off x="0" y="1482325"/>
            <a:ext cx="2625862" cy="33762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C7F1F37-28D0-1A44-CA76-4FF87EE0C9E5}"/>
              </a:ext>
            </a:extLst>
          </p:cNvPr>
          <p:cNvSpPr txBox="1"/>
          <p:nvPr/>
        </p:nvSpPr>
        <p:spPr>
          <a:xfrm>
            <a:off x="2696308" y="4861145"/>
            <a:ext cx="2415520" cy="12526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09600">
              <a:lnSpc>
                <a:spcPts val="2260"/>
              </a:lnSpc>
              <a:defRPr/>
            </a:pPr>
            <a:r>
              <a:rPr lang="zh-CN" altLang="en-US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路易</a:t>
            </a:r>
            <a:r>
              <a:rPr lang="en-US" altLang="zh-CN" sz="1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·</a:t>
            </a:r>
            <a:r>
              <a:rPr lang="zh-CN" altLang="en-US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巴斯德</a:t>
            </a:r>
            <a:endParaRPr lang="en-US" altLang="zh-CN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" altLang="zh-CN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Louis Pasteur 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800" b="1" dirty="0">
              <a:latin typeface="Century Gothic" panose="020B0502020202020204"/>
              <a:ea typeface="微软雅黑" panose="020B0503020204020204" pitchFamily="34" charset="-122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19</a:t>
            </a:r>
            <a:r>
              <a:rPr lang="zh-CN" altLang="en-US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世纪</a:t>
            </a:r>
            <a:r>
              <a:rPr lang="zh-CN" altLang="en-US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法国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09600">
              <a:lnSpc>
                <a:spcPts val="2260"/>
              </a:lnSpc>
              <a:defRPr/>
            </a:pPr>
            <a:r>
              <a:rPr lang="zh-CN" altLang="en-US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微生物学家、</a:t>
            </a:r>
            <a:r>
              <a:rPr lang="zh-CN" altLang="en-US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化学家</a:t>
            </a:r>
            <a:endParaRPr lang="zh-CN" altLang="en-US" sz="1800" dirty="0"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BD2E6B-2235-E88F-B72B-97BE7BB3E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92" t="13529" r="29999" b="26743"/>
          <a:stretch/>
        </p:blipFill>
        <p:spPr>
          <a:xfrm>
            <a:off x="2727085" y="1482325"/>
            <a:ext cx="2384743" cy="33775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091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mmexport1577243856715">
            <a:extLst>
              <a:ext uri="{FF2B5EF4-FFF2-40B4-BE49-F238E27FC236}">
                <a16:creationId xmlns:a16="http://schemas.microsoft.com/office/drawing/2014/main" id="{342B1E11-1979-461A-AFDF-C7774001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0"/>
            <a:ext cx="8604250" cy="38084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418C2A-31D0-009C-6A57-303F2E3207B6}"/>
              </a:ext>
            </a:extLst>
          </p:cNvPr>
          <p:cNvSpPr txBox="1"/>
          <p:nvPr/>
        </p:nvSpPr>
        <p:spPr>
          <a:xfrm>
            <a:off x="1101970" y="3931844"/>
            <a:ext cx="7117691" cy="2361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进化论不是科学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科学证明进化论是错的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你今天所学的内容戳中了进化论的一个死穴。你知道是什么吗？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5F2B06-2FAA-1296-250E-9A4F36B41F50}"/>
              </a:ext>
            </a:extLst>
          </p:cNvPr>
          <p:cNvSpPr txBox="1"/>
          <p:nvPr/>
        </p:nvSpPr>
        <p:spPr>
          <a:xfrm>
            <a:off x="3044804" y="1700304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8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错误！</a:t>
            </a:r>
          </a:p>
        </p:txBody>
      </p:sp>
    </p:spTree>
    <p:extLst>
      <p:ext uri="{BB962C8B-B14F-4D97-AF65-F5344CB8AC3E}">
        <p14:creationId xmlns:p14="http://schemas.microsoft.com/office/powerpoint/2010/main" val="12980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9D05BC-4753-C3C4-2498-56A23771D455}"/>
              </a:ext>
            </a:extLst>
          </p:cNvPr>
          <p:cNvSpPr txBox="1"/>
          <p:nvPr/>
        </p:nvSpPr>
        <p:spPr>
          <a:xfrm>
            <a:off x="1312984" y="4050132"/>
            <a:ext cx="7010401" cy="223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80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进化论有两个核心的概念：</a:t>
            </a:r>
            <a:endParaRPr lang="zh-CN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380"/>
              </a:lnSpc>
              <a:buFont typeface="+mj-lt"/>
              <a:buAutoNum type="arabicPeriod"/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简单的生命是从无到有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由没有生命的物质偶然形成的。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380"/>
              </a:lnSpc>
              <a:buFont typeface="+mj-lt"/>
              <a:buAutoNum type="arabicPeriod"/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接着，在漫长时间中，这些简单的生物逐渐进化成为其他复杂的生物。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7" descr="进化过程2">
            <a:extLst>
              <a:ext uri="{FF2B5EF4-FFF2-40B4-BE49-F238E27FC236}">
                <a16:creationId xmlns:a16="http://schemas.microsoft.com/office/drawing/2014/main" id="{BC64E669-9C09-B07A-C7D8-E5214F646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4"/>
          <a:stretch>
            <a:fillRect/>
          </a:stretch>
        </p:blipFill>
        <p:spPr bwMode="auto">
          <a:xfrm>
            <a:off x="626011" y="185358"/>
            <a:ext cx="7891977" cy="3642035"/>
          </a:xfrm>
          <a:prstGeom prst="rect">
            <a:avLst/>
          </a:prstGeom>
          <a:solidFill>
            <a:schemeClr val="bg1"/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456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进化过程2">
            <a:extLst>
              <a:ext uri="{FF2B5EF4-FFF2-40B4-BE49-F238E27FC236}">
                <a16:creationId xmlns:a16="http://schemas.microsoft.com/office/drawing/2014/main" id="{0F36FA72-E469-DC0A-3746-19F301550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4"/>
          <a:stretch>
            <a:fillRect/>
          </a:stretch>
        </p:blipFill>
        <p:spPr bwMode="auto">
          <a:xfrm>
            <a:off x="0" y="1430290"/>
            <a:ext cx="5745874" cy="2651639"/>
          </a:xfrm>
          <a:prstGeom prst="rect">
            <a:avLst/>
          </a:prstGeom>
          <a:solidFill>
            <a:schemeClr val="bg1"/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340A5E2-4599-7C63-70FC-80C20291EC5F}"/>
              </a:ext>
            </a:extLst>
          </p:cNvPr>
          <p:cNvSpPr txBox="1"/>
          <p:nvPr/>
        </p:nvSpPr>
        <p:spPr>
          <a:xfrm>
            <a:off x="1060380" y="4674233"/>
            <a:ext cx="7023240" cy="15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进化论的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概念：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生命由没有生命的物质偶然形成。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简单生物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逐渐进化成为复杂的生物。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2DDEE37D-27C3-4D0C-A2CB-E8549178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找一找：进化论的死穴是什么？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3B11D9E-3DE8-E83F-27F1-1F0E3C53F213}"/>
              </a:ext>
            </a:extLst>
          </p:cNvPr>
          <p:cNvGrpSpPr/>
          <p:nvPr/>
        </p:nvGrpSpPr>
        <p:grpSpPr>
          <a:xfrm>
            <a:off x="5961742" y="1642656"/>
            <a:ext cx="2964031" cy="1938894"/>
            <a:chOff x="5961742" y="1642656"/>
            <a:chExt cx="2964031" cy="193889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9761BF7-EAEF-D96C-7BA9-7182CB13B02C}"/>
                </a:ext>
              </a:extLst>
            </p:cNvPr>
            <p:cNvSpPr txBox="1"/>
            <p:nvPr/>
          </p:nvSpPr>
          <p:spPr>
            <a:xfrm>
              <a:off x="6081532" y="1642656"/>
              <a:ext cx="2844241" cy="14956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180000" tIns="108000" bIns="14400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zh-CN" altLang="en-US" sz="2400" dirty="0">
                  <a:solidFill>
                    <a:srgbClr val="00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实验已经证明：</a:t>
              </a:r>
              <a:endParaRPr lang="en-US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15000"/>
                </a:lnSpc>
              </a:pPr>
              <a:r>
                <a:rPr lang="zh-CN" altLang="en-US" sz="24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生命不能从没有生命的物质偶然形成</a:t>
              </a:r>
              <a:endParaRPr lang="en-US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三角形 13">
              <a:extLst>
                <a:ext uri="{FF2B5EF4-FFF2-40B4-BE49-F238E27FC236}">
                  <a16:creationId xmlns:a16="http://schemas.microsoft.com/office/drawing/2014/main" id="{E1CA8988-CDEF-C892-74C6-2B72B8133E8E}"/>
                </a:ext>
              </a:extLst>
            </p:cNvPr>
            <p:cNvSpPr/>
            <p:nvPr/>
          </p:nvSpPr>
          <p:spPr>
            <a:xfrm rot="12847766">
              <a:off x="5961742" y="3222356"/>
              <a:ext cx="352413" cy="35919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16DF0887-6012-185B-929B-C4DF62630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2170">
            <a:off x="5117336" y="3128811"/>
            <a:ext cx="2120995" cy="21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69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mmexport1577243856715">
            <a:extLst>
              <a:ext uri="{FF2B5EF4-FFF2-40B4-BE49-F238E27FC236}">
                <a16:creationId xmlns:a16="http://schemas.microsoft.com/office/drawing/2014/main" id="{D71086DD-E946-6E96-6602-902DA374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6" y="1334826"/>
            <a:ext cx="7625427" cy="337516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2DDEE37D-27C3-4D0C-A2CB-E8549178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进化论的死穴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A89266-4ED1-A7F3-A74F-9C0988DB7BDD}"/>
              </a:ext>
            </a:extLst>
          </p:cNvPr>
          <p:cNvSpPr txBox="1"/>
          <p:nvPr/>
        </p:nvSpPr>
        <p:spPr>
          <a:xfrm>
            <a:off x="1174886" y="5273039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进化论：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生命由</a:t>
            </a:r>
            <a:r>
              <a:rPr lang="zh-CN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没有生命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的物质</a:t>
            </a:r>
            <a:r>
              <a:rPr lang="zh-CN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偶然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形成。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C49E23-7110-09F9-AF04-A30EBCC43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92" y="2342677"/>
            <a:ext cx="2661403" cy="2661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1B8BF5E-87CD-04C7-88EE-B6C802F62F95}"/>
              </a:ext>
            </a:extLst>
          </p:cNvPr>
          <p:cNvSpPr txBox="1"/>
          <p:nvPr/>
        </p:nvSpPr>
        <p:spPr>
          <a:xfrm>
            <a:off x="1090010" y="1609476"/>
            <a:ext cx="387798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zh-CN" altLang="en-US" sz="4800" b="1" dirty="0">
                <a:ln w="38100">
                  <a:noFill/>
                </a:ln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进化论的死穴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9761BF7-EAEF-D96C-7BA9-7182CB13B02C}"/>
              </a:ext>
            </a:extLst>
          </p:cNvPr>
          <p:cNvSpPr txBox="1"/>
          <p:nvPr/>
        </p:nvSpPr>
        <p:spPr>
          <a:xfrm>
            <a:off x="759286" y="5224452"/>
            <a:ext cx="7625427" cy="685348"/>
          </a:xfrm>
          <a:prstGeom prst="rect">
            <a:avLst/>
          </a:prstGeom>
          <a:solidFill>
            <a:srgbClr val="FFC000"/>
          </a:solidFill>
        </p:spPr>
        <p:txBody>
          <a:bodyPr wrap="square" lIns="180000" tIns="108000" bIns="144000" anchor="ctr">
            <a:spAutoFit/>
          </a:bodyPr>
          <a:lstStyle/>
          <a:p>
            <a:pPr algn="ctr"/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科学：生命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不能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从没有生命的物质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偶然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形成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6DF0887-6012-185B-929B-C4DF6263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30619">
            <a:off x="441870" y="3510426"/>
            <a:ext cx="2120995" cy="21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6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进化过程2">
            <a:extLst>
              <a:ext uri="{FF2B5EF4-FFF2-40B4-BE49-F238E27FC236}">
                <a16:creationId xmlns:a16="http://schemas.microsoft.com/office/drawing/2014/main" id="{1DBCA39B-F3AC-2DA0-70FD-E483A837E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4"/>
          <a:stretch>
            <a:fillRect/>
          </a:stretch>
        </p:blipFill>
        <p:spPr bwMode="auto">
          <a:xfrm>
            <a:off x="0" y="2008989"/>
            <a:ext cx="9111177" cy="4204679"/>
          </a:xfrm>
          <a:prstGeom prst="rect">
            <a:avLst/>
          </a:prstGeom>
          <a:solidFill>
            <a:schemeClr val="bg1"/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0E15A77-478C-8AB3-7BCB-6AB7CE20014E}"/>
              </a:ext>
            </a:extLst>
          </p:cNvPr>
          <p:cNvSpPr txBox="1"/>
          <p:nvPr/>
        </p:nvSpPr>
        <p:spPr>
          <a:xfrm>
            <a:off x="1008185" y="3042734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1"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76A3CDA-9A01-D75F-5803-7A05BEBF4AC2}"/>
              </a:ext>
            </a:extLst>
          </p:cNvPr>
          <p:cNvSpPr txBox="1"/>
          <p:nvPr/>
        </p:nvSpPr>
        <p:spPr>
          <a:xfrm>
            <a:off x="3847132" y="31614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1"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F26F52-12AF-7F55-E673-B6AAF8D780C5}"/>
              </a:ext>
            </a:extLst>
          </p:cNvPr>
          <p:cNvSpPr txBox="1"/>
          <p:nvPr/>
        </p:nvSpPr>
        <p:spPr>
          <a:xfrm>
            <a:off x="5990638" y="3584433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</a:t>
            </a:r>
            <a:endParaRPr kumimoji="1"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4AE748-0D42-0B33-EE88-F05AC27C88E1}"/>
              </a:ext>
            </a:extLst>
          </p:cNvPr>
          <p:cNvSpPr txBox="1"/>
          <p:nvPr/>
        </p:nvSpPr>
        <p:spPr>
          <a:xfrm>
            <a:off x="7983416" y="4437781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</a:t>
            </a:r>
            <a:endParaRPr kumimoji="1" lang="zh-CN" altLang="en-US" sz="2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0F1F9FA-29C5-A864-C785-4D1BCCEA230A}"/>
              </a:ext>
            </a:extLst>
          </p:cNvPr>
          <p:cNvSpPr txBox="1"/>
          <p:nvPr/>
        </p:nvSpPr>
        <p:spPr>
          <a:xfrm>
            <a:off x="2532185" y="5846015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  <a:endParaRPr kumimoji="1" lang="zh-CN" altLang="en-US" sz="24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DEA3F9-9B48-F39E-BE5A-402D35365F01}"/>
              </a:ext>
            </a:extLst>
          </p:cNvPr>
          <p:cNvSpPr txBox="1"/>
          <p:nvPr/>
        </p:nvSpPr>
        <p:spPr>
          <a:xfrm>
            <a:off x="562708" y="586946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endParaRPr kumimoji="1" lang="zh-CN" altLang="en-US" sz="24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04AA69-E9E7-82A5-741E-56316103E3BB}"/>
              </a:ext>
            </a:extLst>
          </p:cNvPr>
          <p:cNvSpPr txBox="1"/>
          <p:nvPr/>
        </p:nvSpPr>
        <p:spPr>
          <a:xfrm>
            <a:off x="5287108" y="5152888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endParaRPr kumimoji="1" lang="zh-CN" altLang="en-US" sz="24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011FB09-29C3-7ADA-4C7B-105B70757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89" y="5873934"/>
            <a:ext cx="496970" cy="4969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B881AAC-39A0-ED18-DE4D-162837BF4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030" y="5846015"/>
            <a:ext cx="496970" cy="4969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7940E2-D81F-50E5-002B-8C68DDF34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08" y="5164589"/>
            <a:ext cx="496970" cy="49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DE41BC-5E20-882B-FAE2-B242966CD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92" y="4437781"/>
            <a:ext cx="496970" cy="4969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FED3081-3540-E2B9-7EF9-4BF3E056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47" y="3584433"/>
            <a:ext cx="496970" cy="4969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F0BE571-4CE6-4DF1-3346-540C08553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977" y="3161496"/>
            <a:ext cx="496970" cy="4969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5F1A2F6-70E7-4871-AB5D-4DD4424FF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85" y="3025081"/>
            <a:ext cx="496970" cy="49697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39BE04-DB81-E74D-F831-CD715957AD97}"/>
              </a:ext>
            </a:extLst>
          </p:cNvPr>
          <p:cNvSpPr txBox="1"/>
          <p:nvPr/>
        </p:nvSpPr>
        <p:spPr>
          <a:xfrm>
            <a:off x="299802" y="3815266"/>
            <a:ext cx="3744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如果没有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会怎么样？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B5D0565-CE55-60C4-1D31-073E41DA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“第一个生命体无法偶然产生”</a:t>
            </a:r>
            <a:br>
              <a:rPr lang="en-US" altLang="zh-CN" dirty="0"/>
            </a:br>
            <a:r>
              <a:rPr lang="zh-CN" altLang="en-US" dirty="0"/>
              <a:t>这对进化论意味着什么？</a:t>
            </a:r>
          </a:p>
        </p:txBody>
      </p:sp>
    </p:spTree>
    <p:extLst>
      <p:ext uri="{BB962C8B-B14F-4D97-AF65-F5344CB8AC3E}">
        <p14:creationId xmlns:p14="http://schemas.microsoft.com/office/powerpoint/2010/main" val="32066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B5ACBA-BFFE-96E0-260D-2D7DFE66239E}"/>
              </a:ext>
            </a:extLst>
          </p:cNvPr>
          <p:cNvSpPr txBox="1"/>
          <p:nvPr/>
        </p:nvSpPr>
        <p:spPr>
          <a:xfrm>
            <a:off x="1782619" y="3538702"/>
            <a:ext cx="5299023" cy="1187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通过偶然因素、瞎拼出来的。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4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人凭借聪明智慧拼出来的。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5718C6C-0FD4-7982-02B7-EEB73902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这幅拼图是怎么形成的？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E66A1-50D1-ACA0-9241-5B59E24E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96" y="2195219"/>
            <a:ext cx="2384131" cy="4279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F85E16-D711-14E4-D624-892512933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984" y="2802481"/>
            <a:ext cx="2179637" cy="2179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959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B5D0565-CE55-60C4-1D31-073E41DA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316862"/>
            <a:ext cx="8721969" cy="1621865"/>
          </a:xfrm>
        </p:spPr>
        <p:txBody>
          <a:bodyPr/>
          <a:lstStyle/>
          <a:p>
            <a:r>
              <a:rPr lang="zh-CN" altLang="zh-CN" kern="0" dirty="0">
                <a:solidFill>
                  <a:srgbClr val="000000"/>
                </a:solidFill>
                <a:cs typeface="Times New Roman" panose="02020603050405020304" pitchFamily="18" charset="0"/>
              </a:rPr>
              <a:t>进化论是要在第一个生命体已经存在的基础上才能</a:t>
            </a:r>
            <a:r>
              <a:rPr lang="zh-CN" altLang="en-US" kern="0" dirty="0">
                <a:solidFill>
                  <a:srgbClr val="000000"/>
                </a:solidFill>
                <a:cs typeface="Times New Roman" panose="02020603050405020304" pitchFamily="18" charset="0"/>
              </a:rPr>
              <a:t>运作的</a:t>
            </a:r>
            <a:r>
              <a:rPr lang="zh-CN" altLang="zh-CN" kern="0" dirty="0">
                <a:solidFill>
                  <a:srgbClr val="000000"/>
                </a:solidFill>
                <a:cs typeface="Times New Roman" panose="02020603050405020304" pitchFamily="18" charset="0"/>
              </a:rPr>
              <a:t>。若没有第一个生命体</a:t>
            </a:r>
            <a:r>
              <a:rPr lang="zh-CN" altLang="en-US" kern="0" dirty="0">
                <a:solidFill>
                  <a:srgbClr val="000000"/>
                </a:solidFill>
                <a:cs typeface="Times New Roman" panose="02020603050405020304" pitchFamily="18" charset="0"/>
              </a:rPr>
              <a:t>，</a:t>
            </a:r>
            <a:r>
              <a:rPr lang="zh-CN" altLang="zh-CN" kern="0" dirty="0">
                <a:solidFill>
                  <a:srgbClr val="000000"/>
                </a:solidFill>
                <a:cs typeface="Times New Roman" panose="02020603050405020304" pitchFamily="18" charset="0"/>
              </a:rPr>
              <a:t>进化论就会整个崩塌。</a:t>
            </a:r>
            <a:endParaRPr lang="zh-CN" altLang="en-US" sz="6000" dirty="0"/>
          </a:p>
        </p:txBody>
      </p:sp>
      <p:pic>
        <p:nvPicPr>
          <p:cNvPr id="4" name="Picture 7" descr="进化过程2">
            <a:extLst>
              <a:ext uri="{FF2B5EF4-FFF2-40B4-BE49-F238E27FC236}">
                <a16:creationId xmlns:a16="http://schemas.microsoft.com/office/drawing/2014/main" id="{9AD4741E-5940-F4FE-948A-8B4311CCD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4"/>
          <a:stretch>
            <a:fillRect/>
          </a:stretch>
        </p:blipFill>
        <p:spPr bwMode="auto">
          <a:xfrm>
            <a:off x="0" y="2008989"/>
            <a:ext cx="9111177" cy="4204679"/>
          </a:xfrm>
          <a:prstGeom prst="rect">
            <a:avLst/>
          </a:prstGeom>
          <a:solidFill>
            <a:schemeClr val="bg1"/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1B08F5-3F05-9992-F0E0-7F9D9E4BA0AA}"/>
              </a:ext>
            </a:extLst>
          </p:cNvPr>
          <p:cNvSpPr txBox="1"/>
          <p:nvPr/>
        </p:nvSpPr>
        <p:spPr>
          <a:xfrm>
            <a:off x="1008185" y="3042734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1"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9433EB-2675-EC69-F455-72159A907B40}"/>
              </a:ext>
            </a:extLst>
          </p:cNvPr>
          <p:cNvSpPr txBox="1"/>
          <p:nvPr/>
        </p:nvSpPr>
        <p:spPr>
          <a:xfrm>
            <a:off x="3847132" y="31614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1"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3E1256-2621-3DE6-F092-0525719BF04C}"/>
              </a:ext>
            </a:extLst>
          </p:cNvPr>
          <p:cNvSpPr txBox="1"/>
          <p:nvPr/>
        </p:nvSpPr>
        <p:spPr>
          <a:xfrm>
            <a:off x="5990638" y="3584433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</a:t>
            </a:r>
            <a:endParaRPr kumimoji="1"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BD961A-768A-DCC8-4642-B5532EB5628D}"/>
              </a:ext>
            </a:extLst>
          </p:cNvPr>
          <p:cNvSpPr txBox="1"/>
          <p:nvPr/>
        </p:nvSpPr>
        <p:spPr>
          <a:xfrm>
            <a:off x="7983416" y="4437781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</a:t>
            </a:r>
            <a:endParaRPr kumimoji="1"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4AF0FEC-8569-04C2-FF46-BC5E2874BD57}"/>
              </a:ext>
            </a:extLst>
          </p:cNvPr>
          <p:cNvSpPr txBox="1"/>
          <p:nvPr/>
        </p:nvSpPr>
        <p:spPr>
          <a:xfrm>
            <a:off x="2532185" y="5846015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  <a:endParaRPr kumimoji="1" lang="zh-CN" altLang="en-US" sz="2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FF57E9-AF36-673A-B088-1B15529A847D}"/>
              </a:ext>
            </a:extLst>
          </p:cNvPr>
          <p:cNvSpPr txBox="1"/>
          <p:nvPr/>
        </p:nvSpPr>
        <p:spPr>
          <a:xfrm>
            <a:off x="562708" y="586946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endParaRPr kumimoji="1" lang="zh-CN" altLang="en-US" sz="24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DC58D5-64CC-0D12-4473-93901D3D19D9}"/>
              </a:ext>
            </a:extLst>
          </p:cNvPr>
          <p:cNvSpPr txBox="1"/>
          <p:nvPr/>
        </p:nvSpPr>
        <p:spPr>
          <a:xfrm>
            <a:off x="5287108" y="5152888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endParaRPr kumimoji="1" lang="zh-CN" altLang="en-US" sz="2400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BE4AD64-4D2D-29CB-A9C4-EEED19A1A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89" y="5873934"/>
            <a:ext cx="496970" cy="4969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E64A28-46FC-52E5-84B7-8190EB49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030" y="5846015"/>
            <a:ext cx="496970" cy="4969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5CA1B7-B7C1-038D-D149-DE1AFA0A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108" y="5164589"/>
            <a:ext cx="496970" cy="4969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79CB80D-FE9F-F732-50E4-43F4DFBC9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092" y="4437781"/>
            <a:ext cx="496970" cy="49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0D6AA6-5647-6327-0975-791B2BF87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047" y="3584433"/>
            <a:ext cx="496970" cy="4969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631F3B3-70FE-A2AA-0A56-26302A26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977" y="3161496"/>
            <a:ext cx="496970" cy="4969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B1FADD3-17B9-BAFD-84E9-179FBB7B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85" y="3025081"/>
            <a:ext cx="496970" cy="49697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9C346AD-84AB-40DE-DF2A-6257ED7FC62B}"/>
              </a:ext>
            </a:extLst>
          </p:cNvPr>
          <p:cNvSpPr txBox="1"/>
          <p:nvPr/>
        </p:nvSpPr>
        <p:spPr>
          <a:xfrm>
            <a:off x="299802" y="3815266"/>
            <a:ext cx="3744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如果没有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会怎么样？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51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871BDA0-E889-4A35-FD00-29E0F95F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64" y="1973355"/>
            <a:ext cx="5779466" cy="38182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5EEDB-E292-32ED-BAC0-EDF68BF9E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064" y="1940303"/>
            <a:ext cx="2616365" cy="2242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EEA593-6543-C265-6069-F8C816B25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784" y="5206182"/>
            <a:ext cx="2616368" cy="18688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08BD5D-0819-A654-A553-068A43332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669" y="3666735"/>
            <a:ext cx="2678661" cy="1868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4E6B5C-FD6C-6240-F96A-1EC85E8FF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9" y="-9100"/>
            <a:ext cx="2927837" cy="2242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1FF47-488A-60F5-120D-5F7F79DC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第一个生命体是怎么产生的？</a:t>
            </a:r>
            <a:endParaRPr lang="zh-CN" altLang="en-US" sz="6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BB2B98-F436-02CB-F543-5E1ACF9911D9}"/>
              </a:ext>
            </a:extLst>
          </p:cNvPr>
          <p:cNvSpPr txBox="1"/>
          <p:nvPr/>
        </p:nvSpPr>
        <p:spPr>
          <a:xfrm>
            <a:off x="2542507" y="4514791"/>
            <a:ext cx="4572000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结论：</a:t>
            </a:r>
            <a:endParaRPr lang="en-US" altLang="zh-CN" sz="2800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生命不能偶然产生，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生命是被特意设计出来的。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E6153C2-0DBF-965C-7C10-344AB6790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64" y="1608503"/>
            <a:ext cx="3162905" cy="26884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C527CE-5178-232A-25E9-434C33DF7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31" t="10030" r="12846" b="8395"/>
          <a:stretch/>
        </p:blipFill>
        <p:spPr>
          <a:xfrm>
            <a:off x="1360431" y="1608504"/>
            <a:ext cx="3468076" cy="26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7EBD61-CB94-2CEE-3E4F-8AEED3FB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所有生物</a:t>
            </a:r>
            <a:r>
              <a:rPr lang="zh-CN" altLang="en-US" kern="0" dirty="0">
                <a:solidFill>
                  <a:srgbClr val="000000"/>
                </a:solidFill>
                <a:cs typeface="Times New Roman" panose="02020603050405020304" pitchFamily="18" charset="0"/>
              </a:rPr>
              <a:t>皆由</a:t>
            </a:r>
            <a:r>
              <a:rPr lang="zh-CN" altLang="zh-CN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上帝创造</a:t>
            </a:r>
            <a:endParaRPr lang="zh-CN" altLang="en-US" sz="6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6E9BF0-F0C8-32FE-AE92-053013FEB31C}"/>
              </a:ext>
            </a:extLst>
          </p:cNvPr>
          <p:cNvSpPr txBox="1"/>
          <p:nvPr/>
        </p:nvSpPr>
        <p:spPr>
          <a:xfrm>
            <a:off x="984738" y="4503630"/>
            <a:ext cx="7526215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创世记１</a:t>
            </a: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起初，神创造天地。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……25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於是神造出野兽，各从其类；牲畜，各从其类；地上一切昆虫，各从其类。神看著是好的。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4B330F-8B73-6E5A-E6EA-7108DA690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86" y="1450861"/>
            <a:ext cx="2991827" cy="29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9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812ADD-06C6-29AA-7FAE-C61B54F0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3078" y="1474786"/>
            <a:ext cx="6244492" cy="425760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E042ED-7DE2-6A77-E30B-12B9894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疑问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C223C7-041F-45C6-CD4E-FDB37A7823FA}"/>
              </a:ext>
            </a:extLst>
          </p:cNvPr>
          <p:cNvSpPr txBox="1"/>
          <p:nvPr/>
        </p:nvSpPr>
        <p:spPr>
          <a:xfrm>
            <a:off x="1004835" y="2493929"/>
            <a:ext cx="5008546" cy="175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80"/>
              </a:lnSpc>
            </a:pPr>
            <a:r>
              <a:rPr lang="zh-CN" altLang="en-US" sz="2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“科学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实验能证明生命不是从没有生命的物质偶然产生的，进化论不正确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但是怎么知道生命一定是被上帝创造、被设计的呢？”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86E776-FE8C-E197-5F8D-3A10FAE84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262" y="3417087"/>
            <a:ext cx="3130062" cy="31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79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50AD6FC-7CCA-0807-60FC-ADBD7101C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82" y="1261026"/>
            <a:ext cx="2747411" cy="36861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C6705CD-83B7-7FA2-86F7-8C9F99A7F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76" y="1288570"/>
            <a:ext cx="2432833" cy="36861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3E5F2FCA-CFB0-1427-48D6-0DAEDE5E7E9A}"/>
              </a:ext>
            </a:extLst>
          </p:cNvPr>
          <p:cNvSpPr/>
          <p:nvPr/>
        </p:nvSpPr>
        <p:spPr>
          <a:xfrm>
            <a:off x="4194287" y="2797430"/>
            <a:ext cx="755426" cy="52322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BA3547-B85C-1A6E-2F68-8DAC3F16953A}"/>
              </a:ext>
            </a:extLst>
          </p:cNvPr>
          <p:cNvSpPr txBox="1"/>
          <p:nvPr/>
        </p:nvSpPr>
        <p:spPr>
          <a:xfrm>
            <a:off x="1755674" y="5587330"/>
            <a:ext cx="6342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《蒙娜丽莎》的背后有一位画家。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12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7348DB9-E7A6-5F40-B720-62092DF04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0411" y="333126"/>
            <a:ext cx="2550617" cy="37018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3F1AA4D-C755-C647-90CB-91DFCD42CCA0}"/>
              </a:ext>
            </a:extLst>
          </p:cNvPr>
          <p:cNvSpPr txBox="1"/>
          <p:nvPr/>
        </p:nvSpPr>
        <p:spPr>
          <a:xfrm>
            <a:off x="5250411" y="2957720"/>
            <a:ext cx="2550617" cy="10772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这幅画</a:t>
            </a: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背后</a:t>
            </a:r>
            <a:endParaRPr lang="en-US" altLang="zh-CN" sz="3200" kern="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有个画家！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E491A6C-66E4-B346-90C8-BE606219421C}"/>
              </a:ext>
            </a:extLst>
          </p:cNvPr>
          <p:cNvSpPr txBox="1"/>
          <p:nvPr/>
        </p:nvSpPr>
        <p:spPr>
          <a:xfrm>
            <a:off x="1182251" y="4608030"/>
            <a:ext cx="6968175" cy="144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zh-CN" altLang="zh-CN" sz="24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颜料并不会和画布一接触就自动形成</a:t>
            </a:r>
            <a:r>
              <a:rPr lang="zh-CN" altLang="en-US" sz="24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这幅画</a:t>
            </a:r>
            <a:r>
              <a:rPr lang="zh-CN" altLang="zh-CN" sz="24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，相反</a:t>
            </a:r>
            <a:r>
              <a:rPr lang="zh-CN" altLang="en-US" sz="24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，它的</a:t>
            </a:r>
            <a:r>
              <a:rPr lang="zh-CN" altLang="zh-CN" sz="24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背后肯定有人巧妙地分配这些颜料。</a:t>
            </a:r>
            <a:endParaRPr lang="en-US" altLang="zh-CN" sz="24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zh-CN" altLang="en-US" sz="24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结论：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《蒙娜丽莎》肯定是被画家创</a:t>
            </a:r>
            <a:r>
              <a:rPr lang="zh-CN" altLang="en-US" sz="2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作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出来的。</a:t>
            </a:r>
            <a:endParaRPr lang="zh-CN" altLang="en-US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3A4425-78E2-2E46-A669-F4F1ED665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02"/>
          <a:stretch/>
        </p:blipFill>
        <p:spPr>
          <a:xfrm>
            <a:off x="1273098" y="333126"/>
            <a:ext cx="2501959" cy="14415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21E1F1-3AC9-DA55-ED17-C42A513DFA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60"/>
          <a:stretch/>
        </p:blipFill>
        <p:spPr>
          <a:xfrm>
            <a:off x="1273098" y="1774674"/>
            <a:ext cx="2501959" cy="22602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右箭头 3">
            <a:extLst>
              <a:ext uri="{FF2B5EF4-FFF2-40B4-BE49-F238E27FC236}">
                <a16:creationId xmlns:a16="http://schemas.microsoft.com/office/drawing/2014/main" id="{3EB33A63-3607-3389-DDBE-739971994B73}"/>
              </a:ext>
            </a:extLst>
          </p:cNvPr>
          <p:cNvSpPr/>
          <p:nvPr/>
        </p:nvSpPr>
        <p:spPr>
          <a:xfrm>
            <a:off x="4135021" y="1988360"/>
            <a:ext cx="755426" cy="52322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6643B3-3396-2B68-3EB2-602F35916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798" y="1611151"/>
            <a:ext cx="1273187" cy="12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5">
            <a:extLst>
              <a:ext uri="{FF2B5EF4-FFF2-40B4-BE49-F238E27FC236}">
                <a16:creationId xmlns:a16="http://schemas.microsoft.com/office/drawing/2014/main" id="{4771B026-9F1E-80C8-4692-6CFADE08E05F}"/>
              </a:ext>
            </a:extLst>
          </p:cNvPr>
          <p:cNvSpPr/>
          <p:nvPr/>
        </p:nvSpPr>
        <p:spPr>
          <a:xfrm>
            <a:off x="4359888" y="2960233"/>
            <a:ext cx="647644" cy="46317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CAFA58-4058-33D2-FF4B-12537644CDAB}"/>
              </a:ext>
            </a:extLst>
          </p:cNvPr>
          <p:cNvSpPr txBox="1"/>
          <p:nvPr/>
        </p:nvSpPr>
        <p:spPr>
          <a:xfrm>
            <a:off x="1933014" y="5663073"/>
            <a:ext cx="6149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生命体的背后有一位创造者存在。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47D5073-31AA-9410-4B21-776B2E02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136" y="1177756"/>
            <a:ext cx="2703021" cy="40281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7D343F2-2E1C-F161-4625-C9015E9B0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371"/>
          <a:stretch/>
        </p:blipFill>
        <p:spPr>
          <a:xfrm>
            <a:off x="1110687" y="1177756"/>
            <a:ext cx="2883597" cy="40281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19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6D97697-1A81-C872-DF75-AD99BBA60583}"/>
              </a:ext>
            </a:extLst>
          </p:cNvPr>
          <p:cNvSpPr txBox="1"/>
          <p:nvPr/>
        </p:nvSpPr>
        <p:spPr>
          <a:xfrm>
            <a:off x="949450" y="3976780"/>
            <a:ext cx="7409103" cy="220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  <a:spcBef>
                <a:spcPts val="1200"/>
              </a:spcBef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化学分子得按照特殊的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DNA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指令才能一步一步地组装成生命体。这意味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着：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化学分子的背后肯定有人在发号施令。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80"/>
              </a:lnSpc>
              <a:spcBef>
                <a:spcPts val="1200"/>
              </a:spcBef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结论：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生命体肯定是被创造者创造出来的。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右箭头 5">
            <a:extLst>
              <a:ext uri="{FF2B5EF4-FFF2-40B4-BE49-F238E27FC236}">
                <a16:creationId xmlns:a16="http://schemas.microsoft.com/office/drawing/2014/main" id="{06C7EB62-D635-CBA2-7B80-2123F6F3658A}"/>
              </a:ext>
            </a:extLst>
          </p:cNvPr>
          <p:cNvSpPr/>
          <p:nvPr/>
        </p:nvSpPr>
        <p:spPr>
          <a:xfrm>
            <a:off x="4440172" y="1740395"/>
            <a:ext cx="647644" cy="46317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4209756-81FD-ABD8-7153-B40DF6D95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49"/>
          <a:stretch/>
        </p:blipFill>
        <p:spPr>
          <a:xfrm>
            <a:off x="0" y="422042"/>
            <a:ext cx="4316057" cy="30998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2D88AE-E2B1-F28A-380C-612DD5074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5" r="9826"/>
          <a:stretch/>
        </p:blipFill>
        <p:spPr>
          <a:xfrm>
            <a:off x="5193324" y="422042"/>
            <a:ext cx="3950676" cy="30998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9155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E7517-7447-48A9-2387-CC63E197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设计的痕迹表明有设计师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692D05-0BB9-C0BE-49D7-3834832CD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9" y="3600264"/>
            <a:ext cx="4125207" cy="309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E922C2-4745-2756-F4E5-CDA4AA9C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26" y="2250830"/>
            <a:ext cx="5031405" cy="50314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0A5E14D-0D55-A667-42DC-18CC2B1A8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31" y="1453662"/>
            <a:ext cx="4720585" cy="22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9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7C184C2-2A7E-D165-8687-30D562711C18}"/>
              </a:ext>
            </a:extLst>
          </p:cNvPr>
          <p:cNvSpPr txBox="1"/>
          <p:nvPr/>
        </p:nvSpPr>
        <p:spPr>
          <a:xfrm>
            <a:off x="1918838" y="5726617"/>
            <a:ext cx="3274486" cy="54938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实验</a:t>
            </a:r>
            <a:r>
              <a:rPr lang="zh-CN" altLang="en-US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揭晓</a:t>
            </a:r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真相</a:t>
            </a:r>
            <a:endParaRPr lang="en-US" altLang="zh-CN" sz="2800" b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55A709F-859B-BD93-9212-F2026887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366"/>
            <a:ext cx="9144000" cy="1325563"/>
          </a:xfrm>
        </p:spPr>
        <p:txBody>
          <a:bodyPr/>
          <a:lstStyle/>
          <a:p>
            <a:r>
              <a:rPr lang="zh-CN" altLang="en-US" dirty="0"/>
              <a:t>拼图真的可以按照进化论的说法，</a:t>
            </a:r>
            <a:br>
              <a:rPr lang="en-US" altLang="zh-CN" dirty="0"/>
            </a:br>
            <a:r>
              <a:rPr lang="zh-CN" altLang="en-US" dirty="0"/>
              <a:t>自己瞎拼出来吗？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918C9C-1127-CDBC-D55F-8345CD41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96" y="2195219"/>
            <a:ext cx="2384131" cy="4279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C0245-BD61-8428-45B2-B592FB361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66" y="1746929"/>
            <a:ext cx="4617060" cy="39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33BA56B-7A58-5F38-D8A1-3B07E696D788}"/>
              </a:ext>
            </a:extLst>
          </p:cNvPr>
          <p:cNvSpPr txBox="1"/>
          <p:nvPr/>
        </p:nvSpPr>
        <p:spPr>
          <a:xfrm>
            <a:off x="762467" y="4133725"/>
            <a:ext cx="7662056" cy="2053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生命体也处处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表明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上帝设计的痕迹。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透过观察创造者在生命体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留下的设计痕迹，我们也能知道生命体一定是有一位大能者用智慧创造出来的。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F815D8-FF8E-3776-F13A-86BD54CA91BD}"/>
              </a:ext>
            </a:extLst>
          </p:cNvPr>
          <p:cNvGrpSpPr/>
          <p:nvPr/>
        </p:nvGrpSpPr>
        <p:grpSpPr>
          <a:xfrm>
            <a:off x="1" y="671021"/>
            <a:ext cx="9144000" cy="3364183"/>
            <a:chOff x="1" y="671021"/>
            <a:chExt cx="9144000" cy="336418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557A35D-17FE-728B-76AA-9A8E91E93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71021"/>
              <a:ext cx="2404814" cy="336418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CE1BA6E-727B-74A1-A0BB-F1B317D3D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4815" y="671021"/>
              <a:ext cx="2349919" cy="336418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4958362-E8A6-78D0-DBA5-A33641E9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4507" y="671021"/>
              <a:ext cx="2042976" cy="336418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28A6C39-8E18-893C-0DFB-6E78285F4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7483" y="671021"/>
              <a:ext cx="2346518" cy="336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6287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30ED784-CD07-A8F2-F422-81F1AD64AFDC}"/>
              </a:ext>
            </a:extLst>
          </p:cNvPr>
          <p:cNvSpPr txBox="1"/>
          <p:nvPr/>
        </p:nvSpPr>
        <p:spPr>
          <a:xfrm>
            <a:off x="2121877" y="5795856"/>
            <a:ext cx="5228492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观看视频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：细胞里面有什么？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A7FEA7E-22F8-DE12-19A1-50DD7250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上帝在微小的细胞里留下设计的痕迹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70E014-7903-16D6-AD53-9897B9531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16" y="881237"/>
            <a:ext cx="7044125" cy="52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48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AA426C44-08DE-96AD-663B-1DA95743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观看视频</a:t>
            </a:r>
            <a:r>
              <a:rPr lang="zh-CN" altLang="zh-CN" sz="36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：细胞里面有什么？</a:t>
            </a:r>
            <a:endParaRPr lang="zh-CN" altLang="en-US" dirty="0"/>
          </a:p>
        </p:txBody>
      </p:sp>
      <p:pic>
        <p:nvPicPr>
          <p:cNvPr id="2" name="Es L05 Cell City 20230427">
            <a:hlinkClick r:id="" action="ppaction://media"/>
            <a:extLst>
              <a:ext uri="{FF2B5EF4-FFF2-40B4-BE49-F238E27FC236}">
                <a16:creationId xmlns:a16="http://schemas.microsoft.com/office/drawing/2014/main" id="{1593784D-93DA-28AF-DAA0-FE5B930A5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589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C2F14A6-F89A-0331-B35B-2B7A113B5B5B}"/>
              </a:ext>
            </a:extLst>
          </p:cNvPr>
          <p:cNvSpPr txBox="1"/>
          <p:nvPr/>
        </p:nvSpPr>
        <p:spPr>
          <a:xfrm>
            <a:off x="1527871" y="1945294"/>
            <a:ext cx="69948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你觉得视频内容的难度是多少？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代表非常难，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代表一点也不难）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FA11FF-6A37-6735-87A8-60FE028C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84" y="3429000"/>
            <a:ext cx="5187462" cy="35566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283A6AA-0537-8475-CC02-3DB03799EE7B}"/>
              </a:ext>
            </a:extLst>
          </p:cNvPr>
          <p:cNvSpPr txBox="1"/>
          <p:nvPr/>
        </p:nvSpPr>
        <p:spPr>
          <a:xfrm>
            <a:off x="5943600" y="3592507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0" spc="30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99D783-C149-B25D-F26B-BA0879B756F8}"/>
              </a:ext>
            </a:extLst>
          </p:cNvPr>
          <p:cNvSpPr txBox="1"/>
          <p:nvPr/>
        </p:nvSpPr>
        <p:spPr>
          <a:xfrm>
            <a:off x="5040923" y="395592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0" spc="30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110B6B1-9DB3-0FDC-D7B1-95369F832B60}"/>
              </a:ext>
            </a:extLst>
          </p:cNvPr>
          <p:cNvSpPr txBox="1"/>
          <p:nvPr/>
        </p:nvSpPr>
        <p:spPr>
          <a:xfrm>
            <a:off x="4161693" y="461241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0" spc="30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ECE35A-6A43-E10B-F0AE-1471AB8D71B6}"/>
              </a:ext>
            </a:extLst>
          </p:cNvPr>
          <p:cNvSpPr txBox="1"/>
          <p:nvPr/>
        </p:nvSpPr>
        <p:spPr>
          <a:xfrm>
            <a:off x="3282462" y="517512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0" spc="30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2383EE-2A2F-844A-18FB-766DAA243B1B}"/>
              </a:ext>
            </a:extLst>
          </p:cNvPr>
          <p:cNvSpPr txBox="1"/>
          <p:nvPr/>
        </p:nvSpPr>
        <p:spPr>
          <a:xfrm>
            <a:off x="2403231" y="544475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0" spc="30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08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E6604A6-CA82-F839-41B3-D06B40B8FF00}"/>
              </a:ext>
            </a:extLst>
          </p:cNvPr>
          <p:cNvSpPr txBox="1"/>
          <p:nvPr/>
        </p:nvSpPr>
        <p:spPr>
          <a:xfrm>
            <a:off x="1500553" y="1931354"/>
            <a:ext cx="7432431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稍微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了解细胞的构造后，我觉得细胞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____________________________________ 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23AC4FB-D65C-B2B0-9D7E-A33FFFA9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说一说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18BDFC-56EB-D899-CB2A-AB3D8555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231" y="3060338"/>
            <a:ext cx="4829908" cy="36224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C710FC-5038-9370-14CB-5E9DB146F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00" y="4032738"/>
            <a:ext cx="3533376" cy="26500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12A1E3C-6C7F-88A5-CEBE-4719D9B8D578}"/>
              </a:ext>
            </a:extLst>
          </p:cNvPr>
          <p:cNvSpPr txBox="1"/>
          <p:nvPr/>
        </p:nvSpPr>
        <p:spPr>
          <a:xfrm>
            <a:off x="1541193" y="2683416"/>
            <a:ext cx="5046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en-US" sz="28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非常复杂。</a:t>
            </a:r>
            <a:endParaRPr lang="en-US" altLang="zh-CN" sz="2800" b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17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F8BA0F-FC21-984B-12D1-F8F018C2430D}"/>
              </a:ext>
            </a:extLst>
          </p:cNvPr>
          <p:cNvSpPr txBox="1"/>
          <p:nvPr/>
        </p:nvSpPr>
        <p:spPr>
          <a:xfrm>
            <a:off x="1482969" y="5017728"/>
            <a:ext cx="7432431" cy="114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60"/>
              </a:lnSpc>
            </a:pP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一座城市能偶然形成吗？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____________________________________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7D406F-CA22-42CD-9E03-BBB084CDC32D}"/>
              </a:ext>
            </a:extLst>
          </p:cNvPr>
          <p:cNvSpPr txBox="1"/>
          <p:nvPr/>
        </p:nvSpPr>
        <p:spPr>
          <a:xfrm>
            <a:off x="1740877" y="5566660"/>
            <a:ext cx="5046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不能，城市都是人建造的</a:t>
            </a:r>
            <a:r>
              <a:rPr lang="zh-CN" altLang="en-US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800" b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B0A7AA-C856-9772-004A-E5787AD6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674"/>
            <a:ext cx="9144000" cy="34650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59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F8BA0F-FC21-984B-12D1-F8F018C2430D}"/>
              </a:ext>
            </a:extLst>
          </p:cNvPr>
          <p:cNvSpPr txBox="1"/>
          <p:nvPr/>
        </p:nvSpPr>
        <p:spPr>
          <a:xfrm>
            <a:off x="644769" y="3429000"/>
            <a:ext cx="7854462" cy="279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60"/>
              </a:lnSpc>
            </a:pPr>
            <a:r>
              <a:rPr lang="en-US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一个细胞能偶然产生吗？为什么？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________________________________________________ </a:t>
            </a:r>
          </a:p>
          <a:p>
            <a:pPr>
              <a:lnSpc>
                <a:spcPts val="42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________________________________________________</a:t>
            </a:r>
            <a:endParaRPr lang="en-US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________________________________________________</a:t>
            </a:r>
          </a:p>
          <a:p>
            <a:pPr>
              <a:lnSpc>
                <a:spcPts val="42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________________________________________________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F1F01F-F7F0-5BC9-C5DE-092C3F231E5B}"/>
              </a:ext>
            </a:extLst>
          </p:cNvPr>
          <p:cNvSpPr txBox="1"/>
          <p:nvPr/>
        </p:nvSpPr>
        <p:spPr>
          <a:xfrm>
            <a:off x="931984" y="3948710"/>
            <a:ext cx="7356232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4160"/>
              </a:lnSpc>
            </a:pPr>
            <a:r>
              <a:rPr lang="zh-CN" altLang="zh-CN" sz="28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不能，因为细胞比城市还复杂。</a:t>
            </a:r>
            <a:endParaRPr lang="zh-CN" altLang="zh-CN" sz="28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160"/>
              </a:lnSpc>
            </a:pPr>
            <a:r>
              <a:rPr lang="zh-CN" altLang="zh-CN" sz="2800" b="1" ker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如果一</a:t>
            </a:r>
            <a:r>
              <a:rPr lang="zh-CN" altLang="en-US" sz="2800" b="1" ker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座</a:t>
            </a:r>
            <a:r>
              <a:rPr lang="zh-CN" altLang="zh-CN" sz="2800" b="1" ker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城市</a:t>
            </a:r>
            <a:r>
              <a:rPr lang="zh-CN" altLang="zh-CN" sz="28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都需要人类用智慧来建造，那么，比城市还要复杂的细胞就更需要创造者用智慧来设计了。</a:t>
            </a:r>
            <a:endParaRPr lang="en-US" altLang="zh-CN" sz="2800" b="1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DB2A40-8612-A6E9-E3A0-BE233495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74" y="741450"/>
            <a:ext cx="6086726" cy="23065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60C7AA8-C2A2-F789-02A9-BDF99FD53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24" y="711765"/>
            <a:ext cx="3221398" cy="241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855080C-5983-CAF8-55D7-7C9CD09D24F8}"/>
              </a:ext>
            </a:extLst>
          </p:cNvPr>
          <p:cNvSpPr txBox="1"/>
          <p:nvPr/>
        </p:nvSpPr>
        <p:spPr>
          <a:xfrm>
            <a:off x="911876" y="4194172"/>
            <a:ext cx="7446677" cy="2053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翟中和院士在研究细胞多年以后，在他的著作《细胞生物学》一书里，他发出了这样的感慨：“我确信哪怕一个最简单的</a:t>
            </a:r>
            <a:r>
              <a:rPr lang="zh-CN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细胞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，也比迄今为止设计出的任何智能</a:t>
            </a:r>
            <a:r>
              <a:rPr lang="zh-CN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电脑更精巧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。”</a:t>
            </a:r>
            <a:endParaRPr lang="en-US" altLang="zh-CN" sz="28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2" name="组 10">
            <a:extLst>
              <a:ext uri="{FF2B5EF4-FFF2-40B4-BE49-F238E27FC236}">
                <a16:creationId xmlns:a16="http://schemas.microsoft.com/office/drawing/2014/main" id="{4D45D498-C152-67FB-0507-F39E7DE1C589}"/>
              </a:ext>
            </a:extLst>
          </p:cNvPr>
          <p:cNvGrpSpPr/>
          <p:nvPr/>
        </p:nvGrpSpPr>
        <p:grpSpPr>
          <a:xfrm>
            <a:off x="2217348" y="857250"/>
            <a:ext cx="4709306" cy="3133731"/>
            <a:chOff x="2198407" y="418356"/>
            <a:chExt cx="5747103" cy="382431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599D447-DB12-557E-3662-4514DADB4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8407" y="418356"/>
              <a:ext cx="2702900" cy="38228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175A65A-D726-5EC5-EC81-8B5B84B1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3367" y="427693"/>
              <a:ext cx="2942143" cy="38149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62668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59C838-981C-4862-ECA0-90703BCB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4584"/>
            <a:ext cx="3857117" cy="2661137"/>
          </a:xfrm>
          <a:prstGeom prst="rect">
            <a:avLst/>
          </a:prstGeom>
        </p:spPr>
      </p:pic>
      <p:sp>
        <p:nvSpPr>
          <p:cNvPr id="9" name="右箭头 8">
            <a:extLst>
              <a:ext uri="{FF2B5EF4-FFF2-40B4-BE49-F238E27FC236}">
                <a16:creationId xmlns:a16="http://schemas.microsoft.com/office/drawing/2014/main" id="{B698ECC0-091B-CB57-D5AE-5BD026EB374E}"/>
              </a:ext>
            </a:extLst>
          </p:cNvPr>
          <p:cNvSpPr/>
          <p:nvPr/>
        </p:nvSpPr>
        <p:spPr>
          <a:xfrm>
            <a:off x="3496317" y="3622850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9EC89B7-1A3A-C93E-9749-0205F354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电脑一定是被创造出来的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13D3C3-F7DA-CE7E-6424-59F7E24B4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11326"/>
            <a:ext cx="4571999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46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右箭头 8">
            <a:extLst>
              <a:ext uri="{FF2B5EF4-FFF2-40B4-BE49-F238E27FC236}">
                <a16:creationId xmlns:a16="http://schemas.microsoft.com/office/drawing/2014/main" id="{B698ECC0-091B-CB57-D5AE-5BD026EB374E}"/>
              </a:ext>
            </a:extLst>
          </p:cNvPr>
          <p:cNvSpPr/>
          <p:nvPr/>
        </p:nvSpPr>
        <p:spPr>
          <a:xfrm>
            <a:off x="4518905" y="3821019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9EC89B7-1A3A-C93E-9749-0205F354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细胞一定是被创造出来的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29B7633-066B-5382-08CC-ABCAFD07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08" y="1779631"/>
            <a:ext cx="3185980" cy="47478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7655F9E-7664-CA45-4E4F-A5525DA6C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28" y="2099046"/>
            <a:ext cx="4829908" cy="36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B5ACBA-BFFE-96E0-260D-2D7DFE66239E}"/>
              </a:ext>
            </a:extLst>
          </p:cNvPr>
          <p:cNvSpPr txBox="1"/>
          <p:nvPr/>
        </p:nvSpPr>
        <p:spPr>
          <a:xfrm>
            <a:off x="1782619" y="3538702"/>
            <a:ext cx="5299023" cy="1187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通过偶然因素、瞎拼出来的。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4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人凭借聪明智慧拼出来的。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5718C6C-0FD4-7982-02B7-EEB73902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实验说明人体拼图是怎么形成的？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E66A1-50D1-ACA0-9241-5B59E24E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96" y="2195219"/>
            <a:ext cx="2384131" cy="4279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79E011-7C1F-7C97-05C2-C3690328C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49" y="3984522"/>
            <a:ext cx="741813" cy="7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CAA77-B5B2-FAFD-D385-5EEA70BF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383D42-FAE8-7FB1-7385-5B6FD7763C66}"/>
              </a:ext>
            </a:extLst>
          </p:cNvPr>
          <p:cNvSpPr txBox="1"/>
          <p:nvPr/>
        </p:nvSpPr>
        <p:spPr>
          <a:xfrm>
            <a:off x="3669323" y="2640395"/>
            <a:ext cx="5064369" cy="243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3860"/>
              </a:lnSpc>
              <a:spcBef>
                <a:spcPts val="3000"/>
              </a:spcBef>
              <a:buFont typeface="+mj-cs"/>
              <a:buAutoNum type="arabicDbPlain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科学实验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证明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生命不可能由没有生命的物质偶然产生。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60"/>
              </a:lnSpc>
              <a:spcBef>
                <a:spcPts val="3000"/>
              </a:spcBef>
              <a:buFont typeface="+mj-cs"/>
              <a:buAutoNum type="arabicDbPlain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透过学习细胞，我们看到生命必须是被创造的。</a:t>
            </a:r>
            <a:endParaRPr lang="en-US" altLang="zh-CN" sz="28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9F5D3A4-5FAE-9746-6312-76E65CD3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" y="4217498"/>
            <a:ext cx="3250634" cy="24379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5A90B1-9E5F-4B1A-34F9-896F244D1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5" r="9826"/>
          <a:stretch/>
        </p:blipFill>
        <p:spPr>
          <a:xfrm>
            <a:off x="281108" y="1779522"/>
            <a:ext cx="3107107" cy="24379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1523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051F1-1B42-23BF-2833-F3C2CDA6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反思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1E2D7D-50E2-D674-BFFF-75C06B25D363}"/>
              </a:ext>
            </a:extLst>
          </p:cNvPr>
          <p:cNvSpPr txBox="1"/>
          <p:nvPr/>
        </p:nvSpPr>
        <p:spPr>
          <a:xfrm>
            <a:off x="533400" y="2844313"/>
            <a:ext cx="8077200" cy="3361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386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如果现在有人问你“生命是怎么产生的？”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你准备怎么回答他？请用一句话写下你的回答。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_____________________________________________</a:t>
            </a:r>
          </a:p>
          <a:p>
            <a:pPr marL="514350" lvl="0" indent="-514350">
              <a:lnSpc>
                <a:spcPts val="386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知道你自己的生命是被上帝精心设计和创造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的以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后，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你准备如何使用自己的生命？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_____________________________________________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B028A4-ECAA-5B82-39FC-16230E93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26" y="-150365"/>
            <a:ext cx="3027974" cy="30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07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914AE-CC84-3BFF-48BB-07899387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读一读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9DA58B-58EA-5107-A012-71E9EE96D22E}"/>
              </a:ext>
            </a:extLst>
          </p:cNvPr>
          <p:cNvSpPr txBox="1"/>
          <p:nvPr/>
        </p:nvSpPr>
        <p:spPr>
          <a:xfrm>
            <a:off x="757952" y="4351073"/>
            <a:ext cx="7604649" cy="1877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60"/>
              </a:lnSpc>
              <a:spcBef>
                <a:spcPts val="600"/>
              </a:spcBef>
            </a:pPr>
            <a:r>
              <a:rPr lang="en-US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生命是被上帝创造的。</a:t>
            </a:r>
            <a:endParaRPr lang="en-US" altLang="zh-CN" sz="2400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60"/>
              </a:lnSpc>
              <a:spcBef>
                <a:spcPts val="600"/>
              </a:spcBef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创世记１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:1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起初，神创造天地。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……25 </a:t>
            </a:r>
            <a:r>
              <a:rPr lang="zh-CN" altLang="en-US" sz="2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于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是神造出野兽，各从其类；牲畜，各从其类；地上一切昆虫，各从其类。神看著是好的。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654732-AFCA-06E0-5116-773A73CD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659" y="1345059"/>
            <a:ext cx="4228681" cy="29600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3535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F75F29-6BEF-B160-CF24-31CB13F1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读一读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5EB5C1-3AE5-DE81-70C1-A79D7E39C268}"/>
              </a:ext>
            </a:extLst>
          </p:cNvPr>
          <p:cNvSpPr txBox="1"/>
          <p:nvPr/>
        </p:nvSpPr>
        <p:spPr>
          <a:xfrm>
            <a:off x="816568" y="4485335"/>
            <a:ext cx="7510863" cy="144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38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zh-CN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zh-CN" sz="24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我们要好好使用自己的生命来敬畏创造生命的主。</a:t>
            </a:r>
            <a:endParaRPr lang="en-US" altLang="zh-CN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>
              <a:lnSpc>
                <a:spcPts val="3380"/>
              </a:lnSpc>
              <a:spcBef>
                <a:spcPts val="600"/>
              </a:spcBef>
              <a:buClr>
                <a:srgbClr val="000000"/>
              </a:buClr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传道书</a:t>
            </a:r>
            <a:r>
              <a:rPr lang="en-US" altLang="zh-CN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12: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 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你趁著年幼，衰败的日子尚未来到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当记念造你的主。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00B3FA-258B-32B7-88A2-FC3F77440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35"/>
          <a:stretch/>
        </p:blipFill>
        <p:spPr>
          <a:xfrm>
            <a:off x="3036275" y="1258523"/>
            <a:ext cx="3071447" cy="31200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0137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030D5-00FC-C186-C094-3A115D47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kern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祷告结束</a:t>
            </a:r>
            <a:endParaRPr lang="zh-CN" altLang="en-US" sz="6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D483DA-8CEF-8AC8-2BA2-95A525CE5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6"/>
          <a:stretch/>
        </p:blipFill>
        <p:spPr>
          <a:xfrm>
            <a:off x="2199017" y="1779631"/>
            <a:ext cx="4745966" cy="42296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2787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15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4F670C8-04BE-E1C8-68C7-B6D33413B00C}"/>
              </a:ext>
            </a:extLst>
          </p:cNvPr>
          <p:cNvSpPr txBox="1"/>
          <p:nvPr/>
        </p:nvSpPr>
        <p:spPr>
          <a:xfrm>
            <a:off x="681949" y="2254604"/>
            <a:ext cx="5381338" cy="2149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60"/>
              </a:lnSpc>
            </a:pP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问：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如果一幅简单的人体拼图尚且无法通过偶然的方式形成，那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么一个真实的生命体有可能偶然形成吗？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AD6EB17-2FE6-0AB4-9695-710A347A0F70}"/>
              </a:ext>
            </a:extLst>
          </p:cNvPr>
          <p:cNvSpPr txBox="1"/>
          <p:nvPr/>
        </p:nvSpPr>
        <p:spPr>
          <a:xfrm>
            <a:off x="681947" y="4658527"/>
            <a:ext cx="4885112" cy="1097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60"/>
              </a:lnSpc>
            </a:pPr>
            <a:r>
              <a:rPr lang="zh-CN" altLang="en-US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答：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生命体没可能偶然形成，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因为生命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体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比拼图复杂得多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1747AB-BBF1-C3E1-47E9-6D9D27ED1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014" y="3329354"/>
            <a:ext cx="1740625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99E463-E169-5977-3508-03798AE31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62" y="1219881"/>
            <a:ext cx="2679669" cy="537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E2C5F52-BB80-C21E-4CC6-79666EE46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17956" y="1965802"/>
            <a:ext cx="3241703" cy="32417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9098638-C4EA-B9C3-E206-869E8406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0541" flipH="1">
            <a:off x="1078427" y="-534000"/>
            <a:ext cx="4313198" cy="431319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657306A-C554-6A6D-F372-1980FBDD2CC5}"/>
              </a:ext>
            </a:extLst>
          </p:cNvPr>
          <p:cNvSpPr txBox="1"/>
          <p:nvPr/>
        </p:nvSpPr>
        <p:spPr>
          <a:xfrm>
            <a:off x="2009851" y="699702"/>
            <a:ext cx="2705288" cy="2672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80"/>
              </a:lnSpc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宇宙那么大，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如果有漫长的时间，生命应该是有可能进化的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吧？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80"/>
              </a:lnSpc>
            </a:pPr>
            <a:endParaRPr lang="en-US" altLang="zh-CN" sz="2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80"/>
              </a:lnSpc>
            </a:pP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7A7C9FC-E330-FAE4-6CA3-9D4AB0F0F77B}"/>
              </a:ext>
            </a:extLst>
          </p:cNvPr>
          <p:cNvSpPr txBox="1"/>
          <p:nvPr/>
        </p:nvSpPr>
        <p:spPr>
          <a:xfrm>
            <a:off x="4488274" y="3100235"/>
            <a:ext cx="2379786" cy="928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80"/>
              </a:lnSpc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生命完全没可能偶然产生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4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C85B3A-8BA9-0990-7727-F2D82CF165DC}"/>
              </a:ext>
            </a:extLst>
          </p:cNvPr>
          <p:cNvSpPr txBox="1"/>
          <p:nvPr/>
        </p:nvSpPr>
        <p:spPr>
          <a:xfrm>
            <a:off x="5617859" y="5011223"/>
            <a:ext cx="3437682" cy="180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80"/>
              </a:lnSpc>
            </a:pPr>
            <a:r>
              <a:rPr lang="zh-CN" altLang="en-US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详见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附录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400" b="1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80"/>
              </a:lnSpc>
            </a:pPr>
            <a:r>
              <a:rPr lang="zh-CN" altLang="zh-CN" sz="24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“生命为什么不可以在漫长时间里一点一点进化出来”？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02B816-8ABD-D261-A2F2-A76B7F2FB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666" y="3002014"/>
            <a:ext cx="4873240" cy="3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C8454-65E0-04FF-7F81-D5A998D2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关于生命的产生，圣经是怎么教导我们的？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64134-0C43-AA3E-97CB-5BF5DCDDA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3" b="4102"/>
          <a:stretch/>
        </p:blipFill>
        <p:spPr>
          <a:xfrm>
            <a:off x="2361764" y="1611984"/>
            <a:ext cx="4420471" cy="52460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32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4" descr="Picture 4"/>
          <p:cNvPicPr>
            <a:picLocks noChangeAspect="1"/>
          </p:cNvPicPr>
          <p:nvPr/>
        </p:nvPicPr>
        <p:blipFill>
          <a:blip r:embed="rId3"/>
          <a:srcRect l="10834" t="22221" r="63333" b="45715"/>
          <a:stretch>
            <a:fillRect/>
          </a:stretch>
        </p:blipFill>
        <p:spPr>
          <a:xfrm>
            <a:off x="7325" y="274090"/>
            <a:ext cx="3030355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0" name="Picture 7" descr="Picture 7"/>
          <p:cNvPicPr>
            <a:picLocks noChangeAspect="1"/>
          </p:cNvPicPr>
          <p:nvPr/>
        </p:nvPicPr>
        <p:blipFill>
          <a:blip r:embed="rId4"/>
          <a:srcRect l="37407" t="23256" r="37500" b="45715"/>
          <a:stretch>
            <a:fillRect/>
          </a:stretch>
        </p:blipFill>
        <p:spPr>
          <a:xfrm>
            <a:off x="3047475" y="274090"/>
            <a:ext cx="3040876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1" name="Picture 10" descr="Picture 10"/>
          <p:cNvPicPr>
            <a:picLocks noChangeAspect="1"/>
          </p:cNvPicPr>
          <p:nvPr/>
        </p:nvPicPr>
        <p:blipFill>
          <a:blip r:embed="rId5"/>
          <a:srcRect l="64906" t="23256" r="10000" b="45715"/>
          <a:stretch>
            <a:fillRect/>
          </a:stretch>
        </p:blipFill>
        <p:spPr>
          <a:xfrm>
            <a:off x="6078410" y="274090"/>
            <a:ext cx="3040877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2" name="Picture 13" descr="Picture 13"/>
          <p:cNvPicPr>
            <a:picLocks noChangeAspect="1"/>
          </p:cNvPicPr>
          <p:nvPr/>
        </p:nvPicPr>
        <p:blipFill>
          <a:blip r:embed="rId6"/>
          <a:srcRect l="10001" t="56667" r="64999" b="11764"/>
          <a:stretch>
            <a:fillRect/>
          </a:stretch>
        </p:blipFill>
        <p:spPr>
          <a:xfrm>
            <a:off x="7323" y="3542486"/>
            <a:ext cx="3030356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3" name="Picture 16" descr="Picture 16"/>
          <p:cNvPicPr>
            <a:picLocks noChangeAspect="1"/>
          </p:cNvPicPr>
          <p:nvPr/>
        </p:nvPicPr>
        <p:blipFill>
          <a:blip r:embed="rId7"/>
          <a:srcRect l="37407" t="56667" r="37500" b="11764"/>
          <a:stretch>
            <a:fillRect/>
          </a:stretch>
        </p:blipFill>
        <p:spPr>
          <a:xfrm>
            <a:off x="3047473" y="3542486"/>
            <a:ext cx="3040878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4" name="Picture 19" descr="Picture 19"/>
          <p:cNvPicPr>
            <a:picLocks noChangeAspect="1"/>
          </p:cNvPicPr>
          <p:nvPr/>
        </p:nvPicPr>
        <p:blipFill>
          <a:blip r:embed="rId8"/>
          <a:srcRect l="64906" t="56667" r="10000" b="11764"/>
          <a:stretch>
            <a:fillRect/>
          </a:stretch>
        </p:blipFill>
        <p:spPr>
          <a:xfrm>
            <a:off x="6078408" y="3542486"/>
            <a:ext cx="3040878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75" name="文本框 2"/>
          <p:cNvSpPr txBox="1"/>
          <p:nvPr/>
        </p:nvSpPr>
        <p:spPr>
          <a:xfrm>
            <a:off x="0" y="3019890"/>
            <a:ext cx="3045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第一日</a:t>
            </a:r>
            <a:r>
              <a:rPr lang="zh-CN" altLang="en-US" sz="2000" b="1" dirty="0"/>
              <a:t>：地球和光</a:t>
            </a:r>
            <a:endParaRPr sz="2000" b="1" dirty="0"/>
          </a:p>
        </p:txBody>
      </p:sp>
      <p:sp>
        <p:nvSpPr>
          <p:cNvPr id="276" name="文本框 21"/>
          <p:cNvSpPr txBox="1"/>
          <p:nvPr/>
        </p:nvSpPr>
        <p:spPr>
          <a:xfrm>
            <a:off x="3045013" y="3019890"/>
            <a:ext cx="30333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第二日</a:t>
            </a:r>
            <a:r>
              <a:rPr lang="zh-CN" altLang="en-US" sz="2000" b="1" dirty="0"/>
              <a:t>：大气层</a:t>
            </a:r>
            <a:endParaRPr sz="2000" b="1" dirty="0"/>
          </a:p>
        </p:txBody>
      </p:sp>
      <p:sp>
        <p:nvSpPr>
          <p:cNvPr id="277" name="文本框 22"/>
          <p:cNvSpPr txBox="1"/>
          <p:nvPr/>
        </p:nvSpPr>
        <p:spPr>
          <a:xfrm>
            <a:off x="6078409" y="3019890"/>
            <a:ext cx="30655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第三日</a:t>
            </a:r>
            <a:r>
              <a:rPr lang="zh-CN" altLang="en-US" sz="2000" b="1" dirty="0"/>
              <a:t>：陆地和植物</a:t>
            </a:r>
            <a:endParaRPr sz="2000" b="1" dirty="0"/>
          </a:p>
        </p:txBody>
      </p:sp>
      <p:sp>
        <p:nvSpPr>
          <p:cNvPr id="278" name="文本框 25"/>
          <p:cNvSpPr txBox="1"/>
          <p:nvPr/>
        </p:nvSpPr>
        <p:spPr>
          <a:xfrm>
            <a:off x="0" y="6346346"/>
            <a:ext cx="3045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第四日</a:t>
            </a:r>
            <a:r>
              <a:rPr lang="zh-CN" altLang="en-US" sz="2000" b="1" dirty="0"/>
              <a:t>：太阳等光体</a:t>
            </a:r>
            <a:endParaRPr sz="2000" b="1" dirty="0"/>
          </a:p>
        </p:txBody>
      </p:sp>
      <p:sp>
        <p:nvSpPr>
          <p:cNvPr id="279" name="文本框 26"/>
          <p:cNvSpPr txBox="1"/>
          <p:nvPr/>
        </p:nvSpPr>
        <p:spPr>
          <a:xfrm>
            <a:off x="3045014" y="6346346"/>
            <a:ext cx="305397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第五日</a:t>
            </a:r>
            <a:r>
              <a:rPr lang="zh-CN" altLang="en-US" sz="2000" b="1" dirty="0"/>
              <a:t>：海洋生物和鸟类</a:t>
            </a:r>
            <a:endParaRPr sz="2000" b="1" dirty="0"/>
          </a:p>
        </p:txBody>
      </p:sp>
      <p:sp>
        <p:nvSpPr>
          <p:cNvPr id="280" name="文本框 27"/>
          <p:cNvSpPr txBox="1"/>
          <p:nvPr/>
        </p:nvSpPr>
        <p:spPr>
          <a:xfrm>
            <a:off x="6088350" y="6346346"/>
            <a:ext cx="305564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第六日</a:t>
            </a:r>
            <a:r>
              <a:rPr lang="zh-CN" altLang="en-US" sz="2000" b="1" dirty="0"/>
              <a:t>：陆地动物和人</a:t>
            </a:r>
            <a:endParaRPr sz="20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BAD104B-56E6-70BF-7DFB-73E8DC004CF8}"/>
              </a:ext>
            </a:extLst>
          </p:cNvPr>
          <p:cNvSpPr/>
          <p:nvPr/>
        </p:nvSpPr>
        <p:spPr>
          <a:xfrm>
            <a:off x="0" y="-11723"/>
            <a:ext cx="9144001" cy="9838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上帝在六日内创造所有生命体</a:t>
            </a:r>
          </a:p>
        </p:txBody>
      </p:sp>
    </p:spTree>
    <p:extLst>
      <p:ext uri="{BB962C8B-B14F-4D97-AF65-F5344CB8AC3E}">
        <p14:creationId xmlns:p14="http://schemas.microsoft.com/office/powerpoint/2010/main" val="40596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4522"/>
  <p:tag name="KSO_WM_SLIDE_LAYOUT_INFO" val="{&quot;direction&quot;:1,&quot;id&quot;:&quot;2021-09-02T20:34:41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-0.071428574600000003,&quot;rightAbs&quot;:false,&quot;top&quot;:0,&quot;topAbs&quot;:false,&quot;type&quot;:&quot;leftRight&quot;}],&quot;id&quot;:&quot;2021-09-02T20:34:41&quot;,&quot;margin&quot;:{&quot;bottom&quot;:2.752000093460083,&quot;left&quot;:2.1170001029968262,&quot;right&quot;:1.2699999809265137,&quot;top&quot;:2.6809999942779541},&quot;type&quot;:0},{&quot;id&quot;:&quot;2021-09-02T20:34:41&quot;,&quot;margin&quot;:{&quot;bottom&quot;:0,&quot;left&quot;:0.84700000286102295,&quot;right&quot;:0,&quot;top&quot;:0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9e5c7a73d2384101fd9cdf"/>
  <p:tag name="KSO_WM_CHIP_FILLPROP" val="[[{&quot;text_align&quot;:&quot;cm&quot;,&quot;text_direction&quot;:&quot;horizontal&quot;,&quot;support_big_font&quot;:false,&quot;picture_toward&quot;:0,&quot;picture_dockside&quot;:[],&quot;fill_id&quot;:&quot;64c88a2f93074d78ad317745c10fcd9a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de16023a2a2f4285a53407bd63298359&quot;,&quot;fill_align&quot;:&quot;lm&quot;,&quot;chip_types&quot;:[&quot;text&quot;,&quot;header&quot;]}]]"/>
  <p:tag name="KSO_WM_SLIDE_ID" val="diagram202145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0"/>
  <p:tag name="KSO_WM_SLIDE_POSITION" val="0*0"/>
  <p:tag name="KSO_WM_TAG_VERSION" val="1.0"/>
  <p:tag name="KSO_WM_SLIDE_LAYOUT" val="a_d"/>
  <p:tag name="KSO_WM_SLIDE_LAYOUT_CNT" val="1_1"/>
  <p:tag name="KSO_WM_CHIP_DECFILLPROP" val="[]"/>
  <p:tag name="KSO_WM_CHIP_GROUPID" val="5e9e5c7a73d2384101fd9cde"/>
  <p:tag name="KSO_WM_SLIDE_BK_DARK_LIGHT" val="2"/>
  <p:tag name="KSO_WM_SLIDE_BACKGROUND_TYPE" val="leftRight"/>
  <p:tag name="KSO_WM_SLIDE_SUPPORT_FEATURE_TYPE" val="0"/>
  <p:tag name="KSO_WM_TEMPLATE_ASSEMBLE_XID" val="6130c4e08b5cc6c91112a56d"/>
  <p:tag name="KSO_WM_TEMPLATE_ASSEMBLE_GROUPID" val="6130c4e08b5cc6c91112a56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522_1*a*1"/>
  <p:tag name="KSO_WM_TEMPLATE_CATEGORY" val="diagram"/>
  <p:tag name="KSO_WM_TEMPLATE_INDEX" val="2021452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c8827c8035141f5acd9767e2d15019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9c5b4bc98deb44a99f76940574d2794c"/>
  <p:tag name="KSO_WM_UNIT_TEXT_FILL_FORE_SCHEMECOLOR_INDEX_BRIGHTNESS" val="0"/>
  <p:tag name="KSO_WM_UNIT_TEXT_FILL_FORE_SCHEMECOLOR_INDEX" val="13"/>
  <p:tag name="KSO_WM_UNIT_TEXT_FILL_TYPE" val="1"/>
  <p:tag name="KSO_WM_TEMPLATE_ASSEMBLE_XID" val="6130c4e08b5cc6c91112a56d"/>
  <p:tag name="KSO_WM_TEMPLATE_ASSEMBLE_GROUPID" val="6130c4e08b5cc6c91112a56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45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4522"/>
  <p:tag name="KSO_WM_SLIDE_LAYOUT_INFO" val="{&quot;direction&quot;:1,&quot;id&quot;:&quot;2021-09-02T20:34:41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-0.071428574600000003,&quot;rightAbs&quot;:false,&quot;top&quot;:0,&quot;topAbs&quot;:false,&quot;type&quot;:&quot;leftRight&quot;}],&quot;id&quot;:&quot;2021-09-02T20:34:41&quot;,&quot;margin&quot;:{&quot;bottom&quot;:2.752000093460083,&quot;left&quot;:2.1170001029968262,&quot;right&quot;:1.2699999809265137,&quot;top&quot;:2.6809999942779541},&quot;type&quot;:0},{&quot;id&quot;:&quot;2021-09-02T20:34:41&quot;,&quot;margin&quot;:{&quot;bottom&quot;:0,&quot;left&quot;:0.84700000286102295,&quot;right&quot;:0,&quot;top&quot;:0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9e5c7a73d2384101fd9cdf"/>
  <p:tag name="KSO_WM_CHIP_FILLPROP" val="[[{&quot;text_align&quot;:&quot;cm&quot;,&quot;text_direction&quot;:&quot;horizontal&quot;,&quot;support_big_font&quot;:false,&quot;picture_toward&quot;:0,&quot;picture_dockside&quot;:[],&quot;fill_id&quot;:&quot;64c88a2f93074d78ad317745c10fcd9a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de16023a2a2f4285a53407bd63298359&quot;,&quot;fill_align&quot;:&quot;lm&quot;,&quot;chip_types&quot;:[&quot;text&quot;,&quot;header&quot;]}]]"/>
  <p:tag name="KSO_WM_SLIDE_ID" val="diagram202145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0"/>
  <p:tag name="KSO_WM_SLIDE_POSITION" val="0*0"/>
  <p:tag name="KSO_WM_TAG_VERSION" val="1.0"/>
  <p:tag name="KSO_WM_SLIDE_LAYOUT" val="a_d"/>
  <p:tag name="KSO_WM_SLIDE_LAYOUT_CNT" val="1_1"/>
  <p:tag name="KSO_WM_CHIP_DECFILLPROP" val="[]"/>
  <p:tag name="KSO_WM_CHIP_GROUPID" val="5e9e5c7a73d2384101fd9cde"/>
  <p:tag name="KSO_WM_SLIDE_BK_DARK_LIGHT" val="2"/>
  <p:tag name="KSO_WM_SLIDE_BACKGROUND_TYPE" val="leftRight"/>
  <p:tag name="KSO_WM_SLIDE_SUPPORT_FEATURE_TYPE" val="0"/>
  <p:tag name="KSO_WM_TEMPLATE_ASSEMBLE_XID" val="6130c4e08b5cc6c91112a56d"/>
  <p:tag name="KSO_WM_TEMPLATE_ASSEMBLE_GROUPID" val="6130c4e08b5cc6c91112a56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98_1*f*1"/>
  <p:tag name="KSO_WM_TEMPLATE_CATEGORY" val="diagram"/>
  <p:tag name="KSO_WM_TEMPLATE_INDEX" val="2021119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0"/>
  <p:tag name="KSO_WM_UNIT_SHOW_EDIT_AREA_INDICATION" val="1"/>
  <p:tag name="KSO_WM_CHIP_GROUPID" val="5e6b05596848fb12bee65ac8"/>
  <p:tag name="KSO_WM_CHIP_XID" val="5e6b05596848fb12bee65aca"/>
  <p:tag name="KSO_WM_UNIT_DEC_AREA_ID" val="9fc72ab5031e4d7ea4f53e6bffe888c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2f732b4b08647cb9f63f654e8583b4e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ab4054ed1e2fb7fd7d"/>
  <p:tag name="KSO_WM_TEMPLATE_ASSEMBLE_GROUPID" val="60656eab4054ed1e2fb7fd7d"/>
</p:tagLst>
</file>

<file path=ppt/theme/theme1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5515</Words>
  <Application>Microsoft Office PowerPoint</Application>
  <PresentationFormat>全屏显示(4:3)</PresentationFormat>
  <Paragraphs>348</Paragraphs>
  <Slides>55</Slides>
  <Notes>54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5" baseType="lpstr">
      <vt:lpstr>Helvetica</vt:lpstr>
      <vt:lpstr>微软雅黑</vt:lpstr>
      <vt:lpstr>Wingdings 2</vt:lpstr>
      <vt:lpstr>Times</vt:lpstr>
      <vt:lpstr>Times New Roman</vt:lpstr>
      <vt:lpstr>Arial</vt:lpstr>
      <vt:lpstr>Calibri</vt:lpstr>
      <vt:lpstr>微软雅黑</vt:lpstr>
      <vt:lpstr>Century Gothic</vt:lpstr>
      <vt:lpstr>1_HDOfficeLightV0</vt:lpstr>
      <vt:lpstr>PowerPoint 演示文稿</vt:lpstr>
      <vt:lpstr>这幅拼图是怎么形成的？</vt:lpstr>
      <vt:lpstr>这幅拼图是怎么形成的？</vt:lpstr>
      <vt:lpstr>拼图真的可以按照进化论的说法， 自己瞎拼出来吗？</vt:lpstr>
      <vt:lpstr>实验说明人体拼图是怎么形成的？</vt:lpstr>
      <vt:lpstr>PowerPoint 演示文稿</vt:lpstr>
      <vt:lpstr>PowerPoint 演示文稿</vt:lpstr>
      <vt:lpstr>关于生命的产生，圣经是怎么教导我们的？</vt:lpstr>
      <vt:lpstr>PowerPoint 演示文稿</vt:lpstr>
      <vt:lpstr>你听说过进化论吗？</vt:lpstr>
      <vt:lpstr>本课会解决的问题</vt:lpstr>
      <vt:lpstr>生命是怎么来的？</vt:lpstr>
      <vt:lpstr>自然发生说</vt:lpstr>
      <vt:lpstr>想一想</vt:lpstr>
      <vt:lpstr>想一想</vt:lpstr>
      <vt:lpstr>检验“自然发生说”</vt:lpstr>
      <vt:lpstr>PowerPoint 演示文稿</vt:lpstr>
      <vt:lpstr>雷迪的解释</vt:lpstr>
      <vt:lpstr>雷迪的结论</vt:lpstr>
      <vt:lpstr>PowerPoint 演示文稿</vt:lpstr>
      <vt:lpstr>PowerPoint 演示文稿</vt:lpstr>
      <vt:lpstr>观看视频：鹅颈瓶实验</vt:lpstr>
      <vt:lpstr>PowerPoint 演示文稿</vt:lpstr>
      <vt:lpstr>PowerPoint 演示文稿</vt:lpstr>
      <vt:lpstr>PowerPoint 演示文稿</vt:lpstr>
      <vt:lpstr>PowerPoint 演示文稿</vt:lpstr>
      <vt:lpstr>找一找：进化论的死穴是什么？</vt:lpstr>
      <vt:lpstr>进化论的死穴</vt:lpstr>
      <vt:lpstr>“第一个生命体无法偶然产生” 这对进化论意味着什么？</vt:lpstr>
      <vt:lpstr>进化论是要在第一个生命体已经存在的基础上才能运作的。若没有第一个生命体，进化论就会整个崩塌。</vt:lpstr>
      <vt:lpstr>PowerPoint 演示文稿</vt:lpstr>
      <vt:lpstr>第一个生命体是怎么产生的？</vt:lpstr>
      <vt:lpstr>所有生物皆由上帝创造</vt:lpstr>
      <vt:lpstr>疑问</vt:lpstr>
      <vt:lpstr>PowerPoint 演示文稿</vt:lpstr>
      <vt:lpstr>PowerPoint 演示文稿</vt:lpstr>
      <vt:lpstr>PowerPoint 演示文稿</vt:lpstr>
      <vt:lpstr>PowerPoint 演示文稿</vt:lpstr>
      <vt:lpstr>设计的痕迹表明有设计师</vt:lpstr>
      <vt:lpstr>PowerPoint 演示文稿</vt:lpstr>
      <vt:lpstr>上帝在微小的细胞里留下设计的痕迹</vt:lpstr>
      <vt:lpstr>观看视频：细胞里面有什么？</vt:lpstr>
      <vt:lpstr>PowerPoint 演示文稿</vt:lpstr>
      <vt:lpstr>说一说</vt:lpstr>
      <vt:lpstr>PowerPoint 演示文稿</vt:lpstr>
      <vt:lpstr>PowerPoint 演示文稿</vt:lpstr>
      <vt:lpstr>PowerPoint 演示文稿</vt:lpstr>
      <vt:lpstr>电脑一定是被创造出来的</vt:lpstr>
      <vt:lpstr>细胞一定是被创造出来的</vt:lpstr>
      <vt:lpstr>总结</vt:lpstr>
      <vt:lpstr>反思</vt:lpstr>
      <vt:lpstr>读一读</vt:lpstr>
      <vt:lpstr>读一读</vt:lpstr>
      <vt:lpstr>祷告结束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2025-03-14T03:53:40Z</dcterms:created>
  <dcterms:modified xsi:type="dcterms:W3CDTF">2025-03-14T03:53:49Z</dcterms:modified>
</cp:coreProperties>
</file>