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15" r:id="rId1"/>
  </p:sldMasterIdLst>
  <p:notesMasterIdLst>
    <p:notesMasterId r:id="rId67"/>
  </p:notesMasterIdLst>
  <p:handoutMasterIdLst>
    <p:handoutMasterId r:id="rId68"/>
  </p:handoutMasterIdLst>
  <p:sldIdLst>
    <p:sldId id="2812" r:id="rId2"/>
    <p:sldId id="2885" r:id="rId3"/>
    <p:sldId id="2886" r:id="rId4"/>
    <p:sldId id="2809" r:id="rId5"/>
    <p:sldId id="2676" r:id="rId6"/>
    <p:sldId id="2872" r:id="rId7"/>
    <p:sldId id="2779" r:id="rId8"/>
    <p:sldId id="2694" r:id="rId9"/>
    <p:sldId id="2695" r:id="rId10"/>
    <p:sldId id="2783" r:id="rId11"/>
    <p:sldId id="2824" r:id="rId12"/>
    <p:sldId id="2787" r:id="rId13"/>
    <p:sldId id="2827" r:id="rId14"/>
    <p:sldId id="2707" r:id="rId15"/>
    <p:sldId id="2708" r:id="rId16"/>
    <p:sldId id="2788" r:id="rId17"/>
    <p:sldId id="2873" r:id="rId18"/>
    <p:sldId id="2874" r:id="rId19"/>
    <p:sldId id="2712" r:id="rId20"/>
    <p:sldId id="2713" r:id="rId21"/>
    <p:sldId id="2714" r:id="rId22"/>
    <p:sldId id="2715" r:id="rId23"/>
    <p:sldId id="2830" r:id="rId24"/>
    <p:sldId id="2781" r:id="rId25"/>
    <p:sldId id="2816" r:id="rId26"/>
    <p:sldId id="2817" r:id="rId27"/>
    <p:sldId id="2875" r:id="rId28"/>
    <p:sldId id="2832" r:id="rId29"/>
    <p:sldId id="2853" r:id="rId30"/>
    <p:sldId id="2834" r:id="rId31"/>
    <p:sldId id="2793" r:id="rId32"/>
    <p:sldId id="2835" r:id="rId33"/>
    <p:sldId id="2794" r:id="rId34"/>
    <p:sldId id="2836" r:id="rId35"/>
    <p:sldId id="2837" r:id="rId36"/>
    <p:sldId id="2857" r:id="rId37"/>
    <p:sldId id="2858" r:id="rId38"/>
    <p:sldId id="2860" r:id="rId39"/>
    <p:sldId id="2868" r:id="rId40"/>
    <p:sldId id="2876" r:id="rId41"/>
    <p:sldId id="2797" r:id="rId42"/>
    <p:sldId id="2862" r:id="rId43"/>
    <p:sldId id="2798" r:id="rId44"/>
    <p:sldId id="2754" r:id="rId45"/>
    <p:sldId id="2877" r:id="rId46"/>
    <p:sldId id="2841" r:id="rId47"/>
    <p:sldId id="2843" r:id="rId48"/>
    <p:sldId id="2844" r:id="rId49"/>
    <p:sldId id="2845" r:id="rId50"/>
    <p:sldId id="2883" r:id="rId51"/>
    <p:sldId id="2879" r:id="rId52"/>
    <p:sldId id="2880" r:id="rId53"/>
    <p:sldId id="2881" r:id="rId54"/>
    <p:sldId id="2854" r:id="rId55"/>
    <p:sldId id="2848" r:id="rId56"/>
    <p:sldId id="2791" r:id="rId57"/>
    <p:sldId id="2884" r:id="rId58"/>
    <p:sldId id="2882" r:id="rId59"/>
    <p:sldId id="2850" r:id="rId60"/>
    <p:sldId id="2744" r:id="rId61"/>
    <p:sldId id="2851" r:id="rId62"/>
    <p:sldId id="2751" r:id="rId63"/>
    <p:sldId id="2640" r:id="rId64"/>
    <p:sldId id="5212" r:id="rId65"/>
    <p:sldId id="2691" r:id="rId66"/>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A0"/>
    <a:srgbClr val="FEFF00"/>
    <a:srgbClr val="FFFFA1"/>
    <a:srgbClr val="FCFFC0"/>
    <a:srgbClr val="B9A489"/>
    <a:srgbClr val="FFFF91"/>
    <a:srgbClr val="FFFFFF"/>
    <a:srgbClr val="0C4E8A"/>
    <a:srgbClr val="FBFCF6"/>
    <a:srgbClr val="1A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8" autoAdjust="0"/>
    <p:restoredTop sz="76022" autoAdjust="0"/>
  </p:normalViewPr>
  <p:slideViewPr>
    <p:cSldViewPr snapToGrid="0" snapToObjects="1">
      <p:cViewPr varScale="1">
        <p:scale>
          <a:sx n="101" d="100"/>
          <a:sy n="101" d="100"/>
        </p:scale>
        <p:origin x="1920" y="1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4656"/>
    </p:cViewPr>
  </p:sorterViewPr>
  <p:notesViewPr>
    <p:cSldViewPr snapToGrid="0" snapToObjects="1">
      <p:cViewPr varScale="1">
        <p:scale>
          <a:sx n="84" d="100"/>
          <a:sy n="84" d="100"/>
        </p:scale>
        <p:origin x="391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E4ABEDE-6C5C-5B67-1379-8FB30F59B0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BD9443AE-2662-AA33-A2C2-3B5B60256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CF0C28-A50E-426D-A2F2-6C7406B4F365}" type="datetimeFigureOut">
              <a:rPr lang="zh-CN" altLang="en-US" smtClean="0"/>
              <a:t>2025/3/14</a:t>
            </a:fld>
            <a:endParaRPr lang="zh-CN" altLang="en-US"/>
          </a:p>
        </p:txBody>
      </p:sp>
      <p:sp>
        <p:nvSpPr>
          <p:cNvPr id="4" name="页脚占位符 3">
            <a:extLst>
              <a:ext uri="{FF2B5EF4-FFF2-40B4-BE49-F238E27FC236}">
                <a16:creationId xmlns:a16="http://schemas.microsoft.com/office/drawing/2014/main" id="{16410970-82E4-7459-6813-9ECE1315ED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26E7F90A-077A-BA3C-6EE9-32783CF7D4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D39980-7B25-490D-A77A-F03CED92F27E}" type="slidenum">
              <a:rPr lang="zh-CN" altLang="en-US" smtClean="0"/>
              <a:t>‹#›</a:t>
            </a:fld>
            <a:endParaRPr lang="zh-CN" altLang="en-US"/>
          </a:p>
        </p:txBody>
      </p:sp>
    </p:spTree>
    <p:extLst>
      <p:ext uri="{BB962C8B-B14F-4D97-AF65-F5344CB8AC3E}">
        <p14:creationId xmlns:p14="http://schemas.microsoft.com/office/powerpoint/2010/main" val="2936974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2025/3/14</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上课之前我们先来复习过去两课我们所学的内容。请大家先一起读出这段经文：</a:t>
            </a:r>
          </a:p>
          <a:p>
            <a:pPr algn="just"/>
            <a:r>
              <a:rPr lang="zh-CN" altLang="en-US" dirty="0">
                <a:solidFill>
                  <a:srgbClr val="211D1E"/>
                </a:solidFill>
                <a:effectLst/>
                <a:latin typeface="Helvetica" pitchFamily="2" charset="0"/>
              </a:rPr>
              <a:t>彼得后书</a:t>
            </a:r>
            <a:r>
              <a:rPr lang="en-US" altLang="zh-CN" dirty="0">
                <a:solidFill>
                  <a:srgbClr val="211D1E"/>
                </a:solidFill>
                <a:effectLst/>
                <a:latin typeface="Helvetica" pitchFamily="2" charset="0"/>
              </a:rPr>
              <a:t>3</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3</a:t>
            </a:r>
            <a:r>
              <a:rPr lang="zh-CN" altLang="en-US" dirty="0">
                <a:solidFill>
                  <a:srgbClr val="211D1E"/>
                </a:solidFill>
                <a:effectLst/>
                <a:latin typeface="Helvetica" pitchFamily="2" charset="0"/>
              </a:rPr>
              <a:t>在末世必有好讥诮的人</a:t>
            </a:r>
            <a:r>
              <a:rPr lang="en-US" altLang="zh-CN" dirty="0">
                <a:solidFill>
                  <a:srgbClr val="211D1E"/>
                </a:solidFill>
                <a:effectLst/>
                <a:latin typeface="Helvetica" pitchFamily="2" charset="0"/>
              </a:rPr>
              <a:t>…… 5</a:t>
            </a:r>
            <a:r>
              <a:rPr lang="zh-CN" altLang="en-US" dirty="0">
                <a:solidFill>
                  <a:srgbClr val="211D1E"/>
                </a:solidFill>
                <a:effectLst/>
                <a:latin typeface="Helvetica" pitchFamily="2" charset="0"/>
              </a:rPr>
              <a:t>他们故意忘记，从太古凭神的命有了天；并从水而出，藉水而成的地，</a:t>
            </a:r>
            <a:r>
              <a:rPr lang="en-US" altLang="zh-CN" dirty="0">
                <a:solidFill>
                  <a:srgbClr val="211D1E"/>
                </a:solidFill>
                <a:effectLst/>
                <a:latin typeface="Helvetica" pitchFamily="2" charset="0"/>
              </a:rPr>
              <a:t>6</a:t>
            </a:r>
            <a:r>
              <a:rPr lang="zh-CN" altLang="en-US" dirty="0">
                <a:solidFill>
                  <a:srgbClr val="211D1E"/>
                </a:solidFill>
                <a:effectLst/>
                <a:latin typeface="Helvetica" pitchFamily="2" charset="0"/>
              </a:rPr>
              <a:t>故此，当时的世界被水淹没就消灭了。</a:t>
            </a:r>
          </a:p>
          <a:p>
            <a:pPr algn="just"/>
            <a:r>
              <a:rPr lang="zh-CN" altLang="en-US" dirty="0">
                <a:solidFill>
                  <a:srgbClr val="211D1E"/>
                </a:solidFill>
                <a:effectLst/>
                <a:latin typeface="Times"/>
              </a:rPr>
              <a:t>根据经文和经文的红字，有谁记得挪亚大洪水的两个警告和提醒是什么吗？</a:t>
            </a:r>
            <a:r>
              <a:rPr lang="en-US" altLang="zh-CN" dirty="0">
                <a:solidFill>
                  <a:srgbClr val="211D1E"/>
                </a:solidFill>
                <a:effectLst/>
                <a:latin typeface="Times"/>
              </a:rPr>
              <a:t>【</a:t>
            </a:r>
            <a:r>
              <a:rPr lang="zh-CN" altLang="en-US" dirty="0">
                <a:solidFill>
                  <a:srgbClr val="211D1E"/>
                </a:solidFill>
                <a:effectLst/>
                <a:latin typeface="Times"/>
              </a:rPr>
              <a:t>老师邀请</a:t>
            </a:r>
            <a:r>
              <a:rPr lang="en-US" altLang="zh-CN" dirty="0">
                <a:solidFill>
                  <a:srgbClr val="211D1E"/>
                </a:solidFill>
                <a:effectLst/>
                <a:latin typeface="Times New Roman" panose="02020603050405020304" pitchFamily="18" charset="0"/>
              </a:rPr>
              <a:t>1-2</a:t>
            </a:r>
            <a:r>
              <a:rPr lang="zh-CN" altLang="en-US" dirty="0">
                <a:solidFill>
                  <a:srgbClr val="211D1E"/>
                </a:solidFill>
                <a:effectLst/>
                <a:latin typeface="Times"/>
              </a:rPr>
              <a:t>位同学回答</a:t>
            </a:r>
            <a:r>
              <a:rPr lang="en-US" altLang="zh-CN" dirty="0">
                <a:solidFill>
                  <a:srgbClr val="211D1E"/>
                </a:solidFill>
                <a:effectLst/>
                <a:latin typeface="Times"/>
              </a:rPr>
              <a:t>】</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a:t>
            </a:fld>
            <a:endParaRPr kumimoji="1" lang="zh-CN" altLang="en-US"/>
          </a:p>
        </p:txBody>
      </p:sp>
    </p:spTree>
    <p:extLst>
      <p:ext uri="{BB962C8B-B14F-4D97-AF65-F5344CB8AC3E}">
        <p14:creationId xmlns:p14="http://schemas.microsoft.com/office/powerpoint/2010/main" val="2714605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其实主流科学家也不否认化石形成可以非常快。在一篇主流科普文章中提到：</a:t>
            </a:r>
          </a:p>
          <a:p>
            <a:pPr algn="just"/>
            <a:r>
              <a:rPr lang="zh-CN" altLang="en-US" dirty="0">
                <a:solidFill>
                  <a:srgbClr val="211D1E"/>
                </a:solidFill>
                <a:effectLst/>
                <a:latin typeface="Times"/>
              </a:rPr>
              <a:t>“石化是一个过程，对象可以是任何东西，时间从几个小时到几百万年不等</a:t>
            </a:r>
            <a:r>
              <a:rPr lang="en-US" altLang="zh-CN" dirty="0">
                <a:solidFill>
                  <a:srgbClr val="211D1E"/>
                </a:solidFill>
                <a:effectLst/>
                <a:latin typeface="Times"/>
              </a:rPr>
              <a:t>……</a:t>
            </a:r>
            <a:r>
              <a:rPr lang="zh-CN" altLang="en-US" dirty="0">
                <a:solidFill>
                  <a:srgbClr val="211D1E"/>
                </a:solidFill>
                <a:effectLst/>
                <a:latin typeface="Times"/>
              </a:rPr>
              <a:t>骨骼变得完全矿化需要的时间是高度变化的。如果地下水的矿物浓度很高，这个过程可能会迅速发生。现代的骨头若掉入矿泉中，可以在几个星期内矿化。”所以化石需要漫长时间形成的观念，只是我们的固有印象而已。</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162434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主流科学家虽然承认生物化石形成可以很快，但他们依然坚持也可能要几百万年。那么，化石到底有没有可能缓慢形成呢？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11209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ts val="3860"/>
              </a:lnSpc>
              <a:spcBef>
                <a:spcPts val="0"/>
              </a:spcBef>
              <a:spcAft>
                <a:spcPts val="0"/>
              </a:spcAft>
              <a:buClrTx/>
              <a:buSzTx/>
              <a:buFontTx/>
              <a:buNone/>
              <a:tabLst/>
              <a:defRPr/>
            </a:pPr>
            <a:r>
              <a:rPr lang="zh-CN" altLang="en-US" dirty="0">
                <a:solidFill>
                  <a:srgbClr val="211D1E"/>
                </a:solidFill>
                <a:effectLst/>
                <a:latin typeface="Times"/>
              </a:rPr>
              <a:t>许多书籍、媒体和博物馆的解说，常让我们误以为动物的化石是逐渐的掩埋形成。好像图片中一条鱼死了就沉到水底，逐渐被沉积物掩埋，再经过几百万年以后，鱼骨头就变成化石了。但这是真的吗？</a:t>
            </a:r>
          </a:p>
          <a:p>
            <a:pPr marL="0" indent="0">
              <a:lnSpc>
                <a:spcPts val="3860"/>
              </a:lnSpc>
              <a:spcBef>
                <a:spcPts val="0"/>
              </a:spcBef>
              <a:buNone/>
            </a:pPr>
            <a:endParaRPr lang="zh-CN" altLang="en-US"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153909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现在挑战一下大家，鱼死了会浮在水面还是沉在水底？</a:t>
            </a:r>
            <a:r>
              <a:rPr lang="en-US" altLang="zh-CN" dirty="0">
                <a:solidFill>
                  <a:srgbClr val="211D1E"/>
                </a:solidFill>
                <a:effectLst/>
                <a:latin typeface="Times"/>
              </a:rPr>
              <a:t>【</a:t>
            </a:r>
            <a:r>
              <a:rPr lang="zh-CN" altLang="en-US" dirty="0">
                <a:solidFill>
                  <a:srgbClr val="211D1E"/>
                </a:solidFill>
                <a:effectLst/>
                <a:latin typeface="Times"/>
              </a:rPr>
              <a:t>老师邀请见过死鱼在水上的同学回答</a:t>
            </a:r>
            <a:r>
              <a:rPr lang="en-US" altLang="zh-CN" dirty="0">
                <a:solidFill>
                  <a:srgbClr val="211D1E"/>
                </a:solidFill>
                <a:effectLst/>
                <a:latin typeface="Times"/>
              </a:rPr>
              <a:t>】</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36489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这是一条在水里死了的鱼，它浮在了水面上而没有沉入海底。</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1899774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事实上，无论论是体型大的鲸鱼、河马，还是小鸟，死亡生物的尸体，无论大小都会浮起来。所以（</a:t>
            </a:r>
            <a:r>
              <a:rPr lang="en-US" altLang="zh-CN" dirty="0">
                <a:solidFill>
                  <a:srgbClr val="211D1E"/>
                </a:solidFill>
                <a:effectLst/>
                <a:latin typeface="Times"/>
              </a:rPr>
              <a:t>P</a:t>
            </a:r>
            <a:r>
              <a:rPr lang="zh-CN" altLang="en-US" dirty="0">
                <a:solidFill>
                  <a:srgbClr val="211D1E"/>
                </a:solidFill>
                <a:effectLst/>
                <a:latin typeface="Times"/>
              </a:rPr>
              <a:t> 击）水中的生物尸体会被吃掉、会腐烂，但不会沉到水底，不会慢慢变成化石。</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1726477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实际情况是：（</a:t>
            </a:r>
            <a:r>
              <a:rPr lang="en-US" altLang="zh-CN" dirty="0">
                <a:solidFill>
                  <a:srgbClr val="211D1E"/>
                </a:solidFill>
                <a:effectLst/>
                <a:latin typeface="Times"/>
              </a:rPr>
              <a:t>P</a:t>
            </a:r>
            <a:r>
              <a:rPr lang="zh-CN" altLang="en-US" dirty="0">
                <a:solidFill>
                  <a:srgbClr val="211D1E"/>
                </a:solidFill>
                <a:effectLst/>
                <a:latin typeface="Times"/>
              </a:rPr>
              <a:t> 击）当尸体浮在水中，（</a:t>
            </a:r>
            <a:r>
              <a:rPr lang="en-US" altLang="zh-CN" dirty="0">
                <a:solidFill>
                  <a:srgbClr val="211D1E"/>
                </a:solidFill>
                <a:effectLst/>
                <a:latin typeface="Times"/>
              </a:rPr>
              <a:t>P</a:t>
            </a:r>
            <a:r>
              <a:rPr lang="zh-CN" altLang="en-US" dirty="0">
                <a:solidFill>
                  <a:srgbClr val="211D1E"/>
                </a:solidFill>
                <a:effectLst/>
                <a:latin typeface="Times"/>
              </a:rPr>
              <a:t> 击）就会有其他生物来吃掉，（</a:t>
            </a:r>
            <a:r>
              <a:rPr lang="en-US" altLang="zh-CN" dirty="0">
                <a:solidFill>
                  <a:srgbClr val="211D1E"/>
                </a:solidFill>
                <a:effectLst/>
                <a:latin typeface="Times"/>
              </a:rPr>
              <a:t>P</a:t>
            </a:r>
            <a:r>
              <a:rPr lang="zh-CN" altLang="en-US" dirty="0">
                <a:solidFill>
                  <a:srgbClr val="211D1E"/>
                </a:solidFill>
                <a:effectLst/>
                <a:latin typeface="Times"/>
              </a:rPr>
              <a:t> 击）剩下的骨头碎渣也会被水中的微生物分解和腐烂。</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339268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现在我们就可以得出结论一：鱼死了是不会沉入水底的，而是被吃掉或分解。</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84483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既然尸体不会自动沉入水底，那生物是怎么被掩埋在水底的呢？其实被掩埋在水底形成化石的不一定是尸体，有可能生物是在水中被活埋的。</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240002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在温暖的午后，有一条鱼快乐的在水中游着。</a:t>
            </a:r>
          </a:p>
          <a:p>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78254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a:t>
            </a:r>
            <a:r>
              <a:rPr lang="zh-CN" altLang="en-US" dirty="0">
                <a:solidFill>
                  <a:srgbClr val="211D1E"/>
                </a:solidFill>
                <a:effectLst/>
                <a:latin typeface="Helvetica" pitchFamily="2" charset="0"/>
              </a:rPr>
              <a:t>当时的世界被水淹没就消灭了</a:t>
            </a:r>
            <a:r>
              <a:rPr lang="zh-CN" altLang="en-US" dirty="0">
                <a:solidFill>
                  <a:srgbClr val="211D1E"/>
                </a:solidFill>
                <a:effectLst/>
                <a:latin typeface="Times"/>
              </a:rPr>
              <a:t>”，警告我们：神必定审判我们每一个人。</a:t>
            </a:r>
          </a:p>
          <a:p>
            <a:pPr algn="just"/>
            <a:r>
              <a:rPr lang="zh-CN" altLang="en-US" dirty="0">
                <a:solidFill>
                  <a:srgbClr val="211D1E"/>
                </a:solidFill>
                <a:effectLst/>
                <a:latin typeface="Times"/>
              </a:rPr>
              <a:t>“</a:t>
            </a:r>
            <a:r>
              <a:rPr lang="zh-CN" altLang="en-US" dirty="0">
                <a:solidFill>
                  <a:srgbClr val="211D1E"/>
                </a:solidFill>
                <a:effectLst/>
                <a:latin typeface="Helvetica" pitchFamily="2" charset="0"/>
              </a:rPr>
              <a:t>在末世</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他们故意忘记</a:t>
            </a:r>
            <a:r>
              <a:rPr lang="zh-CN" altLang="en-US" dirty="0">
                <a:solidFill>
                  <a:srgbClr val="211D1E"/>
                </a:solidFill>
                <a:effectLst/>
                <a:latin typeface="Times"/>
              </a:rPr>
              <a:t>”，提醒我们：末世有人否认挪亚大洪水的历史，所以我们要警醒，坚定相信挪亚大洪水是真实的历史。</a:t>
            </a:r>
          </a:p>
          <a:p>
            <a:pPr algn="just"/>
            <a:r>
              <a:rPr lang="zh-CN" altLang="en-US" dirty="0">
                <a:solidFill>
                  <a:srgbClr val="211D1E"/>
                </a:solidFill>
                <a:effectLst/>
                <a:latin typeface="Times"/>
              </a:rPr>
              <a:t>那些否认挪亚大洪水历史的人，他们喜欢使用的证据也是挪亚大洪水留下来的那两个地质学证据。</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1887907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突然间来了一个天灾，有大量的泥沙一下子重重的压在它身上，于是它被活埋在沉积物里。</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20</a:t>
            </a:fld>
            <a:endParaRPr kumimoji="1" lang="zh-CN" altLang="en-US"/>
          </a:p>
        </p:txBody>
      </p:sp>
    </p:spTree>
    <p:extLst>
      <p:ext uri="{BB962C8B-B14F-4D97-AF65-F5344CB8AC3E}">
        <p14:creationId xmlns:p14="http://schemas.microsoft.com/office/powerpoint/2010/main" val="163042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因为与外界隔绝，其他鱼不能钻过这些沉积物来吃它。倒是水中的矿物质渗进它的身体，导致它开始被石化。虽然它不会被吃掉，但微生物会分解导致它腐烂。</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8745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鱼身上的肉很快腐烂分解了，但较硬的骨头还没完全被分解就石化了。鱼骨头的化石就形成了。这条小鱼因为留下了化石，所以它又重新恢复了笑容。</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13626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就可以得出结论二：生物其实是瞬间被水中大量的泥沙深深掩埋，埋在泥沙中的生物或其尸体没有被吃掉，而且分解腐烂的速度变慢，同时被水和沉积物里的矿物迅速石化成化石。整个过程都发生得很快，如果石化得太慢，连骨头都分解了就没有东西可以形成化石了。所以整个过程不可能有几百万年时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430227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我们现在来看这块化石，它在讲述着一个什么故事呢？有谁愿意说说？</a:t>
            </a:r>
            <a:r>
              <a:rPr lang="en-US" altLang="zh-CN" dirty="0">
                <a:solidFill>
                  <a:srgbClr val="211D1E"/>
                </a:solidFill>
                <a:effectLst/>
                <a:latin typeface="Times"/>
              </a:rPr>
              <a:t>【</a:t>
            </a:r>
            <a:r>
              <a:rPr lang="zh-CN" altLang="en-US" dirty="0">
                <a:solidFill>
                  <a:srgbClr val="211D1E"/>
                </a:solidFill>
                <a:effectLst/>
                <a:latin typeface="Times"/>
              </a:rPr>
              <a:t>老师请同学们回答</a:t>
            </a:r>
            <a:r>
              <a:rPr lang="en-US" altLang="zh-CN" dirty="0">
                <a:solidFill>
                  <a:srgbClr val="211D1E"/>
                </a:solidFill>
                <a:effectLst/>
                <a:latin typeface="Times"/>
              </a:rPr>
              <a:t>】</a:t>
            </a:r>
          </a:p>
          <a:p>
            <a:pPr algn="just"/>
            <a:r>
              <a:rPr lang="zh-CN" altLang="en-US" dirty="0">
                <a:solidFill>
                  <a:srgbClr val="211D1E"/>
                </a:solidFill>
                <a:effectLst/>
                <a:latin typeface="Times"/>
              </a:rPr>
              <a:t>老师讲解：</a:t>
            </a:r>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这条大鱼正在享用午餐，小鱼才被吃到一半还没吞完，就被定格了。你知道大鱼吃小鱼要多长时间吗？</a:t>
            </a:r>
          </a:p>
          <a:p>
            <a:pPr algn="just"/>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3809724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给大家看一个鱼吃鱼的视频 （</a:t>
            </a:r>
            <a:r>
              <a:rPr lang="en-US" altLang="zh-CN" dirty="0">
                <a:solidFill>
                  <a:srgbClr val="211D1E"/>
                </a:solidFill>
                <a:effectLst/>
                <a:latin typeface="Times"/>
              </a:rPr>
              <a:t>P</a:t>
            </a:r>
            <a:r>
              <a:rPr lang="zh-CN" altLang="en-US" dirty="0">
                <a:solidFill>
                  <a:srgbClr val="211D1E"/>
                </a:solidFill>
                <a:effectLst/>
                <a:latin typeface="Times"/>
              </a:rPr>
              <a:t> 击）</a:t>
            </a:r>
          </a:p>
          <a:p>
            <a:pPr algn="just"/>
            <a:r>
              <a:rPr lang="en-US" altLang="zh-CN" dirty="0">
                <a:solidFill>
                  <a:srgbClr val="211D1E"/>
                </a:solidFill>
                <a:effectLst/>
                <a:latin typeface="Times"/>
              </a:rPr>
              <a:t>【</a:t>
            </a:r>
            <a:r>
              <a:rPr lang="zh-CN" altLang="en-US" dirty="0">
                <a:solidFill>
                  <a:srgbClr val="211D1E"/>
                </a:solidFill>
                <a:effectLst/>
                <a:latin typeface="Times"/>
              </a:rPr>
              <a:t>视频播放结束后，老师补充解释</a:t>
            </a:r>
            <a:r>
              <a:rPr lang="en-US" altLang="zh-CN" dirty="0">
                <a:solidFill>
                  <a:srgbClr val="211D1E"/>
                </a:solidFill>
                <a:effectLst/>
                <a:latin typeface="Times"/>
              </a:rPr>
              <a:t>】</a:t>
            </a:r>
          </a:p>
          <a:p>
            <a:pPr algn="just"/>
            <a:r>
              <a:rPr lang="zh-CN" altLang="en-US" dirty="0">
                <a:solidFill>
                  <a:srgbClr val="211D1E"/>
                </a:solidFill>
                <a:effectLst/>
                <a:latin typeface="Times"/>
              </a:rPr>
              <a:t>这个视频是有加速的，但这条鲇鱼吃掉一整条鱼的时间不超过</a:t>
            </a:r>
            <a:r>
              <a:rPr lang="en-US" altLang="zh-CN" dirty="0">
                <a:solidFill>
                  <a:srgbClr val="211D1E"/>
                </a:solidFill>
                <a:effectLst/>
                <a:latin typeface="Times New Roman" panose="02020603050405020304" pitchFamily="18" charset="0"/>
              </a:rPr>
              <a:t>2</a:t>
            </a:r>
            <a:r>
              <a:rPr lang="zh-CN" altLang="en-US" dirty="0">
                <a:solidFill>
                  <a:srgbClr val="211D1E"/>
                </a:solidFill>
                <a:effectLst/>
                <a:latin typeface="Times"/>
              </a:rPr>
              <a:t>分钟。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09465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所以，化石中的这条大鱼吃小鱼的过程不可能持续几百万年。而从视频中我们也看到，大鱼也不可能静止不动等沉积物来活埋它。</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击）可见，如果掩埋和石化不够迅速，生物可以逃离，尸体会完全腐烂，不能形成化石。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965026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现在，你能回答刚才的问题了吗？化石有可能缓慢形成吗？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4093574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请大家翻开你们书上的小测题一，选择一个正确的词填在对应的横线上。（</a:t>
            </a:r>
            <a:r>
              <a:rPr lang="en-US" altLang="zh-CN" dirty="0">
                <a:solidFill>
                  <a:srgbClr val="211D1E"/>
                </a:solidFill>
                <a:effectLst/>
                <a:latin typeface="Times New Roman" panose="02020603050405020304" pitchFamily="18" charset="0"/>
              </a:rPr>
              <a:t>2</a:t>
            </a:r>
            <a:r>
              <a:rPr lang="zh-CN" altLang="en-US" dirty="0">
                <a:solidFill>
                  <a:srgbClr val="211D1E"/>
                </a:solidFill>
                <a:effectLst/>
                <a:latin typeface="Times"/>
              </a:rPr>
              <a:t>分钟）</a:t>
            </a:r>
          </a:p>
          <a:p>
            <a:pPr algn="just"/>
            <a:r>
              <a:rPr lang="zh-CN" altLang="en-US" dirty="0">
                <a:solidFill>
                  <a:srgbClr val="211D1E"/>
                </a:solidFill>
                <a:effectLst/>
                <a:latin typeface="Times"/>
              </a:rPr>
              <a:t>老师讲解：</a:t>
            </a:r>
          </a:p>
          <a:p>
            <a:pPr algn="just"/>
            <a:r>
              <a:rPr lang="zh-CN" altLang="en-US" dirty="0">
                <a:solidFill>
                  <a:srgbClr val="211D1E"/>
                </a:solidFill>
                <a:effectLst/>
                <a:latin typeface="Times"/>
              </a:rPr>
              <a:t>化石有可能缓慢形成吗？答案是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不可能 </a:t>
            </a:r>
            <a:r>
              <a:rPr lang="zh-CN" altLang="en-US" dirty="0">
                <a:solidFill>
                  <a:srgbClr val="211D1E"/>
                </a:solidFill>
                <a:effectLst/>
                <a:latin typeface="Times"/>
              </a:rPr>
              <a:t>。因为生物形成化石必须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迅速 </a:t>
            </a:r>
            <a:r>
              <a:rPr lang="zh-CN" altLang="en-US" dirty="0">
                <a:solidFill>
                  <a:srgbClr val="211D1E"/>
                </a:solidFill>
                <a:effectLst/>
                <a:latin typeface="Times"/>
              </a:rPr>
              <a:t>被深深的掩埋，然后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迅速 </a:t>
            </a:r>
            <a:r>
              <a:rPr lang="zh-CN" altLang="en-US" dirty="0">
                <a:solidFill>
                  <a:srgbClr val="211D1E"/>
                </a:solidFill>
                <a:effectLst/>
                <a:latin typeface="Times"/>
              </a:rPr>
              <a:t>被矿物石化。如果不够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迅速 </a:t>
            </a:r>
            <a:r>
              <a:rPr lang="zh-CN" altLang="en-US" dirty="0">
                <a:solidFill>
                  <a:srgbClr val="211D1E"/>
                </a:solidFill>
                <a:effectLst/>
                <a:latin typeface="Times"/>
              </a:rPr>
              <a:t>，生物尸体就会腐烂，不能形成化石了。</a:t>
            </a:r>
          </a:p>
          <a:p>
            <a:pPr algn="just"/>
            <a:r>
              <a:rPr lang="zh-CN" altLang="en-US" dirty="0">
                <a:solidFill>
                  <a:srgbClr val="211D1E"/>
                </a:solidFill>
                <a:effectLst/>
                <a:latin typeface="Times"/>
              </a:rPr>
              <a:t>如果你觉得文字太多记不住，那么你可以记住</a:t>
            </a:r>
            <a:r>
              <a:rPr lang="en-US" altLang="zh-CN" dirty="0">
                <a:solidFill>
                  <a:srgbClr val="211D1E"/>
                </a:solidFill>
                <a:effectLst/>
                <a:latin typeface="Times New Roman" panose="02020603050405020304" pitchFamily="18" charset="0"/>
              </a:rPr>
              <a:t>8</a:t>
            </a:r>
            <a:r>
              <a:rPr lang="zh-CN" altLang="en-US" dirty="0">
                <a:solidFill>
                  <a:srgbClr val="211D1E"/>
                </a:solidFill>
                <a:effectLst/>
                <a:latin typeface="Times"/>
              </a:rPr>
              <a:t>个字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1069660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生物化石形成的关键因素是什么呢？ （</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迅速深埋，快速石化。</a:t>
            </a:r>
            <a:endParaRPr lang="zh-CN" altLang="en-US" dirty="0">
              <a:solidFill>
                <a:srgbClr val="211D1E"/>
              </a:solidFill>
              <a:effectLst/>
              <a:latin typeface="Times"/>
            </a:endParaRPr>
          </a:p>
          <a:p>
            <a:pPr algn="just"/>
            <a:r>
              <a:rPr lang="zh-CN" altLang="en-US" dirty="0">
                <a:solidFill>
                  <a:srgbClr val="211D1E"/>
                </a:solidFill>
                <a:effectLst/>
                <a:latin typeface="Times"/>
              </a:rPr>
              <a:t>给大家</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秒钟时间，请现在马上记起来。</a:t>
            </a:r>
          </a:p>
          <a:p>
            <a:pPr algn="just"/>
            <a:r>
              <a:rPr lang="en-US" altLang="zh-CN" dirty="0">
                <a:solidFill>
                  <a:srgbClr val="211D1E"/>
                </a:solidFill>
                <a:effectLst/>
                <a:latin typeface="Times"/>
              </a:rPr>
              <a:t>【</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秒后，老师请全体同学背出</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250977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有谁记得挪亚大洪水留下的地质学证据有哪两个吗？</a:t>
            </a:r>
          </a:p>
          <a:p>
            <a:pPr algn="just"/>
            <a:r>
              <a:rPr lang="en-US" altLang="zh-CN" dirty="0">
                <a:solidFill>
                  <a:srgbClr val="211D1E"/>
                </a:solidFill>
                <a:effectLst/>
                <a:latin typeface="Times"/>
              </a:rPr>
              <a:t>【</a:t>
            </a:r>
            <a:r>
              <a:rPr lang="zh-CN" altLang="en-US" dirty="0">
                <a:solidFill>
                  <a:srgbClr val="211D1E"/>
                </a:solidFill>
                <a:effectLst/>
                <a:latin typeface="Times"/>
              </a:rPr>
              <a:t>老师邀请全班同学回答，或个别提问</a:t>
            </a:r>
            <a:r>
              <a:rPr lang="en-US" altLang="zh-CN" dirty="0">
                <a:solidFill>
                  <a:srgbClr val="211D1E"/>
                </a:solidFill>
                <a:effectLst/>
                <a:latin typeface="Times"/>
              </a:rPr>
              <a:t>】</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368814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今天，在世界各地都有很多生物化石，比如我们可能在教科书上学过的长颈鹿、猛犸象还有恐龙的化石。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9757534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这是全球恐龙化石分布图，几乎全世界每个大洲都有恐龙化石。要怎样的天灾才能形成这么广泛的恐龙化石记录呢？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3084306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根据我们刚才学过的形成化石的条件，形成全球恐龙化石记录的条件应该是：</a:t>
            </a:r>
          </a:p>
          <a:p>
            <a:pPr algn="just"/>
            <a:r>
              <a:rPr lang="zh-CN" altLang="en-US" dirty="0">
                <a:solidFill>
                  <a:srgbClr val="211D1E"/>
                </a:solidFill>
                <a:effectLst/>
                <a:latin typeface="Times New Roman" panose="02020603050405020304" pitchFamily="18" charset="0"/>
              </a:rPr>
              <a:t>（</a:t>
            </a:r>
            <a:r>
              <a:rPr lang="en-US" altLang="zh-CN" dirty="0">
                <a:solidFill>
                  <a:srgbClr val="211D1E"/>
                </a:solidFill>
                <a:effectLst/>
                <a:latin typeface="Times New Roman" panose="02020603050405020304" pitchFamily="18" charset="0"/>
              </a:rPr>
              <a:t>P</a:t>
            </a:r>
            <a:r>
              <a:rPr lang="zh-CN" altLang="en-US" dirty="0">
                <a:solidFill>
                  <a:srgbClr val="211D1E"/>
                </a:solidFill>
                <a:effectLst/>
                <a:latin typeface="Times New Roman" panose="02020603050405020304" pitchFamily="18" charset="0"/>
              </a:rPr>
              <a:t> 击）</a:t>
            </a:r>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所有大陆都有大量水下形成的沉积物。而且沉积物的量必须多到能在一瞬间掩埋巨型恐龙。</a:t>
            </a:r>
          </a:p>
          <a:p>
            <a:pPr algn="just"/>
            <a:r>
              <a:rPr lang="zh-CN" altLang="en-US" dirty="0">
                <a:solidFill>
                  <a:srgbClr val="211D1E"/>
                </a:solidFill>
                <a:effectLst/>
                <a:latin typeface="Times New Roman" panose="02020603050405020304" pitchFamily="18" charset="0"/>
              </a:rPr>
              <a:t>（</a:t>
            </a:r>
            <a:r>
              <a:rPr lang="en-US" altLang="zh-CN" dirty="0">
                <a:solidFill>
                  <a:srgbClr val="211D1E"/>
                </a:solidFill>
                <a:effectLst/>
                <a:latin typeface="Times New Roman" panose="02020603050405020304" pitchFamily="18" charset="0"/>
              </a:rPr>
              <a:t>P</a:t>
            </a:r>
            <a:r>
              <a:rPr lang="zh-CN" altLang="en-US" dirty="0">
                <a:solidFill>
                  <a:srgbClr val="211D1E"/>
                </a:solidFill>
                <a:effectLst/>
                <a:latin typeface="Times New Roman" panose="02020603050405020304" pitchFamily="18" charset="0"/>
              </a:rPr>
              <a:t> 击）</a:t>
            </a:r>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所有大陆都曾经被大洪水淹没，让陆地上的恐龙被沉积物深深地掩埋在水底。</a:t>
            </a:r>
          </a:p>
          <a:p>
            <a:pPr algn="just"/>
            <a:r>
              <a:rPr lang="zh-CN" altLang="en-US" dirty="0">
                <a:solidFill>
                  <a:srgbClr val="211D1E"/>
                </a:solidFill>
                <a:effectLst/>
                <a:latin typeface="Times"/>
              </a:rPr>
              <a:t>能够同时满足这两个全球性条件的事件，你会想到什么？（请全体同学一起回答）</a:t>
            </a:r>
          </a:p>
          <a:p>
            <a:pPr algn="just"/>
            <a:r>
              <a:rPr lang="zh-CN" altLang="en-US" dirty="0">
                <a:solidFill>
                  <a:srgbClr val="211D1E"/>
                </a:solidFill>
                <a:effectLst/>
                <a:latin typeface="Times New Roman" panose="02020603050405020304" pitchFamily="18" charset="0"/>
              </a:rPr>
              <a:t>（</a:t>
            </a:r>
            <a:r>
              <a:rPr lang="en-US" altLang="zh-CN" dirty="0">
                <a:solidFill>
                  <a:srgbClr val="211D1E"/>
                </a:solidFill>
                <a:effectLst/>
                <a:latin typeface="Times New Roman" panose="02020603050405020304" pitchFamily="18" charset="0"/>
              </a:rPr>
              <a:t>P</a:t>
            </a:r>
            <a:r>
              <a:rPr lang="zh-CN" altLang="en-US" dirty="0">
                <a:solidFill>
                  <a:srgbClr val="211D1E"/>
                </a:solidFill>
                <a:effectLst/>
                <a:latin typeface="Times New Roman" panose="02020603050405020304" pitchFamily="18" charset="0"/>
              </a:rPr>
              <a:t> 击）</a:t>
            </a:r>
            <a:r>
              <a:rPr lang="zh-CN" altLang="en-US" dirty="0">
                <a:solidFill>
                  <a:srgbClr val="211D1E"/>
                </a:solidFill>
                <a:effectLst/>
                <a:latin typeface="Times"/>
              </a:rPr>
              <a:t>挪亚大洪水</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2769639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我们再一次回顾圣经对挪亚大洪水的描述。请大家一起读：</a:t>
            </a:r>
          </a:p>
          <a:p>
            <a:pPr algn="just"/>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7</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17</a:t>
            </a:r>
            <a:r>
              <a:rPr lang="zh-CN" altLang="en-US" dirty="0">
                <a:solidFill>
                  <a:srgbClr val="211D1E"/>
                </a:solidFill>
                <a:effectLst/>
                <a:latin typeface="Helvetica" pitchFamily="2" charset="0"/>
              </a:rPr>
              <a:t>洪水泛滥在地上四十天，水往上涨，把方舟从地上漂起。</a:t>
            </a:r>
            <a:r>
              <a:rPr lang="en-US" altLang="zh-CN" dirty="0">
                <a:solidFill>
                  <a:srgbClr val="211D1E"/>
                </a:solidFill>
                <a:effectLst/>
                <a:latin typeface="Helvetica" pitchFamily="2" charset="0"/>
              </a:rPr>
              <a:t>18</a:t>
            </a:r>
            <a:r>
              <a:rPr lang="zh-CN" altLang="en-US" dirty="0">
                <a:solidFill>
                  <a:srgbClr val="211D1E"/>
                </a:solidFill>
                <a:effectLst/>
                <a:latin typeface="Helvetica" pitchFamily="2" charset="0"/>
              </a:rPr>
              <a:t>水势浩大，在地上大大地往上涨，方舟在水面上漂来漂去，</a:t>
            </a:r>
            <a:r>
              <a:rPr lang="en-US" altLang="zh-CN" dirty="0">
                <a:solidFill>
                  <a:srgbClr val="211D1E"/>
                </a:solidFill>
                <a:effectLst/>
                <a:latin typeface="Helvetica" pitchFamily="2" charset="0"/>
              </a:rPr>
              <a:t>19</a:t>
            </a:r>
            <a:r>
              <a:rPr lang="zh-CN" altLang="en-US" dirty="0">
                <a:solidFill>
                  <a:srgbClr val="211D1E"/>
                </a:solidFill>
                <a:effectLst/>
                <a:latin typeface="Helvetica" pitchFamily="2" charset="0"/>
              </a:rPr>
              <a:t>水势在地上极其浩大，天下的高山都淹没了。</a:t>
            </a:r>
            <a:r>
              <a:rPr lang="en-US" altLang="zh-CN" dirty="0">
                <a:solidFill>
                  <a:srgbClr val="211D1E"/>
                </a:solidFill>
                <a:effectLst/>
                <a:latin typeface="Helvetica" pitchFamily="2" charset="0"/>
              </a:rPr>
              <a:t>20</a:t>
            </a:r>
            <a:r>
              <a:rPr lang="zh-CN" altLang="en-US" dirty="0">
                <a:solidFill>
                  <a:srgbClr val="211D1E"/>
                </a:solidFill>
                <a:effectLst/>
                <a:latin typeface="Helvetica" pitchFamily="2" charset="0"/>
              </a:rPr>
              <a:t>水势比山高过十五肘，山岭都淹没了，</a:t>
            </a:r>
            <a:r>
              <a:rPr lang="en-US" altLang="zh-CN" dirty="0">
                <a:solidFill>
                  <a:srgbClr val="211D1E"/>
                </a:solidFill>
                <a:effectLst/>
                <a:latin typeface="Helvetica" pitchFamily="2" charset="0"/>
              </a:rPr>
              <a:t>21</a:t>
            </a:r>
            <a:r>
              <a:rPr lang="zh-CN" altLang="en-US" dirty="0">
                <a:solidFill>
                  <a:srgbClr val="211D1E"/>
                </a:solidFill>
                <a:effectLst/>
                <a:latin typeface="Helvetica" pitchFamily="2" charset="0"/>
              </a:rPr>
              <a:t>凡在地上有血肉的动物，就是飞鸟、牲畜、走兽和爬在地上的昆虫</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爬行动物</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，以及所有的人都死了。</a:t>
            </a:r>
            <a:r>
              <a:rPr lang="en-US" altLang="zh-CN" dirty="0">
                <a:solidFill>
                  <a:srgbClr val="211D1E"/>
                </a:solidFill>
                <a:effectLst/>
                <a:latin typeface="Helvetica" pitchFamily="2" charset="0"/>
              </a:rPr>
              <a:t>22</a:t>
            </a:r>
            <a:r>
              <a:rPr lang="zh-CN" altLang="en-US" dirty="0">
                <a:solidFill>
                  <a:srgbClr val="211D1E"/>
                </a:solidFill>
                <a:effectLst/>
                <a:latin typeface="Helvetica" pitchFamily="2" charset="0"/>
              </a:rPr>
              <a:t>凡在旱地上，鼻孔有气息的生灵都死了。</a:t>
            </a:r>
            <a:r>
              <a:rPr lang="en-US" altLang="zh-CN" dirty="0">
                <a:solidFill>
                  <a:srgbClr val="211D1E"/>
                </a:solidFill>
                <a:effectLst/>
                <a:latin typeface="Helvetica" pitchFamily="2" charset="0"/>
              </a:rPr>
              <a:t>23</a:t>
            </a:r>
            <a:r>
              <a:rPr lang="zh-CN" altLang="en-US" dirty="0">
                <a:solidFill>
                  <a:srgbClr val="211D1E"/>
                </a:solidFill>
                <a:effectLst/>
                <a:latin typeface="Helvetica" pitchFamily="2" charset="0"/>
              </a:rPr>
              <a:t>凡地上各类的活物，连人带牲畜、昆虫</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爬行动物</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，以及空中的飞鸟，都从地上除灭了，只留下挪亚和那些与他同在方舟里的。</a:t>
            </a:r>
            <a:r>
              <a:rPr lang="en-US" altLang="zh-CN" dirty="0">
                <a:solidFill>
                  <a:srgbClr val="211D1E"/>
                </a:solidFill>
                <a:effectLst/>
                <a:latin typeface="Helvetica" pitchFamily="2" charset="0"/>
              </a:rPr>
              <a:t>24</a:t>
            </a:r>
            <a:r>
              <a:rPr lang="zh-CN" altLang="en-US" dirty="0">
                <a:solidFill>
                  <a:srgbClr val="211D1E"/>
                </a:solidFill>
                <a:effectLst/>
                <a:latin typeface="Helvetica" pitchFamily="2" charset="0"/>
              </a:rPr>
              <a:t>水势浩大，在地上共一百五十天。</a:t>
            </a:r>
          </a:p>
          <a:p>
            <a:endParaRPr lang="zh-CN" altLang="en-US" sz="1200" dirty="0">
              <a:latin typeface="Microsoft YaHei" panose="020B0503020204020204" pitchFamily="34" charset="-122"/>
              <a:ea typeface="Microsoft YaHei" panose="020B0503020204020204" pitchFamily="34"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2997716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如果化石能说话，它们一定会说真相：</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我们不是千百万年前的生物</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也不在千百万年前死亡</a:t>
            </a:r>
          </a:p>
          <a:p>
            <a:pPr algn="just"/>
            <a:r>
              <a:rPr lang="en-US" altLang="zh-CN" dirty="0">
                <a:solidFill>
                  <a:srgbClr val="211D1E"/>
                </a:solidFill>
                <a:effectLst/>
                <a:latin typeface="Times New Roman" panose="02020603050405020304" pitchFamily="18" charset="0"/>
              </a:rPr>
              <a:t>• </a:t>
            </a:r>
            <a:r>
              <a:rPr lang="zh-CN" altLang="en-US" dirty="0">
                <a:solidFill>
                  <a:srgbClr val="211D1E"/>
                </a:solidFill>
                <a:effectLst/>
                <a:latin typeface="Times"/>
              </a:rPr>
              <a:t>更不是逐渐缓慢变成化石</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击）事实是：那个没有陆地生物可以逃避的全球大洪水灾难，造成生物大量死亡、被掩埋，变成化石。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3604901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主流科学家和媒体除了常常误导我们以为化石需要漫长时间形成之外，还会误导我们以为古生物化石能解释生物的进化过程。那么到底这些科学家所说的，能够支持进化的古生物是什么呢？</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459845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我们以鱼进化成人作为例子。世界上有鱼也有人。（</a:t>
            </a:r>
            <a:r>
              <a:rPr lang="en-US" altLang="zh-CN" dirty="0">
                <a:solidFill>
                  <a:srgbClr val="211D1E"/>
                </a:solidFill>
                <a:effectLst/>
                <a:latin typeface="Times"/>
              </a:rPr>
              <a:t>P</a:t>
            </a:r>
            <a:r>
              <a:rPr lang="zh-CN" altLang="en-US" dirty="0">
                <a:solidFill>
                  <a:srgbClr val="211D1E"/>
                </a:solidFill>
                <a:effectLst/>
                <a:latin typeface="Times"/>
              </a:rPr>
              <a:t> 击）进化论生物学家认为：人是从鱼经过一系列演变、进化而来的。如果进化是真的，在这个演变过程中就会出现许多既像鱼又像人的生物，它们叫做“过渡物种”。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556883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就好像这两个生物，左边更偏向鱼一点，右边还保有鱼鳞，然后像陆地爬行动物，但脸又像人。</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击）如果这些“过渡物种”是真的存在，鱼进化成人就有证有据。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2600519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要证明一个生物曾经存在，最好的证据就是它的化石。今天在岩层当中能够找到鱼类化石和人类化石。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2145677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但是，（</a:t>
            </a:r>
            <a:r>
              <a:rPr lang="en-US" altLang="zh-CN" dirty="0">
                <a:solidFill>
                  <a:srgbClr val="211D1E"/>
                </a:solidFill>
                <a:effectLst/>
                <a:latin typeface="Times"/>
              </a:rPr>
              <a:t>P</a:t>
            </a:r>
            <a:r>
              <a:rPr lang="zh-CN" altLang="en-US" dirty="0">
                <a:solidFill>
                  <a:srgbClr val="211D1E"/>
                </a:solidFill>
                <a:effectLst/>
                <a:latin typeface="Times"/>
              </a:rPr>
              <a:t> 击）用来表明“鱼类”进化成“人类”的“过渡物种”，根本没有具说服力的化石证据。所以，（</a:t>
            </a:r>
            <a:r>
              <a:rPr lang="en-US" altLang="zh-CN" dirty="0">
                <a:solidFill>
                  <a:srgbClr val="211D1E"/>
                </a:solidFill>
                <a:effectLst/>
                <a:latin typeface="Times"/>
              </a:rPr>
              <a:t>P</a:t>
            </a:r>
            <a:r>
              <a:rPr lang="zh-CN" altLang="en-US" dirty="0">
                <a:solidFill>
                  <a:srgbClr val="211D1E"/>
                </a:solidFill>
                <a:effectLst/>
                <a:latin typeface="Times"/>
              </a:rPr>
              <a:t> 击）很明显，整个进化过程缺失了最为关键的“过渡物种”的化石证据。</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378373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第一个是全球各地都有厚厚的水下沉积岩，第二个就是今天我们要讲的生物化石记录。否认挪亚大洪水的年老地球论、进化论的科学家们，通常告诉我们说这些厚厚的沉积岩层需要亿万年时间逐渐沉积，而沉积岩里面的生物化石就是亿万年前的古生物残骸。</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2572869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从现在开始，如果有专家再跟你说“古生物化石能解释生物的进化过程。（</a:t>
            </a:r>
            <a:r>
              <a:rPr lang="en-US" altLang="zh-CN" dirty="0">
                <a:solidFill>
                  <a:srgbClr val="211D1E"/>
                </a:solidFill>
                <a:effectLst/>
                <a:latin typeface="Times"/>
              </a:rPr>
              <a:t>P</a:t>
            </a:r>
            <a:r>
              <a:rPr lang="zh-CN" altLang="en-US" dirty="0">
                <a:solidFill>
                  <a:srgbClr val="211D1E"/>
                </a:solidFill>
                <a:effectLst/>
                <a:latin typeface="Times"/>
              </a:rPr>
              <a:t> 击）你就知道这不可信，因为没有过渡物种的化石证据。</a:t>
            </a:r>
            <a:endParaRPr lang="en-US" altLang="zh-CN" dirty="0">
              <a:solidFill>
                <a:srgbClr val="211D1E"/>
              </a:solidFill>
              <a:effectLst/>
              <a:latin typeface="Time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dirty="0">
                <a:solidFill>
                  <a:srgbClr val="211D1E"/>
                </a:solidFill>
                <a:effectLst/>
                <a:latin typeface="Times"/>
              </a:rPr>
              <a:t>但是，主流科学家为了让我们相信化石能解释进化，他们还会用一些所谓的证据来误导我们。</a:t>
            </a:r>
          </a:p>
          <a:p>
            <a:pPr algn="just"/>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39995622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比如主流科学家说：“鲸的祖先是一种叫做‘巴基鲸’的古生物，并认为巴基鲸是陆地哺乳动物进化成海洋哺乳动物的“过渡物种”。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46234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在</a:t>
            </a:r>
            <a:r>
              <a:rPr lang="en-US" altLang="zh-CN" dirty="0">
                <a:solidFill>
                  <a:srgbClr val="211D1E"/>
                </a:solidFill>
                <a:effectLst/>
                <a:latin typeface="Times New Roman" panose="02020603050405020304" pitchFamily="18" charset="0"/>
              </a:rPr>
              <a:t>1983</a:t>
            </a:r>
            <a:r>
              <a:rPr lang="zh-CN" altLang="en-US" dirty="0">
                <a:solidFill>
                  <a:srgbClr val="211D1E"/>
                </a:solidFill>
                <a:effectLst/>
                <a:latin typeface="Times"/>
              </a:rPr>
              <a:t>年，主流科学界权威的</a:t>
            </a:r>
            <a:r>
              <a:rPr lang="en-US" altLang="zh-CN" dirty="0">
                <a:solidFill>
                  <a:srgbClr val="211D1E"/>
                </a:solidFill>
                <a:effectLst/>
                <a:latin typeface="Times"/>
              </a:rPr>
              <a:t>《</a:t>
            </a:r>
            <a:r>
              <a:rPr lang="zh-CN" altLang="en-US" dirty="0">
                <a:solidFill>
                  <a:srgbClr val="211D1E"/>
                </a:solidFill>
                <a:effectLst/>
                <a:latin typeface="Times"/>
              </a:rPr>
              <a:t>科学</a:t>
            </a:r>
            <a:r>
              <a:rPr lang="en-US" altLang="zh-CN" dirty="0">
                <a:solidFill>
                  <a:srgbClr val="211D1E"/>
                </a:solidFill>
                <a:effectLst/>
                <a:latin typeface="Times"/>
              </a:rPr>
              <a:t>》</a:t>
            </a:r>
            <a:r>
              <a:rPr lang="zh-CN" altLang="en-US" dirty="0">
                <a:solidFill>
                  <a:srgbClr val="211D1E"/>
                </a:solidFill>
                <a:effectLst/>
                <a:latin typeface="Times"/>
              </a:rPr>
              <a:t>杂志封面，人们第一次见到“巴基鲸”的复原图是这样的。</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击）它有类似爬行动物的前肢，而不是鱼鳍，它刚跳进水里吃鱼。</a:t>
            </a:r>
          </a:p>
          <a:p>
            <a:pPr algn="just"/>
            <a:r>
              <a:rPr lang="zh-CN" altLang="en-US" dirty="0">
                <a:solidFill>
                  <a:srgbClr val="211D1E"/>
                </a:solidFill>
                <a:effectLst/>
                <a:latin typeface="Times"/>
              </a:rPr>
              <a:t>（</a:t>
            </a:r>
            <a:r>
              <a:rPr lang="en-US" altLang="zh-CN" dirty="0">
                <a:solidFill>
                  <a:srgbClr val="211D1E"/>
                </a:solidFill>
                <a:effectLst/>
                <a:latin typeface="Times"/>
              </a:rPr>
              <a:t>P</a:t>
            </a:r>
            <a:r>
              <a:rPr lang="zh-CN" altLang="en-US" dirty="0">
                <a:solidFill>
                  <a:srgbClr val="211D1E"/>
                </a:solidFill>
                <a:effectLst/>
                <a:latin typeface="Times"/>
              </a:rPr>
              <a:t> 击）再看它的尾部，有鱼尾巴同时还有一点点似乎未完全进化的脚。</a:t>
            </a:r>
          </a:p>
          <a:p>
            <a:pPr algn="just"/>
            <a:r>
              <a:rPr lang="zh-CN" altLang="en-US" dirty="0">
                <a:solidFill>
                  <a:srgbClr val="211D1E"/>
                </a:solidFill>
                <a:effectLst/>
                <a:latin typeface="Times"/>
              </a:rPr>
              <a:t>整个生物配合这个环境，看起来就是一只陆地动物和海洋鱼类的混合体，有点像“过渡物种”。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3511661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不过，当时把巴基鲸复原成这样的依据，只有这个头骨上蓝色部分的头骨化石而已。科学家仅仅根据头骨里的两个部位的碎片，就复原出一只半鲸半陆地动物的生物出来。实际上当时没有找到其他身体部位的化石。（</a:t>
            </a:r>
            <a:r>
              <a:rPr lang="en-US" altLang="zh-CN" dirty="0">
                <a:solidFill>
                  <a:srgbClr val="211D1E"/>
                </a:solidFill>
                <a:effectLst/>
                <a:latin typeface="Times"/>
              </a:rPr>
              <a:t>P</a:t>
            </a:r>
            <a:r>
              <a:rPr lang="zh-CN" altLang="en-US" dirty="0">
                <a:solidFill>
                  <a:srgbClr val="211D1E"/>
                </a:solidFill>
                <a:effectLst/>
                <a:latin typeface="Times"/>
              </a:rPr>
              <a:t> 击）这个复原图顶多就是想象和猜测而已。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49971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过了</a:t>
            </a:r>
            <a:r>
              <a:rPr lang="en-US" altLang="zh-CN" dirty="0">
                <a:solidFill>
                  <a:srgbClr val="211D1E"/>
                </a:solidFill>
                <a:effectLst/>
                <a:latin typeface="Times New Roman" panose="02020603050405020304" pitchFamily="18" charset="0"/>
              </a:rPr>
              <a:t>20</a:t>
            </a:r>
            <a:r>
              <a:rPr lang="zh-CN" altLang="en-US" dirty="0">
                <a:solidFill>
                  <a:srgbClr val="211D1E"/>
                </a:solidFill>
                <a:effectLst/>
                <a:latin typeface="Times"/>
              </a:rPr>
              <a:t>年不到，（</a:t>
            </a:r>
            <a:r>
              <a:rPr lang="en-US" altLang="zh-CN" dirty="0">
                <a:solidFill>
                  <a:srgbClr val="211D1E"/>
                </a:solidFill>
                <a:effectLst/>
                <a:latin typeface="Times"/>
              </a:rPr>
              <a:t>P</a:t>
            </a:r>
            <a:r>
              <a:rPr lang="zh-CN" altLang="en-US" dirty="0">
                <a:solidFill>
                  <a:srgbClr val="211D1E"/>
                </a:solidFill>
                <a:effectLst/>
                <a:latin typeface="Times"/>
              </a:rPr>
              <a:t> 击）在</a:t>
            </a:r>
            <a:r>
              <a:rPr lang="en-US" altLang="zh-CN" dirty="0">
                <a:solidFill>
                  <a:srgbClr val="211D1E"/>
                </a:solidFill>
                <a:effectLst/>
                <a:latin typeface="Times New Roman" panose="02020603050405020304" pitchFamily="18" charset="0"/>
              </a:rPr>
              <a:t>2001</a:t>
            </a:r>
            <a:r>
              <a:rPr lang="zh-CN" altLang="en-US" dirty="0">
                <a:solidFill>
                  <a:srgbClr val="211D1E"/>
                </a:solidFill>
                <a:effectLst/>
                <a:latin typeface="Times"/>
              </a:rPr>
              <a:t>年，科学家们找到了更多巴基鲸的骨头化石，很清楚这个生物是有完整的四肢，而且是陆地哺乳动物的四肢，还有一条细长的尾巴。重新复原的巴基鲸是一只身长</a:t>
            </a:r>
            <a:r>
              <a:rPr lang="en-US" altLang="zh-CN" dirty="0">
                <a:solidFill>
                  <a:srgbClr val="211D1E"/>
                </a:solidFill>
                <a:effectLst/>
                <a:latin typeface="Times New Roman" panose="02020603050405020304" pitchFamily="18" charset="0"/>
              </a:rPr>
              <a:t>1-2</a:t>
            </a:r>
            <a:r>
              <a:rPr lang="zh-CN" altLang="en-US" dirty="0">
                <a:solidFill>
                  <a:srgbClr val="211D1E"/>
                </a:solidFill>
                <a:effectLst/>
                <a:latin typeface="Times"/>
              </a:rPr>
              <a:t>米，重约</a:t>
            </a:r>
            <a:r>
              <a:rPr lang="en-US" altLang="zh-CN" dirty="0">
                <a:solidFill>
                  <a:srgbClr val="211D1E"/>
                </a:solidFill>
                <a:effectLst/>
                <a:latin typeface="Times New Roman" panose="02020603050405020304" pitchFamily="18" charset="0"/>
              </a:rPr>
              <a:t>45</a:t>
            </a:r>
            <a:r>
              <a:rPr lang="zh-CN" altLang="en-US" dirty="0">
                <a:solidFill>
                  <a:srgbClr val="211D1E"/>
                </a:solidFill>
                <a:effectLst/>
                <a:latin typeface="Times"/>
              </a:rPr>
              <a:t>公斤的陆地动物。与</a:t>
            </a:r>
            <a:r>
              <a:rPr lang="en-US" altLang="zh-CN" dirty="0">
                <a:solidFill>
                  <a:srgbClr val="211D1E"/>
                </a:solidFill>
                <a:effectLst/>
                <a:latin typeface="Times New Roman" panose="02020603050405020304" pitchFamily="18" charset="0"/>
              </a:rPr>
              <a:t>1983</a:t>
            </a:r>
            <a:r>
              <a:rPr lang="zh-CN" altLang="en-US" dirty="0">
                <a:solidFill>
                  <a:srgbClr val="211D1E"/>
                </a:solidFill>
                <a:effectLst/>
                <a:latin typeface="Times"/>
              </a:rPr>
              <a:t>年的复原图完全不同。所以，巴基鲸的真实化石证明它只是陆地动物，不是“过渡物种”。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3953378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以后，如果有人跟你说“巴基鲸是陆地哺乳动物和鲸之间的过渡物种”，（</a:t>
            </a:r>
            <a:r>
              <a:rPr lang="en-US" altLang="zh-CN" dirty="0">
                <a:solidFill>
                  <a:srgbClr val="211D1E"/>
                </a:solidFill>
                <a:effectLst/>
                <a:latin typeface="Times"/>
              </a:rPr>
              <a:t>P</a:t>
            </a:r>
            <a:r>
              <a:rPr lang="zh-CN" altLang="en-US" dirty="0">
                <a:solidFill>
                  <a:srgbClr val="211D1E"/>
                </a:solidFill>
                <a:effectLst/>
                <a:latin typeface="Times"/>
              </a:rPr>
              <a:t> 击）你就知道他错了，巴基鲸化石证明它是陆地动物，不是过渡物种。</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1273649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现在我们再看主流科学家说的“古生物化石能解释生物的进化过程”，你们觉得对吗？（全体同学回答）</a:t>
            </a:r>
          </a:p>
          <a:p>
            <a:pPr algn="just"/>
            <a:r>
              <a:rPr lang="zh-CN" altLang="en-US" dirty="0">
                <a:solidFill>
                  <a:srgbClr val="211D1E"/>
                </a:solidFill>
                <a:effectLst/>
                <a:latin typeface="Times"/>
              </a:rPr>
              <a:t>实际情况是（</a:t>
            </a:r>
            <a:r>
              <a:rPr lang="en-US" altLang="zh-CN" dirty="0">
                <a:solidFill>
                  <a:srgbClr val="211D1E"/>
                </a:solidFill>
                <a:effectLst/>
                <a:latin typeface="Times"/>
              </a:rPr>
              <a:t>P</a:t>
            </a:r>
            <a:r>
              <a:rPr lang="zh-CN" altLang="en-US" dirty="0">
                <a:solidFill>
                  <a:srgbClr val="211D1E"/>
                </a:solidFill>
                <a:effectLst/>
                <a:latin typeface="Times"/>
              </a:rPr>
              <a:t> 击）</a:t>
            </a:r>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没有过渡物种的化石证据。</a:t>
            </a:r>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生物化石不支持进化。你同意吗？（同意这个结论的请举手）</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2283585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另外，大家在学校学过的活化石，就很好地证明生物根本没有进化。</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184281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“活化石”就是被生物学家认为是古老的千百万年前的生物，但没有灭绝，也没有进化。有些同学在二年级语文课上已经学过银杏树、大熊猫和中华鲟，都是活化石。</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1300296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当科学家对大熊猫化石进行研究，对比现代大熊猫，他们发现并没有多少变化，这就意味着大熊猫没有进化。可见大熊猫化石并不支持进化论。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239304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所以这一课，我们必须要认真学习化石的形成。当我们清楚认识化石的形成过程，就不会被否认圣经的人和科普文章所蒙骗。</a:t>
            </a:r>
          </a:p>
          <a:p>
            <a:pPr algn="just"/>
            <a:r>
              <a:rPr lang="en-US" altLang="zh-CN" dirty="0">
                <a:solidFill>
                  <a:srgbClr val="211D1E"/>
                </a:solidFill>
                <a:effectLst/>
                <a:latin typeface="Times"/>
              </a:rPr>
              <a:t>【</a:t>
            </a:r>
            <a:r>
              <a:rPr lang="zh-CN" altLang="en-US" dirty="0">
                <a:solidFill>
                  <a:srgbClr val="211D1E"/>
                </a:solidFill>
                <a:effectLst/>
                <a:latin typeface="Times"/>
              </a:rPr>
              <a:t>老师带领学生作课前祷告。</a:t>
            </a:r>
            <a:r>
              <a:rPr lang="en-US" altLang="zh-CN" dirty="0">
                <a:solidFill>
                  <a:srgbClr val="211D1E"/>
                </a:solidFill>
                <a:effectLst/>
                <a:latin typeface="Times"/>
              </a:rPr>
              <a:t>】</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956940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zh-CN" altLang="en-US" sz="2800" dirty="0">
                <a:solidFill>
                  <a:srgbClr val="211D1E"/>
                </a:solidFill>
                <a:effectLst/>
                <a:latin typeface="Times"/>
              </a:rPr>
              <a:t>当科学家对中华鲟化石进行研究，对比现代中华鲟，他们发现所谓</a:t>
            </a:r>
            <a:r>
              <a:rPr lang="en-US" altLang="zh-CN" sz="2800" dirty="0">
                <a:solidFill>
                  <a:srgbClr val="211D1E"/>
                </a:solidFill>
                <a:effectLst/>
                <a:latin typeface="Times New Roman" panose="02020603050405020304" pitchFamily="18" charset="0"/>
              </a:rPr>
              <a:t>1.4</a:t>
            </a:r>
            <a:r>
              <a:rPr lang="zh-CN" altLang="en-US" sz="2800" dirty="0">
                <a:solidFill>
                  <a:srgbClr val="211D1E"/>
                </a:solidFill>
                <a:effectLst/>
                <a:latin typeface="Times"/>
              </a:rPr>
              <a:t>亿年前的中华鲟直到今天都没有多少变化，这就意味着中华鲟没有进化。</a:t>
            </a:r>
            <a:r>
              <a:rPr lang="zh-CN" altLang="en-US" sz="4000" dirty="0">
                <a:solidFill>
                  <a:srgbClr val="211D1E"/>
                </a:solidFill>
                <a:effectLst/>
                <a:latin typeface="Times"/>
              </a:rPr>
              <a:t>所以中华鲟化石并不支持进化论。</a:t>
            </a:r>
          </a:p>
          <a:p>
            <a:pPr algn="just"/>
            <a:endParaRPr lang="zh-CN" altLang="en-US" sz="2800" dirty="0">
              <a:solidFill>
                <a:srgbClr val="211D1E"/>
              </a:solidFill>
              <a:effectLst/>
              <a:latin typeface="Times"/>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626213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植物方面，据称有</a:t>
            </a:r>
            <a:r>
              <a:rPr lang="en-US" altLang="zh-CN" sz="2800" dirty="0">
                <a:solidFill>
                  <a:srgbClr val="211D1E"/>
                </a:solidFill>
                <a:effectLst/>
                <a:latin typeface="Times New Roman" panose="02020603050405020304" pitchFamily="18" charset="0"/>
              </a:rPr>
              <a:t>3.4</a:t>
            </a:r>
            <a:r>
              <a:rPr lang="zh-CN" altLang="en-US" sz="2800" dirty="0">
                <a:solidFill>
                  <a:srgbClr val="211D1E"/>
                </a:solidFill>
                <a:effectLst/>
                <a:latin typeface="Times"/>
              </a:rPr>
              <a:t>亿年的银杏叶化石，对比新鲜银杏叶子，完全没有变化。可见，银杏没有进化，银杏叶化石也不支持进化论。</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373891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事实上，主流科学家也承认，“活化石”生物在所谓亿万年的时间里，不仅没有灭绝也没有多少变化。</a:t>
            </a:r>
          </a:p>
          <a:p>
            <a:pPr algn="just"/>
            <a:r>
              <a:rPr lang="zh-CN" altLang="en-US" dirty="0">
                <a:solidFill>
                  <a:srgbClr val="211D1E"/>
                </a:solidFill>
                <a:effectLst/>
                <a:latin typeface="Times"/>
              </a:rPr>
              <a:t>根据我们刚才看过的证据，我们可以得出两个结论：</a:t>
            </a:r>
          </a:p>
          <a:p>
            <a:pPr algn="just"/>
            <a:r>
              <a:rPr lang="zh-CN" altLang="en-US" dirty="0">
                <a:solidFill>
                  <a:srgbClr val="211D1E"/>
                </a:solidFill>
                <a:effectLst/>
                <a:latin typeface="Times New Roman" panose="02020603050405020304" pitchFamily="18" charset="0"/>
              </a:rPr>
              <a:t>（</a:t>
            </a:r>
            <a:r>
              <a:rPr lang="en-US" altLang="zh-CN" dirty="0">
                <a:solidFill>
                  <a:srgbClr val="211D1E"/>
                </a:solidFill>
                <a:effectLst/>
                <a:latin typeface="Times New Roman" panose="02020603050405020304" pitchFamily="18" charset="0"/>
              </a:rPr>
              <a:t>P</a:t>
            </a:r>
            <a:r>
              <a:rPr lang="zh-CN" altLang="en-US" dirty="0">
                <a:solidFill>
                  <a:srgbClr val="211D1E"/>
                </a:solidFill>
                <a:effectLst/>
                <a:latin typeface="Times New Roman" panose="02020603050405020304" pitchFamily="18" charset="0"/>
              </a:rPr>
              <a:t> 击）</a:t>
            </a:r>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活化石生物没有进化！</a:t>
            </a:r>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活化石生物不支持进化！大家明白了吗？</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9658144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如果大家都明白的话，现在轮到你们来说一说。这位科学家说：“古生物化石能解释生物的进化过程。” </a:t>
            </a:r>
          </a:p>
          <a:p>
            <a:pPr algn="just"/>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你同意他的说法吗？（全班同学回答）（</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不同意。</a:t>
            </a:r>
            <a:endParaRPr lang="zh-CN" altLang="en-US" dirty="0">
              <a:solidFill>
                <a:srgbClr val="211D1E"/>
              </a:solidFill>
              <a:effectLst/>
              <a:latin typeface="Times"/>
            </a:endParaRPr>
          </a:p>
          <a:p>
            <a:pPr algn="just"/>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古生物化石不能解释生物的进化，因为缺失了什么化石？（请让学生思考自由回答）（</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过渡物种。</a:t>
            </a:r>
            <a:endParaRPr lang="zh-CN" altLang="en-US" dirty="0">
              <a:solidFill>
                <a:srgbClr val="211D1E"/>
              </a:solidFill>
              <a:effectLst/>
              <a:latin typeface="Times"/>
            </a:endParaRPr>
          </a:p>
          <a:p>
            <a:pPr algn="just"/>
            <a:r>
              <a:rPr lang="en-US" altLang="zh-CN" dirty="0">
                <a:solidFill>
                  <a:srgbClr val="211D1E"/>
                </a:solidFill>
                <a:effectLst/>
                <a:latin typeface="Times New Roman" panose="02020603050405020304" pitchFamily="18" charset="0"/>
              </a:rPr>
              <a:t>3. </a:t>
            </a:r>
            <a:r>
              <a:rPr lang="zh-CN" altLang="en-US" dirty="0">
                <a:solidFill>
                  <a:srgbClr val="211D1E"/>
                </a:solidFill>
                <a:effectLst/>
                <a:latin typeface="Times"/>
              </a:rPr>
              <a:t>今天世界上的活化石生物有没有进化？（</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没有。</a:t>
            </a:r>
            <a:r>
              <a:rPr lang="zh-CN" altLang="en-US" dirty="0">
                <a:solidFill>
                  <a:srgbClr val="211D1E"/>
                </a:solidFill>
                <a:effectLst/>
                <a:latin typeface="Times"/>
              </a:rPr>
              <a:t>都支持还是不支持生物进化理论呢？（</a:t>
            </a:r>
            <a:r>
              <a:rPr lang="en-US" altLang="zh-CN" dirty="0">
                <a:solidFill>
                  <a:srgbClr val="211D1E"/>
                </a:solidFill>
                <a:effectLst/>
                <a:latin typeface="Times"/>
              </a:rPr>
              <a:t>P</a:t>
            </a:r>
            <a:r>
              <a:rPr lang="zh-CN" altLang="en-US" dirty="0">
                <a:solidFill>
                  <a:srgbClr val="211D1E"/>
                </a:solidFill>
                <a:effectLst/>
                <a:latin typeface="Times"/>
              </a:rPr>
              <a:t> 击）</a:t>
            </a:r>
            <a:r>
              <a:rPr lang="zh-CN" altLang="en-US" u="sng" dirty="0">
                <a:solidFill>
                  <a:srgbClr val="211D1E"/>
                </a:solidFill>
                <a:effectLst/>
                <a:latin typeface="Times"/>
              </a:rPr>
              <a:t>不支持。</a:t>
            </a:r>
            <a:r>
              <a:rPr lang="zh-CN" altLang="en-US" dirty="0">
                <a:solidFill>
                  <a:srgbClr val="211D1E"/>
                </a:solidFill>
                <a:effectLst/>
                <a:latin typeface="Times"/>
              </a:rPr>
              <a:t>（全体同学回答）</a:t>
            </a:r>
          </a:p>
          <a:p>
            <a:endParaRPr lang="en-US" dirty="0"/>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185883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虽然生物的化石记录不支持进化，但是它们却十分吻合圣经的描述。我们先一起读这段圣经：</a:t>
            </a:r>
          </a:p>
          <a:p>
            <a:pPr algn="just"/>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1</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21</a:t>
            </a:r>
            <a:r>
              <a:rPr lang="zh-CN" altLang="en-US" dirty="0">
                <a:solidFill>
                  <a:srgbClr val="211D1E"/>
                </a:solidFill>
                <a:effectLst/>
                <a:latin typeface="Helvetica" pitchFamily="2" charset="0"/>
              </a:rPr>
              <a:t>神就造出大鱼和水中所滋生各样有生命的动物，各从其类；又造出各样飞鸟，各从其类。神看着是好的。</a:t>
            </a:r>
          </a:p>
          <a:p>
            <a:pPr algn="just"/>
            <a:r>
              <a:rPr lang="zh-CN" altLang="en-US" dirty="0">
                <a:solidFill>
                  <a:srgbClr val="211D1E"/>
                </a:solidFill>
                <a:effectLst/>
                <a:latin typeface="Helvetica" pitchFamily="2" charset="0"/>
              </a:rPr>
              <a:t>创世记</a:t>
            </a:r>
            <a:r>
              <a:rPr lang="en-US" altLang="zh-CN" dirty="0">
                <a:solidFill>
                  <a:srgbClr val="211D1E"/>
                </a:solidFill>
                <a:effectLst/>
                <a:latin typeface="Helvetica" pitchFamily="2" charset="0"/>
              </a:rPr>
              <a:t>1</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24</a:t>
            </a:r>
            <a:r>
              <a:rPr lang="zh-CN" altLang="en-US" dirty="0">
                <a:solidFill>
                  <a:srgbClr val="211D1E"/>
                </a:solidFill>
                <a:effectLst/>
                <a:latin typeface="Helvetica" pitchFamily="2" charset="0"/>
              </a:rPr>
              <a:t>神说：“地要生出活物来，各从其类；牲畜、昆虫</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爬行动物</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、野兽，各从其类。”事就这样成了。</a:t>
            </a:r>
            <a:r>
              <a:rPr lang="en-US" altLang="zh-CN" dirty="0">
                <a:solidFill>
                  <a:srgbClr val="211D1E"/>
                </a:solidFill>
                <a:effectLst/>
                <a:latin typeface="Helvetica" pitchFamily="2" charset="0"/>
              </a:rPr>
              <a:t>25</a:t>
            </a:r>
            <a:r>
              <a:rPr lang="zh-CN" altLang="en-US" dirty="0">
                <a:solidFill>
                  <a:srgbClr val="211D1E"/>
                </a:solidFill>
                <a:effectLst/>
                <a:latin typeface="Helvetica" pitchFamily="2" charset="0"/>
              </a:rPr>
              <a:t>於是神造出野兽，各从其类；牲畜，各从其类；地上一切昆虫</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爬行动物</a:t>
            </a:r>
            <a:r>
              <a:rPr lang="en-US" altLang="zh-CN" dirty="0">
                <a:solidFill>
                  <a:srgbClr val="211D1E"/>
                </a:solidFill>
                <a:effectLst/>
                <a:latin typeface="Helvetica" pitchFamily="2" charset="0"/>
              </a:rPr>
              <a:t>】</a:t>
            </a:r>
            <a:r>
              <a:rPr lang="zh-CN" altLang="en-US" dirty="0">
                <a:solidFill>
                  <a:srgbClr val="211D1E"/>
                </a:solidFill>
                <a:effectLst/>
                <a:latin typeface="Helvetica" pitchFamily="2" charset="0"/>
              </a:rPr>
              <a:t>，各从其类。神看著是好的。</a:t>
            </a:r>
          </a:p>
          <a:p>
            <a:pPr algn="just"/>
            <a:r>
              <a:rPr lang="zh-CN" altLang="en-US" dirty="0">
                <a:solidFill>
                  <a:srgbClr val="211D1E"/>
                </a:solidFill>
                <a:effectLst/>
                <a:latin typeface="Times"/>
              </a:rPr>
              <a:t>神是各从其类地创造万物，一类生物不会变成另一类生物，因此它们之间不存在“过渡物种”的化石。</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8854892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现在我们马上学以致用。这是鱼龙妈妈生宝宝的化石，宝宝还没有完全脱离。那么形成这个化石记录的关键因素是什么呢？</a:t>
            </a:r>
          </a:p>
          <a:p>
            <a:pPr algn="just"/>
            <a:r>
              <a:rPr lang="zh-CN" altLang="en-US" u="none" dirty="0">
                <a:solidFill>
                  <a:srgbClr val="211D1E"/>
                </a:solidFill>
                <a:effectLst/>
                <a:latin typeface="Times"/>
              </a:rPr>
              <a:t>（</a:t>
            </a:r>
            <a:r>
              <a:rPr lang="en-US" altLang="zh-CN" u="none" dirty="0">
                <a:solidFill>
                  <a:srgbClr val="211D1E"/>
                </a:solidFill>
                <a:effectLst/>
                <a:latin typeface="Times"/>
              </a:rPr>
              <a:t>P</a:t>
            </a:r>
            <a:r>
              <a:rPr lang="zh-CN" altLang="en-US" u="none" dirty="0">
                <a:solidFill>
                  <a:srgbClr val="211D1E"/>
                </a:solidFill>
                <a:effectLst/>
                <a:latin typeface="Times"/>
              </a:rPr>
              <a:t> 击）</a:t>
            </a:r>
            <a:r>
              <a:rPr lang="zh-CN" altLang="en-US" u="sng" dirty="0">
                <a:solidFill>
                  <a:srgbClr val="211D1E"/>
                </a:solidFill>
                <a:effectLst/>
                <a:latin typeface="Times"/>
              </a:rPr>
              <a:t>迅速深埋，快速石化。</a:t>
            </a:r>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308AD3-267F-B34F-9917-0E65E26CF9B3}"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3414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这是一群正在向着同一方向群体游动的小鱼化石。形成这个化石记录的关键因素是：</a:t>
            </a:r>
          </a:p>
          <a:p>
            <a:pPr algn="just"/>
            <a:r>
              <a:rPr lang="zh-CN" altLang="en-US" u="none" dirty="0">
                <a:solidFill>
                  <a:srgbClr val="211D1E"/>
                </a:solidFill>
                <a:effectLst/>
                <a:latin typeface="Times"/>
              </a:rPr>
              <a:t>（</a:t>
            </a:r>
            <a:r>
              <a:rPr lang="en-US" altLang="zh-CN" u="none" dirty="0">
                <a:solidFill>
                  <a:srgbClr val="211D1E"/>
                </a:solidFill>
                <a:effectLst/>
                <a:latin typeface="Times"/>
              </a:rPr>
              <a:t>P</a:t>
            </a:r>
            <a:r>
              <a:rPr lang="zh-CN" altLang="en-US" u="none" dirty="0">
                <a:solidFill>
                  <a:srgbClr val="211D1E"/>
                </a:solidFill>
                <a:effectLst/>
                <a:latin typeface="Times"/>
              </a:rPr>
              <a:t> 击）</a:t>
            </a:r>
            <a:r>
              <a:rPr lang="zh-CN" altLang="en-US" u="sng" dirty="0">
                <a:solidFill>
                  <a:srgbClr val="211D1E"/>
                </a:solidFill>
                <a:effectLst/>
                <a:latin typeface="Times"/>
              </a:rPr>
              <a:t>迅速深埋，快速石化。</a:t>
            </a:r>
            <a:endParaRPr lang="zh-CN" altLang="en-US" dirty="0">
              <a:solidFill>
                <a:srgbClr val="211D1E"/>
              </a:solidFill>
              <a:effectLst/>
              <a:latin typeface="Times"/>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308AD3-267F-B34F-9917-0E65E26CF9B3}" type="slidenum">
              <a:rPr kumimoji="1"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63452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现在让我们一起进入这一课的总结。生物化石形成的关键因素是什么呢？</a:t>
            </a:r>
          </a:p>
          <a:p>
            <a:pPr algn="just"/>
            <a:r>
              <a:rPr lang="zh-CN" altLang="en-US" u="none" dirty="0">
                <a:solidFill>
                  <a:srgbClr val="211D1E"/>
                </a:solidFill>
                <a:effectLst/>
                <a:latin typeface="Times"/>
              </a:rPr>
              <a:t>（</a:t>
            </a:r>
            <a:r>
              <a:rPr lang="en-US" altLang="zh-CN" u="none" dirty="0">
                <a:solidFill>
                  <a:srgbClr val="211D1E"/>
                </a:solidFill>
                <a:effectLst/>
                <a:latin typeface="Times"/>
              </a:rPr>
              <a:t>P</a:t>
            </a:r>
            <a:r>
              <a:rPr lang="zh-CN" altLang="en-US" u="none" dirty="0">
                <a:solidFill>
                  <a:srgbClr val="211D1E"/>
                </a:solidFill>
                <a:effectLst/>
                <a:latin typeface="Times"/>
              </a:rPr>
              <a:t> 击）</a:t>
            </a:r>
            <a:r>
              <a:rPr lang="zh-CN" altLang="en-US" u="sng" dirty="0">
                <a:solidFill>
                  <a:srgbClr val="211D1E"/>
                </a:solidFill>
                <a:effectLst/>
                <a:latin typeface="Times"/>
              </a:rPr>
              <a:t>迅速深埋，快速石化。</a:t>
            </a:r>
            <a:r>
              <a:rPr lang="zh-CN" altLang="en-US" dirty="0">
                <a:solidFill>
                  <a:srgbClr val="211D1E"/>
                </a:solidFill>
                <a:effectLst/>
                <a:latin typeface="Times"/>
              </a:rPr>
              <a:t>给大家</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秒钟时间，请现在马上记起来。</a:t>
            </a:r>
          </a:p>
          <a:p>
            <a:pPr algn="just"/>
            <a:r>
              <a:rPr lang="en-US" altLang="zh-CN" dirty="0">
                <a:solidFill>
                  <a:srgbClr val="211D1E"/>
                </a:solidFill>
                <a:effectLst/>
                <a:latin typeface="Times"/>
              </a:rPr>
              <a:t>【</a:t>
            </a:r>
            <a:r>
              <a:rPr lang="en-US" altLang="zh-CN" dirty="0">
                <a:solidFill>
                  <a:srgbClr val="211D1E"/>
                </a:solidFill>
                <a:effectLst/>
                <a:latin typeface="Times New Roman" panose="02020603050405020304" pitchFamily="18" charset="0"/>
              </a:rPr>
              <a:t>10</a:t>
            </a:r>
            <a:r>
              <a:rPr lang="zh-CN" altLang="en-US" dirty="0">
                <a:solidFill>
                  <a:srgbClr val="211D1E"/>
                </a:solidFill>
                <a:effectLst/>
                <a:latin typeface="Times"/>
              </a:rPr>
              <a:t>秒后，老师请全体同学背出</a:t>
            </a:r>
            <a:r>
              <a:rPr lang="en-US" altLang="zh-CN" dirty="0">
                <a:solidFill>
                  <a:srgbClr val="211D1E"/>
                </a:solidFill>
                <a:effectLst/>
                <a:latin typeface="Times"/>
              </a:rPr>
              <a:t>】</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57</a:t>
            </a:fld>
            <a:endParaRPr kumimoji="1" lang="zh-CN" altLang="en-US"/>
          </a:p>
        </p:txBody>
      </p:sp>
    </p:spTree>
    <p:extLst>
      <p:ext uri="{BB962C8B-B14F-4D97-AF65-F5344CB8AC3E}">
        <p14:creationId xmlns:p14="http://schemas.microsoft.com/office/powerpoint/2010/main" val="1836383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zh-CN" altLang="en-US" dirty="0">
                <a:solidFill>
                  <a:srgbClr val="211D1E"/>
                </a:solidFill>
                <a:effectLst/>
                <a:latin typeface="Times"/>
              </a:rPr>
              <a:t>我们还学了生物化石不支持进化的两个证据，还记得是什么吗？</a:t>
            </a:r>
          </a:p>
          <a:p>
            <a:pPr algn="just"/>
            <a:r>
              <a:rPr lang="zh-CN" altLang="en-US" dirty="0">
                <a:solidFill>
                  <a:srgbClr val="211D1E"/>
                </a:solidFill>
                <a:effectLst/>
                <a:latin typeface="Times New Roman" panose="02020603050405020304" pitchFamily="18" charset="0"/>
              </a:rPr>
              <a:t>（</a:t>
            </a:r>
            <a:r>
              <a:rPr lang="en-US" altLang="zh-CN" dirty="0">
                <a:solidFill>
                  <a:srgbClr val="211D1E"/>
                </a:solidFill>
                <a:effectLst/>
                <a:latin typeface="Times New Roman" panose="02020603050405020304" pitchFamily="18" charset="0"/>
              </a:rPr>
              <a:t>P</a:t>
            </a:r>
            <a:r>
              <a:rPr lang="zh-CN" altLang="en-US" dirty="0">
                <a:solidFill>
                  <a:srgbClr val="211D1E"/>
                </a:solidFill>
                <a:effectLst/>
                <a:latin typeface="Times New Roman" panose="02020603050405020304" pitchFamily="18" charset="0"/>
              </a:rPr>
              <a:t> 击）</a:t>
            </a:r>
            <a:r>
              <a:rPr lang="en-US" altLang="zh-CN" dirty="0">
                <a:solidFill>
                  <a:srgbClr val="211D1E"/>
                </a:solidFill>
                <a:effectLst/>
                <a:latin typeface="Times New Roman" panose="02020603050405020304" pitchFamily="18" charset="0"/>
              </a:rPr>
              <a:t>1. </a:t>
            </a:r>
            <a:r>
              <a:rPr lang="zh-CN" altLang="en-US" dirty="0">
                <a:solidFill>
                  <a:srgbClr val="211D1E"/>
                </a:solidFill>
                <a:effectLst/>
                <a:latin typeface="Times"/>
              </a:rPr>
              <a:t>没有过渡物种的生物化石。</a:t>
            </a:r>
            <a:r>
              <a:rPr lang="en-US" altLang="zh-CN" dirty="0">
                <a:solidFill>
                  <a:srgbClr val="211D1E"/>
                </a:solidFill>
                <a:effectLst/>
                <a:latin typeface="Times New Roman" panose="02020603050405020304" pitchFamily="18" charset="0"/>
              </a:rPr>
              <a:t>2. </a:t>
            </a:r>
            <a:r>
              <a:rPr lang="zh-CN" altLang="en-US" dirty="0">
                <a:solidFill>
                  <a:srgbClr val="211D1E"/>
                </a:solidFill>
                <a:effectLst/>
                <a:latin typeface="Times"/>
              </a:rPr>
              <a:t>“活化石”生物不支持进化。</a:t>
            </a:r>
          </a:p>
        </p:txBody>
      </p:sp>
      <p:sp>
        <p:nvSpPr>
          <p:cNvPr id="4" name="Slide Number Placeholder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2555096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dirty="0">
                <a:solidFill>
                  <a:srgbClr val="211D1E"/>
                </a:solidFill>
                <a:effectLst/>
                <a:latin typeface="Times"/>
              </a:rPr>
              <a:t>【</a:t>
            </a:r>
            <a:r>
              <a:rPr lang="zh-CN" altLang="en-US" dirty="0">
                <a:solidFill>
                  <a:srgbClr val="211D1E"/>
                </a:solidFill>
                <a:effectLst/>
                <a:latin typeface="Times"/>
              </a:rPr>
              <a:t>请老师邀请</a:t>
            </a:r>
            <a:r>
              <a:rPr lang="en-US" altLang="zh-CN" dirty="0">
                <a:solidFill>
                  <a:srgbClr val="211D1E"/>
                </a:solidFill>
                <a:effectLst/>
                <a:latin typeface="Times New Roman" panose="02020603050405020304" pitchFamily="18" charset="0"/>
              </a:rPr>
              <a:t>3-4</a:t>
            </a:r>
            <a:r>
              <a:rPr lang="zh-CN" altLang="en-US" dirty="0">
                <a:solidFill>
                  <a:srgbClr val="211D1E"/>
                </a:solidFill>
                <a:effectLst/>
                <a:latin typeface="Times"/>
              </a:rPr>
              <a:t>位同学分享</a:t>
            </a:r>
            <a:r>
              <a:rPr lang="en-US" altLang="zh-CN" dirty="0">
                <a:solidFill>
                  <a:srgbClr val="211D1E"/>
                </a:solidFill>
                <a:effectLst/>
                <a:latin typeface="Times"/>
              </a:rPr>
              <a:t>】</a:t>
            </a:r>
          </a:p>
          <a:p>
            <a:pPr algn="just"/>
            <a:r>
              <a:rPr lang="zh-CN" altLang="en-US" dirty="0">
                <a:solidFill>
                  <a:srgbClr val="211D1E"/>
                </a:solidFill>
                <a:effectLst/>
                <a:latin typeface="Times"/>
              </a:rPr>
              <a:t>关于化石的形成，我们已经学完了。你对化石的认识被更新了吗？你被更新的指数是多少呢？</a:t>
            </a:r>
            <a:r>
              <a:rPr lang="en-US" altLang="zh-CN" dirty="0">
                <a:solidFill>
                  <a:srgbClr val="211D1E"/>
                </a:solidFill>
                <a:effectLst/>
                <a:latin typeface="Times New Roman" panose="02020603050405020304" pitchFamily="18" charset="0"/>
              </a:rPr>
              <a:t>0</a:t>
            </a:r>
            <a:r>
              <a:rPr lang="zh-CN" altLang="en-US" dirty="0">
                <a:solidFill>
                  <a:srgbClr val="211D1E"/>
                </a:solidFill>
                <a:effectLst/>
                <a:latin typeface="Times"/>
              </a:rPr>
              <a:t>是没有被更新，</a:t>
            </a:r>
            <a:r>
              <a:rPr lang="en-US" altLang="zh-CN" dirty="0">
                <a:solidFill>
                  <a:srgbClr val="211D1E"/>
                </a:solidFill>
                <a:effectLst/>
                <a:latin typeface="Times New Roman" panose="02020603050405020304" pitchFamily="18" charset="0"/>
              </a:rPr>
              <a:t>9</a:t>
            </a:r>
            <a:r>
              <a:rPr lang="zh-CN" altLang="en-US" dirty="0">
                <a:solidFill>
                  <a:srgbClr val="211D1E"/>
                </a:solidFill>
                <a:effectLst/>
                <a:latin typeface="Times"/>
              </a:rPr>
              <a:t>是完全颠覆了你原来对化石的认知。</a:t>
            </a:r>
          </a:p>
          <a:p>
            <a:pPr algn="just"/>
            <a:r>
              <a:rPr lang="zh-CN" altLang="en-US" dirty="0">
                <a:solidFill>
                  <a:srgbClr val="211D1E"/>
                </a:solidFill>
                <a:effectLst/>
                <a:latin typeface="Times"/>
              </a:rPr>
              <a:t>请你选一个更新指数，并说一下你为什么选这个数字。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231664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你认为生物化石形成需要很漫长时间吗？比如说至少几百万年？</a:t>
            </a:r>
          </a:p>
          <a:p>
            <a:pPr algn="just"/>
            <a:r>
              <a:rPr lang="zh-CN" altLang="en-US" dirty="0">
                <a:solidFill>
                  <a:srgbClr val="211D1E"/>
                </a:solidFill>
                <a:effectLst/>
                <a:latin typeface="Times"/>
              </a:rPr>
              <a:t>认为生物化石需要漫长时间形成的同学请举手！（学生举手表决）</a:t>
            </a:r>
          </a:p>
          <a:p>
            <a:pPr algn="just"/>
            <a:r>
              <a:rPr lang="zh-CN" altLang="en-US" dirty="0">
                <a:solidFill>
                  <a:srgbClr val="211D1E"/>
                </a:solidFill>
                <a:effectLst/>
                <a:latin typeface="Times"/>
              </a:rPr>
              <a:t>同学们凭着固有印象认为需要很长时间或者很短时间的都有，上完这一课，希望大家能够有证有据的回答这个问题。</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542881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这一课，我们除了学习到生物化石的真实形成过程，还看到了主流进化论科学家、权威科学刊物、教科书都有可能引导我们错误的认识和解读化石记录。</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79581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所以我们应该记住圣经的提醒，请大家认真并大声的读出彼得后书</a:t>
            </a:r>
            <a:r>
              <a:rPr lang="en-US" altLang="zh-CN" dirty="0">
                <a:solidFill>
                  <a:srgbClr val="211D1E"/>
                </a:solidFill>
                <a:effectLst/>
                <a:latin typeface="Times New Roman" panose="02020603050405020304" pitchFamily="18" charset="0"/>
              </a:rPr>
              <a:t>3:17</a:t>
            </a:r>
            <a:r>
              <a:rPr lang="zh-CN" altLang="en-US" dirty="0">
                <a:solidFill>
                  <a:srgbClr val="211D1E"/>
                </a:solidFill>
                <a:effectLst/>
                <a:latin typeface="Times"/>
              </a:rPr>
              <a:t>的经文：</a:t>
            </a:r>
          </a:p>
          <a:p>
            <a:pPr algn="just"/>
            <a:r>
              <a:rPr lang="zh-CN" altLang="en-US" dirty="0">
                <a:solidFill>
                  <a:srgbClr val="211D1E"/>
                </a:solidFill>
                <a:effectLst/>
                <a:latin typeface="Helvetica" pitchFamily="2" charset="0"/>
              </a:rPr>
              <a:t>彼得后书</a:t>
            </a:r>
            <a:r>
              <a:rPr lang="en-US" altLang="zh-CN" dirty="0">
                <a:solidFill>
                  <a:srgbClr val="211D1E"/>
                </a:solidFill>
                <a:effectLst/>
                <a:latin typeface="Helvetica" pitchFamily="2" charset="0"/>
              </a:rPr>
              <a:t>3</a:t>
            </a:r>
            <a:r>
              <a:rPr lang="zh-CN" altLang="en-US" dirty="0">
                <a:solidFill>
                  <a:srgbClr val="211D1E"/>
                </a:solidFill>
                <a:effectLst/>
                <a:latin typeface="Helvetica" pitchFamily="2" charset="0"/>
              </a:rPr>
              <a:t>：</a:t>
            </a:r>
            <a:r>
              <a:rPr lang="en-US" altLang="zh-CN" dirty="0">
                <a:solidFill>
                  <a:srgbClr val="211D1E"/>
                </a:solidFill>
                <a:effectLst/>
                <a:latin typeface="Helvetica" pitchFamily="2" charset="0"/>
              </a:rPr>
              <a:t>17</a:t>
            </a:r>
            <a:r>
              <a:rPr lang="zh-CN" altLang="en-US" dirty="0">
                <a:solidFill>
                  <a:srgbClr val="211D1E"/>
                </a:solidFill>
                <a:effectLst/>
                <a:latin typeface="Helvetica" pitchFamily="2" charset="0"/>
              </a:rPr>
              <a:t>亲爱的弟兄啊，你们既然预先知道这事，就当防备，恐怕被恶人的错谬诱惑，就从自己坚固的地步上坠落。</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3008541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sz="2800" dirty="0">
                <a:solidFill>
                  <a:srgbClr val="211D1E"/>
                </a:solidFill>
                <a:effectLst/>
                <a:latin typeface="Times"/>
              </a:rPr>
              <a:t>我们要怎样好好防备，不被错谬诱惑呢？就是不要装睡、不要装瞎、也不要装聋，</a:t>
            </a:r>
          </a:p>
          <a:p>
            <a:pPr algn="just"/>
            <a:r>
              <a:rPr lang="zh-CN" altLang="en-US" sz="2800" dirty="0">
                <a:solidFill>
                  <a:srgbClr val="211D1E"/>
                </a:solidFill>
                <a:effectLst/>
                <a:latin typeface="Times"/>
              </a:rPr>
              <a:t>（</a:t>
            </a:r>
            <a:r>
              <a:rPr lang="en-US" altLang="zh-CN" sz="2800" dirty="0">
                <a:solidFill>
                  <a:srgbClr val="211D1E"/>
                </a:solidFill>
                <a:effectLst/>
                <a:latin typeface="Times"/>
              </a:rPr>
              <a:t>P</a:t>
            </a:r>
            <a:r>
              <a:rPr lang="zh-CN" altLang="en-US" sz="2800" dirty="0">
                <a:solidFill>
                  <a:srgbClr val="211D1E"/>
                </a:solidFill>
                <a:effectLst/>
                <a:latin typeface="Times"/>
              </a:rPr>
              <a:t> 击）坚定相信圣经才是真理。掩埋在全球沉积岩下的化石表明挪亚洪水是真实的历史！</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19152932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每一具化石都在述说着过去审判的历史，面对将来的审判，你准备好了吗？</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4135354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祷告结束。</a:t>
            </a: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313111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化石是非常古老的，至少有千百万年的时间，这其实是我们的固有印象。在书本上或者博物馆里看到化石的时候，化石常常配有年份的说明或者标签。</a:t>
            </a:r>
          </a:p>
          <a:p>
            <a:pPr algn="just"/>
            <a:r>
              <a:rPr lang="zh-CN" altLang="en-US" dirty="0">
                <a:solidFill>
                  <a:srgbClr val="211D1E"/>
                </a:solidFill>
                <a:effectLst/>
                <a:latin typeface="Times"/>
              </a:rPr>
              <a:t>图片中的这块恐龙化石上的标签写着“</a:t>
            </a:r>
            <a:r>
              <a:rPr lang="en-US" altLang="zh-CN" dirty="0">
                <a:solidFill>
                  <a:srgbClr val="211D1E"/>
                </a:solidFill>
                <a:effectLst/>
                <a:latin typeface="Times New Roman" panose="02020603050405020304" pitchFamily="18" charset="0"/>
              </a:rPr>
              <a:t>7500</a:t>
            </a:r>
            <a:r>
              <a:rPr lang="zh-CN" altLang="en-US" dirty="0">
                <a:solidFill>
                  <a:srgbClr val="211D1E"/>
                </a:solidFill>
                <a:effectLst/>
                <a:latin typeface="Times"/>
              </a:rPr>
              <a:t>万年”，这是它死前自己给自己挂上去的吗？明显不是。那么谁知道这只恐龙是哪年死的呢？今天没有一个人知道，考古学家也不知道。所以，这些化石年份的标签是考古学家根据他们认为地球非常古老的固有印象而作的猜测。</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339537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事实上，化石形成并不需要漫长时间。</a:t>
            </a:r>
          </a:p>
          <a:p>
            <a:pPr algn="just"/>
            <a:r>
              <a:rPr lang="zh-CN" altLang="en-US" dirty="0">
                <a:solidFill>
                  <a:srgbClr val="211D1E"/>
                </a:solidFill>
                <a:effectLst/>
                <a:latin typeface="Times"/>
              </a:rPr>
              <a:t>这是一包面粉，上面的标签说：“一般人们认为石化过程需要上百万年。事实并非如此！在理想状态下，石化作用能在</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个星期内完成。你现在看到的就是蓝泉磨坊的一包面粉，这是石化的部分。”这就是说，这包面粉已经变成了石头了，而在理想状态下，只要</a:t>
            </a:r>
            <a:r>
              <a:rPr lang="en-US" altLang="zh-CN" dirty="0">
                <a:solidFill>
                  <a:srgbClr val="211D1E"/>
                </a:solidFill>
                <a:effectLst/>
                <a:latin typeface="Times New Roman" panose="02020603050405020304" pitchFamily="18" charset="0"/>
              </a:rPr>
              <a:t>3</a:t>
            </a:r>
            <a:r>
              <a:rPr lang="zh-CN" altLang="en-US" dirty="0">
                <a:solidFill>
                  <a:srgbClr val="211D1E"/>
                </a:solidFill>
                <a:effectLst/>
                <a:latin typeface="Times"/>
              </a:rPr>
              <a:t>个星期的时间，根本不需要漫长的时间。</a:t>
            </a:r>
          </a:p>
          <a:p>
            <a:endParaRPr lang="en-US" altLang="zh-CN"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8</a:t>
            </a:fld>
            <a:endParaRPr kumimoji="1" lang="zh-CN" altLang="en-US"/>
          </a:p>
        </p:txBody>
      </p:sp>
    </p:spTree>
    <p:extLst>
      <p:ext uri="{BB962C8B-B14F-4D97-AF65-F5344CB8AC3E}">
        <p14:creationId xmlns:p14="http://schemas.microsoft.com/office/powerpoint/2010/main" val="55689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zh-CN" altLang="en-US" dirty="0">
                <a:solidFill>
                  <a:srgbClr val="211D1E"/>
                </a:solidFill>
                <a:effectLst/>
                <a:latin typeface="Times"/>
              </a:rPr>
              <a:t>再来看，这个是时钟的零部件，有些部分已经跟岩石融为一体了。（</a:t>
            </a:r>
            <a:r>
              <a:rPr lang="en-US" altLang="zh-CN" dirty="0">
                <a:solidFill>
                  <a:srgbClr val="211D1E"/>
                </a:solidFill>
                <a:effectLst/>
                <a:latin typeface="Times"/>
              </a:rPr>
              <a:t>P</a:t>
            </a:r>
            <a:r>
              <a:rPr lang="zh-CN" altLang="en-US" dirty="0">
                <a:solidFill>
                  <a:srgbClr val="211D1E"/>
                </a:solidFill>
                <a:effectLst/>
                <a:latin typeface="Times"/>
              </a:rPr>
              <a:t> 击）还有这顶帽子已经变成了石头帽子。（</a:t>
            </a:r>
            <a:r>
              <a:rPr lang="en-US" altLang="zh-CN" dirty="0">
                <a:solidFill>
                  <a:srgbClr val="211D1E"/>
                </a:solidFill>
                <a:effectLst/>
                <a:latin typeface="Times"/>
              </a:rPr>
              <a:t>P</a:t>
            </a:r>
            <a:r>
              <a:rPr lang="zh-CN" altLang="en-US" dirty="0">
                <a:solidFill>
                  <a:srgbClr val="211D1E"/>
                </a:solidFill>
                <a:effectLst/>
                <a:latin typeface="Times"/>
              </a:rPr>
              <a:t> 击）而这个玩具车的表面也同样跟岩石融为一体。</a:t>
            </a:r>
          </a:p>
          <a:p>
            <a:pPr algn="just"/>
            <a:r>
              <a:rPr lang="zh-CN" altLang="en-US" dirty="0">
                <a:solidFill>
                  <a:srgbClr val="211D1E"/>
                </a:solidFill>
                <a:effectLst/>
                <a:latin typeface="Times"/>
              </a:rPr>
              <a:t>这些全部都是现代物品，有的是部分与石头融为一体，有的是完全石化。由此可见，化石的形成并不需要千百万年的时间，最起码你熟悉的塑料玩具车</a:t>
            </a:r>
            <a:r>
              <a:rPr lang="en-US" altLang="zh-CN" dirty="0">
                <a:solidFill>
                  <a:srgbClr val="211D1E"/>
                </a:solidFill>
                <a:effectLst/>
                <a:latin typeface="Times New Roman" panose="02020603050405020304" pitchFamily="18" charset="0"/>
              </a:rPr>
              <a:t>100</a:t>
            </a:r>
            <a:r>
              <a:rPr lang="zh-CN" altLang="en-US" dirty="0">
                <a:solidFill>
                  <a:srgbClr val="211D1E"/>
                </a:solidFill>
                <a:effectLst/>
                <a:latin typeface="Times"/>
              </a:rPr>
              <a:t>年前还没有发明出来呢。</a:t>
            </a: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1089280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06720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3F95F89-112D-4BAE-4C14-EAA26C68E75D}"/>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6882AF97-381E-AE5B-C5B2-21355C3D6A7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F505F140-D616-E7AB-E51F-FF850E95EFE7}"/>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F0828223-7C6D-8ACF-94CA-F5A7DBBD486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A15DCCE8-10FB-482E-C2E7-E14E9335F385}"/>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5D51EF1-565E-5DF7-F094-604B754E1A62}"/>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20228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99A3767B-85AA-C70E-A0B9-126B41F07E28}"/>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B41FC907-A161-0A1C-F7CD-E9F3C497E46C}"/>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B95C1608-F047-31A8-F3F0-79BAD5DB4DF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0512F41D-197E-F4E4-CB34-630B8F145C51}"/>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BD25DB1B-30E3-5FCC-C455-F9ED9A80887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2209C443-6A38-0994-258E-264FC0663A28}"/>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836448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96641208-8393-4B48-ECF0-858E53D66C64}"/>
              </a:ext>
            </a:extLst>
          </p:cNvPr>
          <p:cNvPicPr>
            <a:picLocks noChangeAspect="1"/>
          </p:cNvPicPr>
          <p:nvPr userDrawn="1"/>
        </p:nvPicPr>
        <p:blipFill rotWithShape="1">
          <a:blip r:embed="rId3">
            <a:alphaModFix amt="85000"/>
          </a:blip>
          <a:srcRect l="17233" t="21332" r="20655" b="21334"/>
          <a:stretch/>
        </p:blipFill>
        <p:spPr>
          <a:xfrm rot="10800000">
            <a:off x="394762" y="1481155"/>
            <a:ext cx="636609" cy="497709"/>
          </a:xfrm>
          <a:prstGeom prst="rect">
            <a:avLst/>
          </a:prstGeom>
        </p:spPr>
      </p:pic>
      <p:pic>
        <p:nvPicPr>
          <p:cNvPr id="12" name="图片 11">
            <a:extLst>
              <a:ext uri="{FF2B5EF4-FFF2-40B4-BE49-F238E27FC236}">
                <a16:creationId xmlns:a16="http://schemas.microsoft.com/office/drawing/2014/main" id="{FD86CC53-9232-A398-B5E8-49AA28DAD747}"/>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2CE93F59-DD08-96CA-D509-11130B4A036A}"/>
              </a:ext>
            </a:extLst>
          </p:cNvPr>
          <p:cNvSpPr/>
          <p:nvPr userDrawn="1"/>
        </p:nvSpPr>
        <p:spPr>
          <a:xfrm flipH="1">
            <a:off x="454529" y="1680878"/>
            <a:ext cx="0" cy="4723054"/>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6FAAA127-8233-26D2-F7F6-E504FD768E90}"/>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211CDE9A-434B-A8BE-1F36-6FB944C969A4}"/>
              </a:ext>
            </a:extLst>
          </p:cNvPr>
          <p:cNvSpPr/>
          <p:nvPr userDrawn="1"/>
        </p:nvSpPr>
        <p:spPr>
          <a:xfrm flipH="1" flipV="1">
            <a:off x="971601" y="1680878"/>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174FADFB-0BAE-05E5-BF80-FE0667FBDD66}"/>
              </a:ext>
            </a:extLst>
          </p:cNvPr>
          <p:cNvSpPr/>
          <p:nvPr userDrawn="1"/>
        </p:nvSpPr>
        <p:spPr>
          <a:xfrm flipH="1">
            <a:off x="8714268" y="1680878"/>
            <a:ext cx="0" cy="456400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74990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1E38866-9121-4E54-8A19-6F762B7A14F6}"/>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360D6D6B-AB7C-90C1-0733-5DED50B2E2CA}"/>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6A4C9CC4-8683-9C4A-0BEB-8119CCA63ED7}"/>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4145D02-FCA9-2B4C-B857-764B644084F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74D5050E-6E36-7C64-96C5-5B3BCD6475EA}"/>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5B2AE502-F594-A64E-9943-E5FF39A2AFD6}"/>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89120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DAF54427-94BF-02E9-C867-F6E80E0783E5}"/>
              </a:ext>
            </a:extLst>
          </p:cNvPr>
          <p:cNvPicPr>
            <a:picLocks noChangeAspect="1"/>
          </p:cNvPicPr>
          <p:nvPr userDrawn="1"/>
        </p:nvPicPr>
        <p:blipFill rotWithShape="1">
          <a:blip r:embed="rId3">
            <a:alphaModFix amt="85000"/>
          </a:blip>
          <a:srcRect l="17233" t="21332" r="20655" b="21334"/>
          <a:stretch/>
        </p:blipFill>
        <p:spPr>
          <a:xfrm rot="10800000">
            <a:off x="394762" y="1990809"/>
            <a:ext cx="636609" cy="497709"/>
          </a:xfrm>
          <a:prstGeom prst="rect">
            <a:avLst/>
          </a:prstGeom>
        </p:spPr>
      </p:pic>
      <p:pic>
        <p:nvPicPr>
          <p:cNvPr id="5" name="图片 4">
            <a:extLst>
              <a:ext uri="{FF2B5EF4-FFF2-40B4-BE49-F238E27FC236}">
                <a16:creationId xmlns:a16="http://schemas.microsoft.com/office/drawing/2014/main" id="{FE37ED21-D7AB-64BC-61E2-3FB306662922}"/>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DA33973-FF77-8F3F-DEFF-98D18FB8B6A5}"/>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96B94C60-A598-0264-B6F9-08986551A0D7}"/>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BB4C0CAE-DBE4-73AB-AB58-94A828E5A8C1}"/>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3558E13-3932-CD5A-E1C9-47130FC727F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46191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0CE3769F-E632-D6F1-9BE6-CBA8CE9FC442}"/>
              </a:ext>
            </a:extLst>
          </p:cNvPr>
          <p:cNvPicPr>
            <a:picLocks noChangeAspect="1"/>
          </p:cNvPicPr>
          <p:nvPr userDrawn="1"/>
        </p:nvPicPr>
        <p:blipFill rotWithShape="1">
          <a:blip r:embed="rId3">
            <a:alphaModFix amt="85000"/>
          </a:blip>
          <a:srcRect l="17233" t="21332" r="20655" b="21334"/>
          <a:stretch/>
        </p:blipFill>
        <p:spPr>
          <a:xfrm rot="10800000">
            <a:off x="394762" y="1679885"/>
            <a:ext cx="636609" cy="497709"/>
          </a:xfrm>
          <a:prstGeom prst="rect">
            <a:avLst/>
          </a:prstGeom>
        </p:spPr>
      </p:pic>
      <p:pic>
        <p:nvPicPr>
          <p:cNvPr id="5" name="图片 4">
            <a:extLst>
              <a:ext uri="{FF2B5EF4-FFF2-40B4-BE49-F238E27FC236}">
                <a16:creationId xmlns:a16="http://schemas.microsoft.com/office/drawing/2014/main" id="{13F2DE10-89D4-368D-5DCE-D0183E280B44}"/>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E7839CCA-8BCE-F1A6-A956-F076046E2F22}"/>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6B1E8B8-4815-2C0B-03D4-81B7487F653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AFD60BAC-45E1-55C5-1AFC-A0CB4144B46F}"/>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CE31F5F1-00B8-7932-1F40-80C7ED175E3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917354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1" name="图片 10">
            <a:extLst>
              <a:ext uri="{FF2B5EF4-FFF2-40B4-BE49-F238E27FC236}">
                <a16:creationId xmlns:a16="http://schemas.microsoft.com/office/drawing/2014/main" id="{C8F72D54-D89F-751E-4272-5031E1865BDF}"/>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2" name="图片 11">
            <a:extLst>
              <a:ext uri="{FF2B5EF4-FFF2-40B4-BE49-F238E27FC236}">
                <a16:creationId xmlns:a16="http://schemas.microsoft.com/office/drawing/2014/main" id="{0668313C-60E3-84D7-3E86-093DD1E7A159}"/>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3" name="直线连接符 20">
            <a:extLst>
              <a:ext uri="{FF2B5EF4-FFF2-40B4-BE49-F238E27FC236}">
                <a16:creationId xmlns:a16="http://schemas.microsoft.com/office/drawing/2014/main" id="{149A877F-90B3-ABC1-C3D0-81AF0659EA50}"/>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4" name="直线连接符 21">
            <a:extLst>
              <a:ext uri="{FF2B5EF4-FFF2-40B4-BE49-F238E27FC236}">
                <a16:creationId xmlns:a16="http://schemas.microsoft.com/office/drawing/2014/main" id="{E50637CE-5FC7-EC62-9326-77742B869A6B}"/>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2">
            <a:extLst>
              <a:ext uri="{FF2B5EF4-FFF2-40B4-BE49-F238E27FC236}">
                <a16:creationId xmlns:a16="http://schemas.microsoft.com/office/drawing/2014/main" id="{BD485F51-45C9-DF68-4381-A9D17B371A25}"/>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6" name="直线连接符 23">
            <a:extLst>
              <a:ext uri="{FF2B5EF4-FFF2-40B4-BE49-F238E27FC236}">
                <a16:creationId xmlns:a16="http://schemas.microsoft.com/office/drawing/2014/main" id="{EC1F0486-6177-F891-780D-B4CE8B4DBAEC}"/>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71903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A4DDC28-AA4B-FD00-80D6-46C43AFFD8A9}"/>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25" name="图片 24">
            <a:extLst>
              <a:ext uri="{FF2B5EF4-FFF2-40B4-BE49-F238E27FC236}">
                <a16:creationId xmlns:a16="http://schemas.microsoft.com/office/drawing/2014/main" id="{D3D79032-3DB4-1E8D-B7F1-4646DA8D5C74}"/>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26" name="直线连接符 20">
            <a:extLst>
              <a:ext uri="{FF2B5EF4-FFF2-40B4-BE49-F238E27FC236}">
                <a16:creationId xmlns:a16="http://schemas.microsoft.com/office/drawing/2014/main" id="{B76CE9D7-21E2-B837-7F15-EF63B103849B}"/>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7" name="直线连接符 21">
            <a:extLst>
              <a:ext uri="{FF2B5EF4-FFF2-40B4-BE49-F238E27FC236}">
                <a16:creationId xmlns:a16="http://schemas.microsoft.com/office/drawing/2014/main" id="{EF76FBEF-ABDF-92A4-BD45-B55863CF364A}"/>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8" name="直线连接符 22">
            <a:extLst>
              <a:ext uri="{FF2B5EF4-FFF2-40B4-BE49-F238E27FC236}">
                <a16:creationId xmlns:a16="http://schemas.microsoft.com/office/drawing/2014/main" id="{9FE0535F-DA64-75E0-ECE8-FB830B1B8C4C}"/>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29" name="直线连接符 23">
            <a:extLst>
              <a:ext uri="{FF2B5EF4-FFF2-40B4-BE49-F238E27FC236}">
                <a16:creationId xmlns:a16="http://schemas.microsoft.com/office/drawing/2014/main" id="{A37D968E-AD25-915A-9DA5-671B838D68BC}"/>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655056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12F4116-B88E-38AE-20B4-3FD30C1129B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921F86DA-729D-4B28-028B-53A8DF1490B6}"/>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2" name="直线连接符 20">
            <a:extLst>
              <a:ext uri="{FF2B5EF4-FFF2-40B4-BE49-F238E27FC236}">
                <a16:creationId xmlns:a16="http://schemas.microsoft.com/office/drawing/2014/main" id="{4F0EE773-1110-93F7-2330-65B47B9D768E}"/>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1">
            <a:extLst>
              <a:ext uri="{FF2B5EF4-FFF2-40B4-BE49-F238E27FC236}">
                <a16:creationId xmlns:a16="http://schemas.microsoft.com/office/drawing/2014/main" id="{75B7C13D-D49E-799A-9711-F5B611826B4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2" name="直线连接符 22">
            <a:extLst>
              <a:ext uri="{FF2B5EF4-FFF2-40B4-BE49-F238E27FC236}">
                <a16:creationId xmlns:a16="http://schemas.microsoft.com/office/drawing/2014/main" id="{B0E84D56-2843-EA15-6A6B-1584AC237320}"/>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23" name="直线连接符 23">
            <a:extLst>
              <a:ext uri="{FF2B5EF4-FFF2-40B4-BE49-F238E27FC236}">
                <a16:creationId xmlns:a16="http://schemas.microsoft.com/office/drawing/2014/main" id="{BD400E1C-B95B-239F-E9AD-25B5108183FD}"/>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255394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1EA165A7-0F63-58AC-7A05-9CC4ECAF7F5C}"/>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5" name="图片 14">
            <a:extLst>
              <a:ext uri="{FF2B5EF4-FFF2-40B4-BE49-F238E27FC236}">
                <a16:creationId xmlns:a16="http://schemas.microsoft.com/office/drawing/2014/main" id="{3E0C47B2-EDA1-F1C6-58F8-EC8A74E94C4E}"/>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16" name="直线连接符 20">
            <a:extLst>
              <a:ext uri="{FF2B5EF4-FFF2-40B4-BE49-F238E27FC236}">
                <a16:creationId xmlns:a16="http://schemas.microsoft.com/office/drawing/2014/main" id="{FEFA5409-34AF-A4E2-0C27-AF78C866C571}"/>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0" name="直线连接符 21">
            <a:extLst>
              <a:ext uri="{FF2B5EF4-FFF2-40B4-BE49-F238E27FC236}">
                <a16:creationId xmlns:a16="http://schemas.microsoft.com/office/drawing/2014/main" id="{95F5E38D-C04D-3BB1-1BA7-FA1B2E030DEC}"/>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21" name="直线连接符 22">
            <a:extLst>
              <a:ext uri="{FF2B5EF4-FFF2-40B4-BE49-F238E27FC236}">
                <a16:creationId xmlns:a16="http://schemas.microsoft.com/office/drawing/2014/main" id="{6EF8EB85-C2A2-15EF-22A5-36EECB74D7AD}"/>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22" name="直线连接符 23">
            <a:extLst>
              <a:ext uri="{FF2B5EF4-FFF2-40B4-BE49-F238E27FC236}">
                <a16:creationId xmlns:a16="http://schemas.microsoft.com/office/drawing/2014/main" id="{4A76820C-E3A8-F2A7-B5A4-E78117B09F53}"/>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80908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63268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竖排文字">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EBD4A0-2C07-5800-82B7-96082785D581}"/>
              </a:ext>
            </a:extLst>
          </p:cNvPr>
          <p:cNvPicPr>
            <a:picLocks noChangeAspect="1"/>
          </p:cNvPicPr>
          <p:nvPr userDrawn="1"/>
        </p:nvPicPr>
        <p:blipFill rotWithShape="1">
          <a:blip r:embed="rId2">
            <a:alphaModFix amt="85000"/>
          </a:blip>
          <a:srcRect l="17233" t="21332" r="20655" b="21334"/>
          <a:stretch/>
        </p:blipFill>
        <p:spPr>
          <a:xfrm rot="10800000">
            <a:off x="394762" y="1353830"/>
            <a:ext cx="636609" cy="497709"/>
          </a:xfrm>
          <a:prstGeom prst="rect">
            <a:avLst/>
          </a:prstGeom>
        </p:spPr>
      </p:pic>
      <p:pic>
        <p:nvPicPr>
          <p:cNvPr id="3" name="图片 2">
            <a:extLst>
              <a:ext uri="{FF2B5EF4-FFF2-40B4-BE49-F238E27FC236}">
                <a16:creationId xmlns:a16="http://schemas.microsoft.com/office/drawing/2014/main" id="{ACEF55CA-562B-07B9-9225-22F88D6D098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sp>
        <p:nvSpPr>
          <p:cNvPr id="4" name="直线连接符 20">
            <a:extLst>
              <a:ext uri="{FF2B5EF4-FFF2-40B4-BE49-F238E27FC236}">
                <a16:creationId xmlns:a16="http://schemas.microsoft.com/office/drawing/2014/main" id="{B3297588-AB56-2F99-1009-5FA0C33B47C1}"/>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792319C3-A8D4-50B2-A48F-A4D25306A719}"/>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8DDCAD5E-9134-916B-8360-3A26FCB53CFA}"/>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3C62C6B3-6257-808C-1E40-6DFC174B65AF}"/>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07493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AB7A112-0CAD-6523-2B22-B644D03CDC19}"/>
              </a:ext>
            </a:extLst>
          </p:cNvPr>
          <p:cNvPicPr>
            <a:picLocks noChangeAspect="1"/>
          </p:cNvPicPr>
          <p:nvPr userDrawn="1"/>
        </p:nvPicPr>
        <p:blipFill>
          <a:blip r:embed="rId2">
            <a:alphaModFix amt="85000"/>
          </a:blip>
          <a:stretch>
            <a:fillRect/>
          </a:stretch>
        </p:blipFill>
        <p:spPr>
          <a:xfrm>
            <a:off x="3519319" y="1684664"/>
            <a:ext cx="2349661" cy="259218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tx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58654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2" name="直线连接符 20">
            <a:extLst>
              <a:ext uri="{FF2B5EF4-FFF2-40B4-BE49-F238E27FC236}">
                <a16:creationId xmlns:a16="http://schemas.microsoft.com/office/drawing/2014/main" id="{85440118-AE49-0D24-B088-8D31A4643A4A}"/>
              </a:ext>
            </a:extLst>
          </p:cNvPr>
          <p:cNvSpPr/>
          <p:nvPr userDrawn="1"/>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3" name="直线连接符 21">
            <a:extLst>
              <a:ext uri="{FF2B5EF4-FFF2-40B4-BE49-F238E27FC236}">
                <a16:creationId xmlns:a16="http://schemas.microsoft.com/office/drawing/2014/main" id="{EF321F55-D79B-E504-DE4C-5EBA40C9F0D0}"/>
              </a:ext>
            </a:extLst>
          </p:cNvPr>
          <p:cNvSpPr/>
          <p:nvPr userDrawn="1"/>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4" name="直线连接符 22">
            <a:extLst>
              <a:ext uri="{FF2B5EF4-FFF2-40B4-BE49-F238E27FC236}">
                <a16:creationId xmlns:a16="http://schemas.microsoft.com/office/drawing/2014/main" id="{D7AB3158-228D-4C6B-9FBF-2045F8E70A57}"/>
              </a:ext>
            </a:extLst>
          </p:cNvPr>
          <p:cNvSpPr/>
          <p:nvPr userDrawn="1"/>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5" name="直线连接符 23">
            <a:extLst>
              <a:ext uri="{FF2B5EF4-FFF2-40B4-BE49-F238E27FC236}">
                <a16:creationId xmlns:a16="http://schemas.microsoft.com/office/drawing/2014/main" id="{D2E4860A-4AA6-0BA8-5323-24750ADDA493}"/>
              </a:ext>
            </a:extLst>
          </p:cNvPr>
          <p:cNvSpPr/>
          <p:nvPr userDrawn="1"/>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6" name="图片 5">
            <a:extLst>
              <a:ext uri="{FF2B5EF4-FFF2-40B4-BE49-F238E27FC236}">
                <a16:creationId xmlns:a16="http://schemas.microsoft.com/office/drawing/2014/main" id="{B872F4C3-A713-DCFA-479A-245961FBEE9E}"/>
              </a:ext>
            </a:extLst>
          </p:cNvPr>
          <p:cNvPicPr>
            <a:picLocks noChangeAspect="1"/>
          </p:cNvPicPr>
          <p:nvPr userDrawn="1"/>
        </p:nvPicPr>
        <p:blipFill>
          <a:blip r:embed="rId2"/>
          <a:stretch>
            <a:fillRect/>
          </a:stretch>
        </p:blipFill>
        <p:spPr>
          <a:xfrm rot="10800000">
            <a:off x="406998" y="2007386"/>
            <a:ext cx="579512" cy="432000"/>
          </a:xfrm>
          <a:prstGeom prst="rect">
            <a:avLst/>
          </a:prstGeom>
        </p:spPr>
      </p:pic>
      <p:pic>
        <p:nvPicPr>
          <p:cNvPr id="7" name="图片 6">
            <a:extLst>
              <a:ext uri="{FF2B5EF4-FFF2-40B4-BE49-F238E27FC236}">
                <a16:creationId xmlns:a16="http://schemas.microsoft.com/office/drawing/2014/main" id="{A863EE78-5401-C31C-07D9-64639B2C59D1}"/>
              </a:ext>
            </a:extLst>
          </p:cNvPr>
          <p:cNvPicPr>
            <a:picLocks noChangeAspect="1"/>
          </p:cNvPicPr>
          <p:nvPr userDrawn="1"/>
        </p:nvPicPr>
        <p:blipFill>
          <a:blip r:embed="rId2"/>
          <a:stretch>
            <a:fillRect/>
          </a:stretch>
        </p:blipFill>
        <p:spPr>
          <a:xfrm>
            <a:off x="8207294" y="6128807"/>
            <a:ext cx="579512" cy="432000"/>
          </a:xfrm>
          <a:prstGeom prst="rect">
            <a:avLst/>
          </a:prstGeom>
        </p:spPr>
      </p:pic>
    </p:spTree>
    <p:extLst>
      <p:ext uri="{BB962C8B-B14F-4D97-AF65-F5344CB8AC3E}">
        <p14:creationId xmlns:p14="http://schemas.microsoft.com/office/powerpoint/2010/main" val="4113362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009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48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601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图片与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2B79A274-D64C-B8C6-9F37-67507EB1E42A}"/>
              </a:ext>
            </a:extLst>
          </p:cNvPr>
          <p:cNvPicPr>
            <a:picLocks noChangeAspect="1"/>
          </p:cNvPicPr>
          <p:nvPr/>
        </p:nvPicPr>
        <p:blipFill>
          <a:blip r:embed="rId2"/>
          <a:stretch>
            <a:fillRect/>
          </a:stretch>
        </p:blipFill>
        <p:spPr>
          <a:xfrm>
            <a:off x="0" y="11855"/>
            <a:ext cx="9144000" cy="6834289"/>
          </a:xfrm>
          <a:prstGeom prst="rect">
            <a:avLst/>
          </a:prstGeom>
        </p:spPr>
      </p:pic>
      <p:sp>
        <p:nvSpPr>
          <p:cNvPr id="12" name="直线连接符 20">
            <a:extLst>
              <a:ext uri="{FF2B5EF4-FFF2-40B4-BE49-F238E27FC236}">
                <a16:creationId xmlns:a16="http://schemas.microsoft.com/office/drawing/2014/main" id="{9718D3D1-3F18-56C6-39F0-24A0ADDC404F}"/>
              </a:ext>
            </a:extLst>
          </p:cNvPr>
          <p:cNvSpPr/>
          <p:nvPr/>
        </p:nvSpPr>
        <p:spPr>
          <a:xfrm flipH="1">
            <a:off x="454531" y="2195535"/>
            <a:ext cx="0" cy="4187634"/>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C372023B-2CDB-036A-7CAE-1FCEC1893D15}"/>
              </a:ext>
            </a:extLst>
          </p:cNvPr>
          <p:cNvSpPr/>
          <p:nvPr/>
        </p:nvSpPr>
        <p:spPr>
          <a:xfrm flipH="1" flipV="1">
            <a:off x="454532" y="6383170"/>
            <a:ext cx="7789876" cy="1"/>
          </a:xfrm>
          <a:prstGeom prst="line">
            <a:avLst/>
          </a:prstGeom>
          <a:ln w="19050">
            <a:solidFill>
              <a:srgbClr val="FDBB3B"/>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A94F4629-4418-9325-4759-2A16CE182769}"/>
              </a:ext>
            </a:extLst>
          </p:cNvPr>
          <p:cNvSpPr/>
          <p:nvPr/>
        </p:nvSpPr>
        <p:spPr>
          <a:xfrm flipH="1" flipV="1">
            <a:off x="971601" y="2195534"/>
            <a:ext cx="7742668" cy="1"/>
          </a:xfrm>
          <a:prstGeom prst="line">
            <a:avLst/>
          </a:prstGeom>
          <a:ln w="12700">
            <a:solidFill>
              <a:srgbClr val="FDBB3B"/>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92595BF3-2296-6C1F-59DC-4B99BDC79303}"/>
              </a:ext>
            </a:extLst>
          </p:cNvPr>
          <p:cNvSpPr/>
          <p:nvPr/>
        </p:nvSpPr>
        <p:spPr>
          <a:xfrm flipH="1">
            <a:off x="8714268" y="2195535"/>
            <a:ext cx="0" cy="4049346"/>
          </a:xfrm>
          <a:prstGeom prst="line">
            <a:avLst/>
          </a:prstGeom>
          <a:ln w="12700">
            <a:solidFill>
              <a:srgbClr val="FDBB3B"/>
            </a:solidFill>
            <a:prstDash val="sysDash"/>
          </a:ln>
        </p:spPr>
        <p:txBody>
          <a:bodyPr lIns="45719" rIns="45719"/>
          <a:lstStyle/>
          <a:p>
            <a:endParaRPr/>
          </a:p>
        </p:txBody>
      </p:sp>
      <p:pic>
        <p:nvPicPr>
          <p:cNvPr id="18" name="图片 17">
            <a:extLst>
              <a:ext uri="{FF2B5EF4-FFF2-40B4-BE49-F238E27FC236}">
                <a16:creationId xmlns:a16="http://schemas.microsoft.com/office/drawing/2014/main" id="{BAA7B4AF-85B9-5853-B687-11F4E81D5F1B}"/>
              </a:ext>
            </a:extLst>
          </p:cNvPr>
          <p:cNvPicPr>
            <a:picLocks noChangeAspect="1"/>
          </p:cNvPicPr>
          <p:nvPr/>
        </p:nvPicPr>
        <p:blipFill>
          <a:blip r:embed="rId3"/>
          <a:stretch>
            <a:fillRect/>
          </a:stretch>
        </p:blipFill>
        <p:spPr>
          <a:xfrm rot="10800000">
            <a:off x="406998" y="2007386"/>
            <a:ext cx="579512" cy="432000"/>
          </a:xfrm>
          <a:prstGeom prst="rect">
            <a:avLst/>
          </a:prstGeom>
        </p:spPr>
      </p:pic>
      <p:pic>
        <p:nvPicPr>
          <p:cNvPr id="19" name="图片 18">
            <a:extLst>
              <a:ext uri="{FF2B5EF4-FFF2-40B4-BE49-F238E27FC236}">
                <a16:creationId xmlns:a16="http://schemas.microsoft.com/office/drawing/2014/main" id="{A0A9809F-4947-9CC9-3591-EDEE3CAC8AC3}"/>
              </a:ext>
            </a:extLst>
          </p:cNvPr>
          <p:cNvPicPr>
            <a:picLocks noChangeAspect="1"/>
          </p:cNvPicPr>
          <p:nvPr/>
        </p:nvPicPr>
        <p:blipFill>
          <a:blip r:embed="rId3"/>
          <a:stretch>
            <a:fillRect/>
          </a:stretch>
        </p:blipFill>
        <p:spPr>
          <a:xfrm>
            <a:off x="8207294" y="6128807"/>
            <a:ext cx="579512" cy="432000"/>
          </a:xfrm>
          <a:prstGeom prst="rect">
            <a:avLst/>
          </a:prstGeom>
        </p:spPr>
      </p:pic>
      <p:sp>
        <p:nvSpPr>
          <p:cNvPr id="21" name="标题 1">
            <a:extLst>
              <a:ext uri="{FF2B5EF4-FFF2-40B4-BE49-F238E27FC236}">
                <a16:creationId xmlns:a16="http://schemas.microsoft.com/office/drawing/2014/main" id="{0B3EB59D-1B32-F1CA-9BA2-60A763AE4C48}"/>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102816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F352D0E-41A5-989D-7CDB-E65DA6DB7143}"/>
              </a:ext>
            </a:extLst>
          </p:cNvPr>
          <p:cNvPicPr>
            <a:picLocks noChangeAspect="1"/>
          </p:cNvPicPr>
          <p:nvPr userDrawn="1"/>
        </p:nvPicPr>
        <p:blipFill>
          <a:blip r:embed="rId2">
            <a:alphaModFix amt="85000"/>
          </a:blip>
          <a:stretch>
            <a:fillRect/>
          </a:stretch>
        </p:blipFill>
        <p:spPr>
          <a:xfrm>
            <a:off x="3644659" y="-4760"/>
            <a:ext cx="1877832" cy="1759765"/>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385698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38D3BB9-F833-65BF-F621-3B2419C14B44}"/>
              </a:ext>
            </a:extLst>
          </p:cNvPr>
          <p:cNvPicPr>
            <a:picLocks noChangeAspect="1"/>
          </p:cNvPicPr>
          <p:nvPr userDrawn="1"/>
        </p:nvPicPr>
        <p:blipFill>
          <a:blip r:embed="rId2">
            <a:alphaModFix amt="85000"/>
          </a:blip>
          <a:stretch>
            <a:fillRect/>
          </a:stretch>
        </p:blipFill>
        <p:spPr>
          <a:xfrm>
            <a:off x="3187483" y="-1"/>
            <a:ext cx="2737509" cy="369675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08356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223966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536072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990809"/>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29731" y="2190532"/>
            <a:ext cx="24800" cy="419263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2190532"/>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2190533"/>
            <a:ext cx="0" cy="4054348"/>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49057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F7BB241-9B4F-0913-DBDA-7864502D9DE7}"/>
              </a:ext>
            </a:extLst>
          </p:cNvPr>
          <p:cNvPicPr>
            <a:picLocks noChangeAspect="1"/>
          </p:cNvPicPr>
          <p:nvPr userDrawn="1"/>
        </p:nvPicPr>
        <p:blipFill rotWithShape="1">
          <a:blip r:embed="rId2">
            <a:alphaModFix amt="85000"/>
          </a:blip>
          <a:srcRect l="17233" t="21332" r="20655" b="21334"/>
          <a:stretch/>
        </p:blipFill>
        <p:spPr>
          <a:xfrm rot="10800000">
            <a:off x="394762" y="1679885"/>
            <a:ext cx="636609" cy="497709"/>
          </a:xfrm>
          <a:prstGeom prst="rect">
            <a:avLst/>
          </a:prstGeom>
        </p:spPr>
      </p:pic>
      <p:pic>
        <p:nvPicPr>
          <p:cNvPr id="11" name="图片 10">
            <a:extLst>
              <a:ext uri="{FF2B5EF4-FFF2-40B4-BE49-F238E27FC236}">
                <a16:creationId xmlns:a16="http://schemas.microsoft.com/office/drawing/2014/main" id="{E61B423B-F326-0C57-5D83-B3DDE73811C3}"/>
              </a:ext>
            </a:extLst>
          </p:cNvPr>
          <p:cNvPicPr>
            <a:picLocks noChangeAspect="1"/>
          </p:cNvPicPr>
          <p:nvPr userDrawn="1"/>
        </p:nvPicPr>
        <p:blipFill rotWithShape="1">
          <a:blip r:embed="rId2">
            <a:alphaModFix amt="85000"/>
          </a:blip>
          <a:srcRect l="17233" t="21332" r="20655" b="21334"/>
          <a:stretch/>
        </p:blipFill>
        <p:spPr>
          <a:xfrm>
            <a:off x="8155595" y="6051523"/>
            <a:ext cx="636609" cy="497709"/>
          </a:xfrm>
          <a:prstGeom prst="rect">
            <a:avLst/>
          </a:prstGeom>
        </p:spPr>
      </p:pic>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3">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
        <p:nvSpPr>
          <p:cNvPr id="4" name="直线连接符 20">
            <a:extLst>
              <a:ext uri="{FF2B5EF4-FFF2-40B4-BE49-F238E27FC236}">
                <a16:creationId xmlns:a16="http://schemas.microsoft.com/office/drawing/2014/main" id="{A1952104-1BA8-EF90-8C79-1BEBF47A8DB9}"/>
              </a:ext>
            </a:extLst>
          </p:cNvPr>
          <p:cNvSpPr/>
          <p:nvPr userDrawn="1"/>
        </p:nvSpPr>
        <p:spPr>
          <a:xfrm flipH="1">
            <a:off x="454529" y="1879607"/>
            <a:ext cx="1" cy="4524323"/>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5" name="直线连接符 21">
            <a:extLst>
              <a:ext uri="{FF2B5EF4-FFF2-40B4-BE49-F238E27FC236}">
                <a16:creationId xmlns:a16="http://schemas.microsoft.com/office/drawing/2014/main" id="{54D4481D-99D0-E5EC-7A8A-4B8AFD3AC648}"/>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6" name="直线连接符 22">
            <a:extLst>
              <a:ext uri="{FF2B5EF4-FFF2-40B4-BE49-F238E27FC236}">
                <a16:creationId xmlns:a16="http://schemas.microsoft.com/office/drawing/2014/main" id="{F591DFEA-6933-560F-6E01-2E44A00F6E3E}"/>
              </a:ext>
            </a:extLst>
          </p:cNvPr>
          <p:cNvSpPr/>
          <p:nvPr userDrawn="1"/>
        </p:nvSpPr>
        <p:spPr>
          <a:xfrm flipH="1" flipV="1">
            <a:off x="971601" y="1879608"/>
            <a:ext cx="7742668" cy="1"/>
          </a:xfrm>
          <a:prstGeom prst="line">
            <a:avLst/>
          </a:prstGeom>
          <a:ln w="12700">
            <a:solidFill>
              <a:srgbClr val="FFC855"/>
            </a:solidFill>
            <a:prstDash val="sysDash"/>
          </a:ln>
        </p:spPr>
        <p:txBody>
          <a:bodyPr lIns="45719" rIns="45719"/>
          <a:lstStyle/>
          <a:p>
            <a:endParaRPr/>
          </a:p>
        </p:txBody>
      </p:sp>
      <p:sp>
        <p:nvSpPr>
          <p:cNvPr id="7" name="直线连接符 23">
            <a:extLst>
              <a:ext uri="{FF2B5EF4-FFF2-40B4-BE49-F238E27FC236}">
                <a16:creationId xmlns:a16="http://schemas.microsoft.com/office/drawing/2014/main" id="{E9016D2D-B7A8-7E77-6B99-87989803DACB}"/>
              </a:ext>
            </a:extLst>
          </p:cNvPr>
          <p:cNvSpPr/>
          <p:nvPr userDrawn="1"/>
        </p:nvSpPr>
        <p:spPr>
          <a:xfrm flipH="1">
            <a:off x="8714268" y="1879608"/>
            <a:ext cx="0" cy="436527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1592986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F25A80-33F3-79DE-5313-727AC0BE74C1}"/>
              </a:ext>
            </a:extLst>
          </p:cNvPr>
          <p:cNvPicPr>
            <a:picLocks noChangeAspect="1"/>
          </p:cNvPicPr>
          <p:nvPr userDrawn="1"/>
        </p:nvPicPr>
        <p:blipFill>
          <a:blip r:embed="rId2">
            <a:alphaModFix amt="85000"/>
          </a:blip>
          <a:stretch>
            <a:fillRect/>
          </a:stretch>
        </p:blipFill>
        <p:spPr>
          <a:xfrm>
            <a:off x="3966804" y="726"/>
            <a:ext cx="1255346" cy="1469261"/>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10" name="图片 9">
            <a:extLst>
              <a:ext uri="{FF2B5EF4-FFF2-40B4-BE49-F238E27FC236}">
                <a16:creationId xmlns:a16="http://schemas.microsoft.com/office/drawing/2014/main" id="{45853ADF-7514-5973-3FEB-F5FE4375894E}"/>
              </a:ext>
            </a:extLst>
          </p:cNvPr>
          <p:cNvPicPr>
            <a:picLocks noChangeAspect="1"/>
          </p:cNvPicPr>
          <p:nvPr userDrawn="1"/>
        </p:nvPicPr>
        <p:blipFill rotWithShape="1">
          <a:blip r:embed="rId3">
            <a:alphaModFix amt="85000"/>
          </a:blip>
          <a:srcRect l="17233" t="21332" r="20655" b="21334"/>
          <a:stretch/>
        </p:blipFill>
        <p:spPr>
          <a:xfrm rot="10800000">
            <a:off x="394762" y="1353830"/>
            <a:ext cx="636609" cy="497709"/>
          </a:xfrm>
          <a:prstGeom prst="rect">
            <a:avLst/>
          </a:prstGeom>
        </p:spPr>
      </p:pic>
      <p:pic>
        <p:nvPicPr>
          <p:cNvPr id="13" name="图片 12">
            <a:extLst>
              <a:ext uri="{FF2B5EF4-FFF2-40B4-BE49-F238E27FC236}">
                <a16:creationId xmlns:a16="http://schemas.microsoft.com/office/drawing/2014/main" id="{D509C152-7283-AF35-5679-2C782B9E0C1E}"/>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14" name="直线连接符 20">
            <a:extLst>
              <a:ext uri="{FF2B5EF4-FFF2-40B4-BE49-F238E27FC236}">
                <a16:creationId xmlns:a16="http://schemas.microsoft.com/office/drawing/2014/main" id="{F9049A8B-E8C4-EE4F-2969-F6B421AEDEE9}"/>
              </a:ext>
            </a:extLst>
          </p:cNvPr>
          <p:cNvSpPr/>
          <p:nvPr userDrawn="1"/>
        </p:nvSpPr>
        <p:spPr>
          <a:xfrm flipH="1">
            <a:off x="454529" y="1553552"/>
            <a:ext cx="0" cy="4850380"/>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6DCD9B6-7D7A-4AFE-8E66-8E102A75706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23936DAF-A248-91A7-DCC4-7373643ACE0E}"/>
              </a:ext>
            </a:extLst>
          </p:cNvPr>
          <p:cNvSpPr/>
          <p:nvPr userDrawn="1"/>
        </p:nvSpPr>
        <p:spPr>
          <a:xfrm flipH="1" flipV="1">
            <a:off x="971601" y="1553553"/>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4130D01B-4971-BCF8-450F-100C89FB8E31}"/>
              </a:ext>
            </a:extLst>
          </p:cNvPr>
          <p:cNvSpPr/>
          <p:nvPr userDrawn="1"/>
        </p:nvSpPr>
        <p:spPr>
          <a:xfrm flipH="1">
            <a:off x="8714268" y="1553552"/>
            <a:ext cx="0" cy="4691329"/>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312695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716DDE4-02AA-D2E0-715A-8E716005D087}"/>
              </a:ext>
            </a:extLst>
          </p:cNvPr>
          <p:cNvPicPr>
            <a:picLocks noChangeAspect="1"/>
          </p:cNvPicPr>
          <p:nvPr userDrawn="1"/>
        </p:nvPicPr>
        <p:blipFill>
          <a:blip r:embed="rId2">
            <a:alphaModFix amt="85000"/>
          </a:blip>
          <a:stretch>
            <a:fillRect/>
          </a:stretch>
        </p:blipFill>
        <p:spPr>
          <a:xfrm>
            <a:off x="3784922" y="1"/>
            <a:ext cx="1747778" cy="1831806"/>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chemeClr val="tx1"/>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pic>
        <p:nvPicPr>
          <p:cNvPr id="4" name="图片 3">
            <a:extLst>
              <a:ext uri="{FF2B5EF4-FFF2-40B4-BE49-F238E27FC236}">
                <a16:creationId xmlns:a16="http://schemas.microsoft.com/office/drawing/2014/main" id="{44C56A9D-7AB7-6AE8-2BF3-75D4A22F11FA}"/>
              </a:ext>
            </a:extLst>
          </p:cNvPr>
          <p:cNvPicPr>
            <a:picLocks noChangeAspect="1"/>
          </p:cNvPicPr>
          <p:nvPr userDrawn="1"/>
        </p:nvPicPr>
        <p:blipFill rotWithShape="1">
          <a:blip r:embed="rId3">
            <a:alphaModFix amt="85000"/>
          </a:blip>
          <a:srcRect l="17233" t="21332" r="20655" b="21334"/>
          <a:stretch/>
        </p:blipFill>
        <p:spPr>
          <a:xfrm rot="10800000">
            <a:off x="394762" y="2239665"/>
            <a:ext cx="636609" cy="497709"/>
          </a:xfrm>
          <a:prstGeom prst="rect">
            <a:avLst/>
          </a:prstGeom>
        </p:spPr>
      </p:pic>
      <p:pic>
        <p:nvPicPr>
          <p:cNvPr id="5" name="图片 4">
            <a:extLst>
              <a:ext uri="{FF2B5EF4-FFF2-40B4-BE49-F238E27FC236}">
                <a16:creationId xmlns:a16="http://schemas.microsoft.com/office/drawing/2014/main" id="{55290E1E-5FAC-3203-0317-B467A246776D}"/>
              </a:ext>
            </a:extLst>
          </p:cNvPr>
          <p:cNvPicPr>
            <a:picLocks noChangeAspect="1"/>
          </p:cNvPicPr>
          <p:nvPr userDrawn="1"/>
        </p:nvPicPr>
        <p:blipFill rotWithShape="1">
          <a:blip r:embed="rId3">
            <a:alphaModFix amt="85000"/>
          </a:blip>
          <a:srcRect l="17233" t="21332" r="20655" b="21334"/>
          <a:stretch/>
        </p:blipFill>
        <p:spPr>
          <a:xfrm>
            <a:off x="8155595" y="6051523"/>
            <a:ext cx="636609" cy="497709"/>
          </a:xfrm>
          <a:prstGeom prst="rect">
            <a:avLst/>
          </a:prstGeom>
        </p:spPr>
      </p:pic>
      <p:sp>
        <p:nvSpPr>
          <p:cNvPr id="6" name="直线连接符 20">
            <a:extLst>
              <a:ext uri="{FF2B5EF4-FFF2-40B4-BE49-F238E27FC236}">
                <a16:creationId xmlns:a16="http://schemas.microsoft.com/office/drawing/2014/main" id="{40A9D9B7-1E1C-1445-A77A-E4C5F327D2A6}"/>
              </a:ext>
            </a:extLst>
          </p:cNvPr>
          <p:cNvSpPr/>
          <p:nvPr userDrawn="1"/>
        </p:nvSpPr>
        <p:spPr>
          <a:xfrm flipH="1">
            <a:off x="454531" y="2439387"/>
            <a:ext cx="0" cy="394378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7" name="直线连接符 21">
            <a:extLst>
              <a:ext uri="{FF2B5EF4-FFF2-40B4-BE49-F238E27FC236}">
                <a16:creationId xmlns:a16="http://schemas.microsoft.com/office/drawing/2014/main" id="{4437AC2E-85BD-3349-126A-49EF3009CB85}"/>
              </a:ext>
            </a:extLst>
          </p:cNvPr>
          <p:cNvSpPr/>
          <p:nvPr userDrawn="1"/>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8" name="直线连接符 22">
            <a:extLst>
              <a:ext uri="{FF2B5EF4-FFF2-40B4-BE49-F238E27FC236}">
                <a16:creationId xmlns:a16="http://schemas.microsoft.com/office/drawing/2014/main" id="{E78FFED8-BEE4-0D60-10A2-DF98D303827F}"/>
              </a:ext>
            </a:extLst>
          </p:cNvPr>
          <p:cNvSpPr/>
          <p:nvPr userDrawn="1"/>
        </p:nvSpPr>
        <p:spPr>
          <a:xfrm flipH="1" flipV="1">
            <a:off x="971601" y="2439388"/>
            <a:ext cx="7742668" cy="1"/>
          </a:xfrm>
          <a:prstGeom prst="line">
            <a:avLst/>
          </a:prstGeom>
          <a:ln w="12700">
            <a:solidFill>
              <a:srgbClr val="FFC855"/>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142510F8-031D-48BE-65D5-ED754E07790F}"/>
              </a:ext>
            </a:extLst>
          </p:cNvPr>
          <p:cNvSpPr/>
          <p:nvPr userDrawn="1"/>
        </p:nvSpPr>
        <p:spPr>
          <a:xfrm flipH="1">
            <a:off x="8714268" y="2439387"/>
            <a:ext cx="0" cy="380549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412276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
              <a:srgbClr val="FFF992"/>
            </a:gs>
            <a:gs pos="100000">
              <a:srgbClr val="FEFAB9"/>
            </a:gs>
          </a:gsLst>
          <a:lin ang="1800000" scaled="0"/>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56505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2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2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1.jp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g"/><Relationship Id="rId7"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1.jpg"/><Relationship Id="rId10" Type="http://schemas.microsoft.com/office/2007/relationships/hdphoto" Target="../media/hdphoto4.wdp"/><Relationship Id="rId4" Type="http://schemas.openxmlformats.org/officeDocument/2006/relationships/image" Target="../media/image50.jp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1.png"/><Relationship Id="rId7"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54.jpeg"/><Relationship Id="rId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21.png"/><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5.xml"/><Relationship Id="rId5" Type="http://schemas.openxmlformats.org/officeDocument/2006/relationships/image" Target="../media/image59.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5.jpeg"/><Relationship Id="rId7"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image" Target="../media/image67.jpeg"/><Relationship Id="rId5" Type="http://schemas.microsoft.com/office/2007/relationships/hdphoto" Target="../media/hdphoto5.wdp"/><Relationship Id="rId4" Type="http://schemas.openxmlformats.org/officeDocument/2006/relationships/image" Target="../media/image66.png"/><Relationship Id="rId9"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BB12F3D-E827-47BF-55B6-FACF8F50C335}"/>
              </a:ext>
            </a:extLst>
          </p:cNvPr>
          <p:cNvPicPr>
            <a:picLocks noChangeAspect="1"/>
          </p:cNvPicPr>
          <p:nvPr/>
        </p:nvPicPr>
        <p:blipFill>
          <a:blip r:embed="rId3"/>
          <a:stretch>
            <a:fillRect/>
          </a:stretch>
        </p:blipFill>
        <p:spPr>
          <a:xfrm>
            <a:off x="2321625" y="-340243"/>
            <a:ext cx="4500749" cy="4500749"/>
          </a:xfrm>
          <a:prstGeom prst="rect">
            <a:avLst/>
          </a:prstGeom>
        </p:spPr>
      </p:pic>
      <p:sp>
        <p:nvSpPr>
          <p:cNvPr id="2" name="标题 1">
            <a:extLst>
              <a:ext uri="{FF2B5EF4-FFF2-40B4-BE49-F238E27FC236}">
                <a16:creationId xmlns:a16="http://schemas.microsoft.com/office/drawing/2014/main" id="{89BC88A2-8181-7DFF-9EF6-2BC3EA32702A}"/>
              </a:ext>
            </a:extLst>
          </p:cNvPr>
          <p:cNvSpPr>
            <a:spLocks noGrp="1"/>
          </p:cNvSpPr>
          <p:nvPr>
            <p:ph type="title"/>
          </p:nvPr>
        </p:nvSpPr>
        <p:spPr>
          <a:xfrm>
            <a:off x="0" y="2192733"/>
            <a:ext cx="9144000" cy="1967773"/>
          </a:xfrm>
        </p:spPr>
        <p:txBody>
          <a:bodyPr/>
          <a:lstStyle/>
          <a:p>
            <a:pPr>
              <a:lnSpc>
                <a:spcPts val="4220"/>
              </a:lnSpc>
            </a:pPr>
            <a:r>
              <a:rPr lang="zh-CN" altLang="en-US" dirty="0"/>
              <a:t>复习一</a:t>
            </a:r>
            <a:br>
              <a:rPr lang="en-US" altLang="zh-CN" dirty="0"/>
            </a:br>
            <a:r>
              <a:rPr lang="zh-CN" altLang="en-US" dirty="0"/>
              <a:t>挪亚大洪水</a:t>
            </a:r>
            <a:br>
              <a:rPr lang="en-US" altLang="zh-CN" dirty="0"/>
            </a:br>
            <a:r>
              <a:rPr lang="zh-CN" altLang="en-US" dirty="0"/>
              <a:t>警告和提醒</a:t>
            </a:r>
          </a:p>
        </p:txBody>
      </p:sp>
      <p:sp>
        <p:nvSpPr>
          <p:cNvPr id="3" name="Content Placeholder 4">
            <a:extLst>
              <a:ext uri="{FF2B5EF4-FFF2-40B4-BE49-F238E27FC236}">
                <a16:creationId xmlns:a16="http://schemas.microsoft.com/office/drawing/2014/main" id="{4A32E4F3-8089-C301-B167-C4194BB9F158}"/>
              </a:ext>
            </a:extLst>
          </p:cNvPr>
          <p:cNvSpPr txBox="1">
            <a:spLocks/>
          </p:cNvSpPr>
          <p:nvPr/>
        </p:nvSpPr>
        <p:spPr>
          <a:xfrm>
            <a:off x="691678" y="4212148"/>
            <a:ext cx="7879394" cy="2006703"/>
          </a:xfrm>
          <a:prstGeom prst="rect">
            <a:avLst/>
          </a:prstGeom>
        </p:spPr>
        <p:txBody>
          <a:bodyPr wrap="square">
            <a:spAutoFit/>
          </a:bodyPr>
          <a:lstStyle>
            <a:lvl1pPr marL="204788" indent="-204788" algn="l" rtl="0" eaLnBrk="0" fontAlgn="base" hangingPunct="0">
              <a:spcBef>
                <a:spcPts val="450"/>
              </a:spcBef>
              <a:spcAft>
                <a:spcPct val="0"/>
              </a:spcAft>
              <a:buClr>
                <a:schemeClr val="accent1"/>
              </a:buClr>
              <a:buSzPct val="76000"/>
              <a:defRPr kumimoji="1" sz="1950" kern="1200">
                <a:solidFill>
                  <a:schemeClr val="tx1"/>
                </a:solidFill>
                <a:latin typeface="+mn-lt"/>
                <a:ea typeface="+mn-ea"/>
                <a:cs typeface="黑体" charset="0"/>
              </a:defRPr>
            </a:lvl1pPr>
            <a:lvl2pPr marL="410766" indent="-204788" algn="l" rtl="0" eaLnBrk="0" fontAlgn="base" hangingPunct="0">
              <a:spcBef>
                <a:spcPts val="375"/>
              </a:spcBef>
              <a:spcAft>
                <a:spcPct val="0"/>
              </a:spcAft>
              <a:buClr>
                <a:schemeClr val="accent2"/>
              </a:buClr>
              <a:buSzPct val="76000"/>
              <a:defRPr kumimoji="1" sz="1725" kern="1200">
                <a:solidFill>
                  <a:schemeClr val="tx2"/>
                </a:solidFill>
                <a:latin typeface="+mn-lt"/>
                <a:ea typeface="+mn-ea"/>
                <a:cs typeface="黑体" charset="0"/>
              </a:defRPr>
            </a:lvl2pPr>
            <a:lvl3pPr marL="616744" indent="-171450" algn="l" rtl="0" eaLnBrk="0" fontAlgn="base" hangingPunct="0">
              <a:spcBef>
                <a:spcPts val="375"/>
              </a:spcBef>
              <a:spcAft>
                <a:spcPct val="0"/>
              </a:spcAft>
              <a:buClr>
                <a:srgbClr val="BCBCBC"/>
              </a:buClr>
              <a:buSzPct val="76000"/>
              <a:defRPr kumimoji="1" sz="1500" kern="1200">
                <a:solidFill>
                  <a:schemeClr val="tx1"/>
                </a:solidFill>
                <a:latin typeface="+mn-lt"/>
                <a:ea typeface="+mn-ea"/>
                <a:cs typeface="黑体" charset="0"/>
              </a:defRPr>
            </a:lvl3pPr>
            <a:lvl4pPr marL="822722" indent="-171450" algn="l" rtl="0" eaLnBrk="0" fontAlgn="base" hangingPunct="0">
              <a:spcBef>
                <a:spcPts val="300"/>
              </a:spcBef>
              <a:spcAft>
                <a:spcPct val="0"/>
              </a:spcAft>
              <a:buClr>
                <a:srgbClr val="8BA2B4"/>
              </a:buClr>
              <a:buSzPct val="70000"/>
              <a:defRPr kumimoji="1" kern="1200">
                <a:solidFill>
                  <a:schemeClr val="tx1"/>
                </a:solidFill>
                <a:latin typeface="+mn-lt"/>
                <a:ea typeface="+mn-ea"/>
                <a:cs typeface="黑体" charset="0"/>
              </a:defRPr>
            </a:lvl4pPr>
            <a:lvl5pPr marL="1028700" indent="-171450" algn="l" rtl="0" eaLnBrk="0" fontAlgn="base" hangingPunct="0">
              <a:spcBef>
                <a:spcPts val="225"/>
              </a:spcBef>
              <a:spcAft>
                <a:spcPct val="0"/>
              </a:spcAft>
              <a:buClr>
                <a:schemeClr val="accent2"/>
              </a:buClr>
              <a:buSzPct val="70000"/>
              <a:defRPr kumimoji="1" sz="1200" kern="1200">
                <a:solidFill>
                  <a:schemeClr val="tx1"/>
                </a:solidFill>
                <a:latin typeface="+mn-lt"/>
                <a:ea typeface="+mn-ea"/>
                <a:cs typeface="黑体" charset="0"/>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eaLnBrk="1" hangingPunct="1">
              <a:lnSpc>
                <a:spcPts val="3820"/>
              </a:lnSpc>
            </a:pPr>
            <a:r>
              <a:rPr kumimoji="0" lang="zh-CN" altLang="en-US" sz="2850" b="0" dirty="0">
                <a:latin typeface="微软雅黑" panose="020B0503020204020204" pitchFamily="34" charset="-122"/>
                <a:ea typeface="微软雅黑" panose="020B0503020204020204" pitchFamily="34" charset="-122"/>
              </a:rPr>
              <a:t>彼得后书</a:t>
            </a:r>
            <a:r>
              <a:rPr kumimoji="0" lang="en-US" altLang="zh-CN" sz="2850" b="0" dirty="0">
                <a:latin typeface="微软雅黑" panose="020B0503020204020204" pitchFamily="34" charset="-122"/>
                <a:cs typeface="Arial" panose="020B0604020202020204" pitchFamily="34" charset="0"/>
              </a:rPr>
              <a:t>3</a:t>
            </a:r>
            <a:r>
              <a:rPr kumimoji="0" lang="en-US" altLang="zh-CN" sz="2850" b="0" dirty="0">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2850" b="0" dirty="0">
                <a:latin typeface="微软雅黑" panose="020B0503020204020204" pitchFamily="34" charset="-122"/>
                <a:cs typeface="Arial" panose="020B0604020202020204" pitchFamily="34" charset="0"/>
              </a:rPr>
              <a:t>3 </a:t>
            </a:r>
            <a:r>
              <a:rPr kumimoji="0" lang="zh-CN" altLang="en-US" sz="2850" b="0" dirty="0">
                <a:latin typeface="微软雅黑" panose="020B0503020204020204" pitchFamily="34" charset="-122"/>
                <a:ea typeface="微软雅黑" panose="020B0503020204020204" pitchFamily="34" charset="-122"/>
              </a:rPr>
              <a:t>在末世必有好讥诮的人</a:t>
            </a:r>
            <a:r>
              <a:rPr kumimoji="0" lang="en-US" altLang="zh-CN" sz="2850" b="0" dirty="0">
                <a:latin typeface="微软雅黑" panose="020B0503020204020204" pitchFamily="34" charset="-122"/>
                <a:cs typeface="Arial" panose="020B0604020202020204" pitchFamily="34" charset="0"/>
              </a:rPr>
              <a:t>…… 5</a:t>
            </a:r>
            <a:r>
              <a:rPr kumimoji="0" lang="zh-CN" altLang="en-US" sz="2850" b="0" dirty="0">
                <a:latin typeface="微软雅黑" panose="020B0503020204020204" pitchFamily="34" charset="-122"/>
                <a:cs typeface="Arial" panose="020B0604020202020204" pitchFamily="34" charset="0"/>
              </a:rPr>
              <a:t> </a:t>
            </a:r>
            <a:r>
              <a:rPr kumimoji="0" lang="zh-CN" altLang="en-US" sz="2850" b="0" dirty="0">
                <a:latin typeface="微软雅黑" panose="020B0503020204020204" pitchFamily="34" charset="-122"/>
                <a:ea typeface="微软雅黑" panose="020B0503020204020204" pitchFamily="34" charset="-122"/>
              </a:rPr>
              <a:t>他们</a:t>
            </a:r>
            <a:r>
              <a:rPr kumimoji="0" lang="zh-CN" altLang="en-US" sz="2850" b="1" dirty="0">
                <a:solidFill>
                  <a:srgbClr val="FF0000"/>
                </a:solidFill>
                <a:latin typeface="微软雅黑" panose="020B0503020204020204" pitchFamily="34" charset="-122"/>
                <a:ea typeface="微软雅黑" panose="020B0503020204020204" pitchFamily="34" charset="-122"/>
              </a:rPr>
              <a:t>故意忘记</a:t>
            </a:r>
            <a:r>
              <a:rPr kumimoji="0" lang="zh-CN" altLang="en-US" sz="2850" b="0" dirty="0">
                <a:latin typeface="微软雅黑" panose="020B0503020204020204" pitchFamily="34" charset="-122"/>
                <a:ea typeface="微软雅黑" panose="020B0503020204020204" pitchFamily="34" charset="-122"/>
              </a:rPr>
              <a:t>，从</a:t>
            </a:r>
            <a:r>
              <a:rPr kumimoji="0" lang="zh-CN" altLang="en-US" sz="2850" dirty="0">
                <a:latin typeface="微软雅黑" panose="020B0503020204020204" pitchFamily="34" charset="-122"/>
                <a:ea typeface="微软雅黑" panose="020B0503020204020204" pitchFamily="34" charset="-122"/>
              </a:rPr>
              <a:t>太古凭神的命有了天</a:t>
            </a:r>
            <a:r>
              <a:rPr kumimoji="0" lang="zh-CN" altLang="en-US" sz="2850" b="0" dirty="0">
                <a:latin typeface="微软雅黑" panose="020B0503020204020204" pitchFamily="34" charset="-122"/>
                <a:ea typeface="微软雅黑" panose="020B0503020204020204" pitchFamily="34" charset="-122"/>
              </a:rPr>
              <a:t>；并从水而出，藉水而成的地，</a:t>
            </a:r>
            <a:r>
              <a:rPr kumimoji="0" lang="en-US" altLang="zh-CN" sz="2850" b="0" dirty="0">
                <a:latin typeface="微软雅黑" panose="020B0503020204020204" pitchFamily="34" charset="-122"/>
                <a:ea typeface="微软雅黑" panose="020B0503020204020204" pitchFamily="34" charset="-122"/>
              </a:rPr>
              <a:t>6</a:t>
            </a:r>
            <a:r>
              <a:rPr kumimoji="0" lang="zh-CN" altLang="en-US" sz="2850" b="0" dirty="0">
                <a:latin typeface="微软雅黑" panose="020B0503020204020204" pitchFamily="34" charset="-122"/>
                <a:ea typeface="微软雅黑" panose="020B0503020204020204" pitchFamily="34" charset="-122"/>
              </a:rPr>
              <a:t> 故此，</a:t>
            </a:r>
            <a:r>
              <a:rPr kumimoji="0" lang="zh-CN" altLang="en-US" sz="2850" b="1" dirty="0">
                <a:solidFill>
                  <a:srgbClr val="FF0000"/>
                </a:solidFill>
                <a:latin typeface="微软雅黑" panose="020B0503020204020204" pitchFamily="34" charset="-122"/>
                <a:ea typeface="微软雅黑" panose="020B0503020204020204" pitchFamily="34" charset="-122"/>
              </a:rPr>
              <a:t>当时的世界被水淹没就消灭了。</a:t>
            </a:r>
            <a:endParaRPr kumimoji="0" lang="en-US" altLang="zh-CN" sz="2850" b="1" dirty="0">
              <a:solidFill>
                <a:srgbClr val="FF0000"/>
              </a:solidFill>
              <a:latin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416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291023" y="1882465"/>
            <a:ext cx="6008178" cy="3129802"/>
          </a:xfrm>
          <a:prstGeom prst="rect">
            <a:avLst/>
          </a:prstGeom>
          <a:solidFill>
            <a:schemeClr val="bg1"/>
          </a:solidFill>
          <a:ln w="76200">
            <a:solidFill>
              <a:schemeClr val="tx1">
                <a:lumMod val="50000"/>
                <a:lumOff val="50000"/>
              </a:schemeClr>
            </a:solidFill>
          </a:ln>
          <a:effectLst>
            <a:outerShdw blurRad="63500" sx="102000" sy="102000" algn="ctr" rotWithShape="0">
              <a:prstClr val="black">
                <a:alpha val="40000"/>
              </a:prstClr>
            </a:outerShdw>
          </a:effectLst>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“石化是一个过程，对象可以是任何东西，时间从</a:t>
            </a:r>
            <a:r>
              <a:rPr lang="zh-CN" altLang="en-US" sz="2800" dirty="0">
                <a:solidFill>
                  <a:srgbClr val="FF0000"/>
                </a:solidFill>
                <a:latin typeface="Microsoft YaHei" panose="020B0503020204020204" pitchFamily="34" charset="-122"/>
                <a:ea typeface="Microsoft YaHei" panose="020B0503020204020204" pitchFamily="34" charset="-122"/>
              </a:rPr>
              <a:t>几个小时</a:t>
            </a:r>
            <a:r>
              <a:rPr lang="zh-CN" altLang="en-US" sz="2800" dirty="0">
                <a:latin typeface="Microsoft YaHei" panose="020B0503020204020204" pitchFamily="34" charset="-122"/>
                <a:ea typeface="Microsoft YaHei" panose="020B0503020204020204" pitchFamily="34" charset="-122"/>
              </a:rPr>
              <a:t>到几百万年不等</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如果地下水的​​矿物浓度很高，这个过程可能会发生迅速。现代的骨头若掉入矿泉中，可以在</a:t>
            </a:r>
            <a:r>
              <a:rPr lang="zh-CN" altLang="en-US" sz="2800" dirty="0">
                <a:solidFill>
                  <a:srgbClr val="FF0000"/>
                </a:solidFill>
                <a:latin typeface="Microsoft YaHei" panose="020B0503020204020204" pitchFamily="34" charset="-122"/>
                <a:ea typeface="Microsoft YaHei" panose="020B0503020204020204" pitchFamily="34" charset="-122"/>
              </a:rPr>
              <a:t>几个星期</a:t>
            </a:r>
            <a:r>
              <a:rPr lang="zh-CN" altLang="en-US" sz="2800" dirty="0">
                <a:latin typeface="Microsoft YaHei" panose="020B0503020204020204" pitchFamily="34" charset="-122"/>
                <a:ea typeface="Microsoft YaHei" panose="020B0503020204020204" pitchFamily="34" charset="-122"/>
              </a:rPr>
              <a:t>内矿化。” </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a:xfrm>
            <a:off x="0" y="454069"/>
            <a:ext cx="9144000" cy="646331"/>
          </a:xfrm>
        </p:spPr>
        <p:txBody>
          <a:bodyPr/>
          <a:lstStyle/>
          <a:p>
            <a:r>
              <a:rPr lang="zh-CN" altLang="en-US" dirty="0"/>
              <a:t>主流科学家知道化石形成可以很快！</a:t>
            </a:r>
          </a:p>
        </p:txBody>
      </p:sp>
      <p:pic>
        <p:nvPicPr>
          <p:cNvPr id="1026" name="Picture 2" descr="科学家动画,科学家漫画- 伤感说说吧">
            <a:extLst>
              <a:ext uri="{FF2B5EF4-FFF2-40B4-BE49-F238E27FC236}">
                <a16:creationId xmlns:a16="http://schemas.microsoft.com/office/drawing/2014/main" id="{13552CF6-7E40-BD95-398C-AE071A780F1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720627" y="2852034"/>
            <a:ext cx="4212783" cy="421278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76DBDD7B-9437-4C37-3A0D-161D491D48DF}"/>
              </a:ext>
            </a:extLst>
          </p:cNvPr>
          <p:cNvSpPr txBox="1"/>
          <p:nvPr/>
        </p:nvSpPr>
        <p:spPr>
          <a:xfrm>
            <a:off x="131418" y="5255767"/>
            <a:ext cx="6583911" cy="646331"/>
          </a:xfrm>
          <a:prstGeom prst="rect">
            <a:avLst/>
          </a:prstGeom>
          <a:noFill/>
        </p:spPr>
        <p:txBody>
          <a:bodyPr wrap="square">
            <a:spAutoFit/>
          </a:bodyPr>
          <a:lstStyle/>
          <a:p>
            <a:pPr marL="0" indent="0">
              <a:lnSpc>
                <a:spcPct val="100000"/>
              </a:lnSpc>
              <a:spcBef>
                <a:spcPts val="0"/>
              </a:spcBef>
              <a:buNone/>
            </a:pPr>
            <a:r>
              <a:rPr lang="en-US" altLang="zh-CN" sz="1800" dirty="0">
                <a:latin typeface="Microsoft YaHei" panose="020B0503020204020204" pitchFamily="34" charset="-122"/>
                <a:ea typeface="Microsoft YaHei" panose="020B0503020204020204" pitchFamily="34" charset="-122"/>
              </a:rPr>
              <a:t>(</a:t>
            </a:r>
            <a:r>
              <a:rPr lang="en" altLang="zh-CN" sz="1800" dirty="0">
                <a:latin typeface="Microsoft YaHei" panose="020B0503020204020204" pitchFamily="34" charset="-122"/>
                <a:ea typeface="Microsoft YaHei" panose="020B0503020204020204" pitchFamily="34" charset="-122"/>
              </a:rPr>
              <a:t>Philip J. Currie &amp; Eva B. Koppelhus, 101 Questions about Dinosaurs Mineola, NY: Dover Publications, 1996, p. 11.)</a:t>
            </a:r>
            <a:endParaRPr lang="zh-CN" altLang="en-US" sz="1800" dirty="0">
              <a:latin typeface="Microsoft YaHei" panose="020B0503020204020204" pitchFamily="34" charset="-122"/>
              <a:ea typeface="Microsoft YaHei" panose="020B0503020204020204" pitchFamily="34" charset="-122"/>
            </a:endParaRPr>
          </a:p>
        </p:txBody>
      </p:sp>
      <p:sp>
        <p:nvSpPr>
          <p:cNvPr id="3" name="内容占位符 2">
            <a:extLst>
              <a:ext uri="{FF2B5EF4-FFF2-40B4-BE49-F238E27FC236}">
                <a16:creationId xmlns:a16="http://schemas.microsoft.com/office/drawing/2014/main" id="{EAC0AFDF-CF72-7D5B-087A-B7E3921AE119}"/>
              </a:ext>
            </a:extLst>
          </p:cNvPr>
          <p:cNvSpPr txBox="1">
            <a:spLocks/>
          </p:cNvSpPr>
          <p:nvPr/>
        </p:nvSpPr>
        <p:spPr>
          <a:xfrm>
            <a:off x="131418" y="1652954"/>
            <a:ext cx="6281105" cy="3373302"/>
          </a:xfrm>
          <a:prstGeom prst="rect">
            <a:avLst/>
          </a:prstGeom>
          <a:solidFill>
            <a:schemeClr val="bg1"/>
          </a:solidFill>
          <a:ln w="76200">
            <a:solidFill>
              <a:schemeClr val="tx1">
                <a:lumMod val="50000"/>
                <a:lumOff val="50000"/>
              </a:schemeClr>
            </a:solidFill>
          </a:ln>
          <a:effectLst>
            <a:outerShdw blurRad="63500" sx="102000" sy="102000" algn="ctr" rotWithShape="0">
              <a:prstClr val="black">
                <a:alpha val="40000"/>
              </a:prstClr>
            </a:outerShdw>
          </a:effectLst>
        </p:spPr>
        <p:txBody>
          <a:bodyPr lIns="251999" rIns="251999" anchor="ct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“石化是一个过程，对象可以是任何东西，时间从</a:t>
            </a:r>
            <a:r>
              <a:rPr lang="zh-CN" altLang="en-US" sz="2800" b="1" dirty="0">
                <a:solidFill>
                  <a:srgbClr val="FF0000"/>
                </a:solidFill>
                <a:latin typeface="Microsoft YaHei" panose="020B0503020204020204" pitchFamily="34" charset="-122"/>
                <a:ea typeface="Microsoft YaHei" panose="020B0503020204020204" pitchFamily="34" charset="-122"/>
              </a:rPr>
              <a:t>几个小时</a:t>
            </a:r>
            <a:r>
              <a:rPr lang="zh-CN" altLang="en-US" sz="2800" dirty="0">
                <a:latin typeface="Microsoft YaHei" panose="020B0503020204020204" pitchFamily="34" charset="-122"/>
                <a:ea typeface="Microsoft YaHei" panose="020B0503020204020204" pitchFamily="34" charset="-122"/>
              </a:rPr>
              <a:t>到几百万年不等</a:t>
            </a:r>
            <a:r>
              <a:rPr lang="en-US" altLang="zh-CN"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如果地下水的​​矿物浓度很高，这个过程可能会发生迅速。现代的骨头若掉入矿泉中，可以在</a:t>
            </a:r>
            <a:r>
              <a:rPr lang="zh-CN" altLang="en-US" sz="2800" b="1" dirty="0">
                <a:solidFill>
                  <a:srgbClr val="FF0000"/>
                </a:solidFill>
                <a:latin typeface="Microsoft YaHei" panose="020B0503020204020204" pitchFamily="34" charset="-122"/>
                <a:ea typeface="Microsoft YaHei" panose="020B0503020204020204" pitchFamily="34" charset="-122"/>
              </a:rPr>
              <a:t>几个星期</a:t>
            </a:r>
            <a:r>
              <a:rPr lang="zh-CN" altLang="en-US" sz="2800" dirty="0">
                <a:latin typeface="Microsoft YaHei" panose="020B0503020204020204" pitchFamily="34" charset="-122"/>
                <a:ea typeface="Microsoft YaHei" panose="020B0503020204020204" pitchFamily="34" charset="-122"/>
              </a:rPr>
              <a:t>内矿化。” </a:t>
            </a:r>
          </a:p>
        </p:txBody>
      </p:sp>
    </p:spTree>
    <p:extLst>
      <p:ext uri="{BB962C8B-B14F-4D97-AF65-F5344CB8AC3E}">
        <p14:creationId xmlns:p14="http://schemas.microsoft.com/office/powerpoint/2010/main" val="109327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对话气泡: 圆角矩形 7">
            <a:extLst>
              <a:ext uri="{FF2B5EF4-FFF2-40B4-BE49-F238E27FC236}">
                <a16:creationId xmlns:a16="http://schemas.microsoft.com/office/drawing/2014/main" id="{FAD15EB3-FF10-CC4C-B1E0-B13C8A4F6D43}"/>
              </a:ext>
            </a:extLst>
          </p:cNvPr>
          <p:cNvSpPr/>
          <p:nvPr/>
        </p:nvSpPr>
        <p:spPr>
          <a:xfrm>
            <a:off x="3356690" y="5114735"/>
            <a:ext cx="5399301" cy="1153005"/>
          </a:xfrm>
          <a:prstGeom prst="wedgeRoundRectCallout">
            <a:avLst>
              <a:gd name="adj1" fmla="val -56194"/>
              <a:gd name="adj2" fmla="val 24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E29BBEA9-B485-99AA-F72A-1CC855EAD9AA}"/>
              </a:ext>
            </a:extLst>
          </p:cNvPr>
          <p:cNvSpPr>
            <a:spLocks noGrp="1"/>
          </p:cNvSpPr>
          <p:nvPr>
            <p:ph type="title" idx="4294967295"/>
          </p:nvPr>
        </p:nvSpPr>
        <p:spPr>
          <a:xfrm>
            <a:off x="3571904" y="5369679"/>
            <a:ext cx="5299075" cy="736900"/>
          </a:xfrm>
          <a:prstGeom prst="rect">
            <a:avLst/>
          </a:prstGeom>
        </p:spPr>
        <p:txBody>
          <a:bodyPr/>
          <a:lstStyle/>
          <a:p>
            <a:pPr>
              <a:lnSpc>
                <a:spcPts val="4240"/>
              </a:lnSpc>
            </a:pPr>
            <a:r>
              <a:rPr lang="zh-CN" altLang="en-US" sz="3200" dirty="0">
                <a:latin typeface="Microsoft YaHei" panose="020B0503020204020204" pitchFamily="34" charset="-122"/>
                <a:ea typeface="Microsoft YaHei" panose="020B0503020204020204" pitchFamily="34" charset="-122"/>
              </a:rPr>
              <a:t>化石有可能缓慢形成吗？</a:t>
            </a:r>
          </a:p>
        </p:txBody>
      </p:sp>
      <p:pic>
        <p:nvPicPr>
          <p:cNvPr id="6" name="Picture 2" descr="科学家动画,科学家漫画- 伤感说说吧">
            <a:extLst>
              <a:ext uri="{FF2B5EF4-FFF2-40B4-BE49-F238E27FC236}">
                <a16:creationId xmlns:a16="http://schemas.microsoft.com/office/drawing/2014/main" id="{8386D700-8DD8-799C-E8A8-6E71D26823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468064" y="448173"/>
            <a:ext cx="4212783" cy="4212783"/>
          </a:xfrm>
          <a:prstGeom prst="rect">
            <a:avLst/>
          </a:prstGeom>
          <a:noFill/>
          <a:extLst>
            <a:ext uri="{909E8E84-426E-40DD-AFC4-6F175D3DCCD1}">
              <a14:hiddenFill xmlns:a14="http://schemas.microsoft.com/office/drawing/2010/main">
                <a:solidFill>
                  <a:srgbClr val="FFFFFF"/>
                </a:solidFill>
              </a14:hiddenFill>
            </a:ext>
          </a:extLst>
        </p:spPr>
      </p:pic>
      <p:sp>
        <p:nvSpPr>
          <p:cNvPr id="7" name="对话气泡: 圆角矩形 6">
            <a:extLst>
              <a:ext uri="{FF2B5EF4-FFF2-40B4-BE49-F238E27FC236}">
                <a16:creationId xmlns:a16="http://schemas.microsoft.com/office/drawing/2014/main" id="{5938C63D-335F-606B-C12C-191C2277D15B}"/>
              </a:ext>
            </a:extLst>
          </p:cNvPr>
          <p:cNvSpPr/>
          <p:nvPr/>
        </p:nvSpPr>
        <p:spPr>
          <a:xfrm>
            <a:off x="1946030" y="448173"/>
            <a:ext cx="3598209" cy="2152219"/>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E581379-24F2-69A5-E97E-9E1DDE592F4C}"/>
              </a:ext>
            </a:extLst>
          </p:cNvPr>
          <p:cNvSpPr txBox="1"/>
          <p:nvPr/>
        </p:nvSpPr>
        <p:spPr>
          <a:xfrm>
            <a:off x="2281317" y="933337"/>
            <a:ext cx="3186747" cy="1140953"/>
          </a:xfrm>
          <a:prstGeom prst="rect">
            <a:avLst/>
          </a:prstGeom>
          <a:noFill/>
        </p:spPr>
        <p:txBody>
          <a:bodyPr wrap="square">
            <a:spAutoFit/>
          </a:bodyPr>
          <a:lstStyle/>
          <a:p>
            <a:pPr>
              <a:lnSpc>
                <a:spcPts val="4240"/>
              </a:lnSpc>
            </a:pPr>
            <a:r>
              <a:rPr lang="zh-CN" altLang="en-US" sz="3200" dirty="0">
                <a:latin typeface="Microsoft YaHei" panose="020B0503020204020204" pitchFamily="34" charset="-122"/>
                <a:ea typeface="Microsoft YaHei" panose="020B0503020204020204" pitchFamily="34" charset="-122"/>
              </a:rPr>
              <a:t>时间从</a:t>
            </a:r>
            <a:r>
              <a:rPr lang="zh-CN" altLang="en-US" sz="3200" b="1" dirty="0">
                <a:latin typeface="Microsoft YaHei" panose="020B0503020204020204" pitchFamily="34" charset="-122"/>
                <a:ea typeface="Microsoft YaHei" panose="020B0503020204020204" pitchFamily="34" charset="-122"/>
              </a:rPr>
              <a:t>几个小时到几百万年</a:t>
            </a:r>
            <a:r>
              <a:rPr lang="zh-CN" altLang="en-US" sz="3200" dirty="0">
                <a:latin typeface="Microsoft YaHei" panose="020B0503020204020204" pitchFamily="34" charset="-122"/>
                <a:ea typeface="Microsoft YaHei" panose="020B0503020204020204" pitchFamily="34" charset="-122"/>
              </a:rPr>
              <a:t>不等</a:t>
            </a:r>
            <a:endParaRPr lang="zh-CN" altLang="en-US" sz="3200" dirty="0"/>
          </a:p>
        </p:txBody>
      </p:sp>
      <p:pic>
        <p:nvPicPr>
          <p:cNvPr id="4" name="图片 3" descr="卡通人物&#10;&#10;描述已自动生成">
            <a:extLst>
              <a:ext uri="{FF2B5EF4-FFF2-40B4-BE49-F238E27FC236}">
                <a16:creationId xmlns:a16="http://schemas.microsoft.com/office/drawing/2014/main" id="{73F629D1-5124-7536-DB33-9D63B9F895F3}"/>
              </a:ext>
            </a:extLst>
          </p:cNvPr>
          <p:cNvPicPr>
            <a:picLocks noChangeAspect="1"/>
          </p:cNvPicPr>
          <p:nvPr/>
        </p:nvPicPr>
        <p:blipFill>
          <a:blip r:embed="rId5"/>
          <a:stretch>
            <a:fillRect/>
          </a:stretch>
        </p:blipFill>
        <p:spPr>
          <a:xfrm>
            <a:off x="-215774" y="2887587"/>
            <a:ext cx="4090465" cy="4090465"/>
          </a:xfrm>
          <a:prstGeom prst="rect">
            <a:avLst/>
          </a:prstGeom>
        </p:spPr>
      </p:pic>
    </p:spTree>
    <p:extLst>
      <p:ext uri="{BB962C8B-B14F-4D97-AF65-F5344CB8AC3E}">
        <p14:creationId xmlns:p14="http://schemas.microsoft.com/office/powerpoint/2010/main" val="136457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a:extLst>
              <a:ext uri="{FF2B5EF4-FFF2-40B4-BE49-F238E27FC236}">
                <a16:creationId xmlns:a16="http://schemas.microsoft.com/office/drawing/2014/main" id="{584AB505-86F1-85DD-BED7-47FE508D6485}"/>
              </a:ext>
            </a:extLst>
          </p:cNvPr>
          <p:cNvSpPr/>
          <p:nvPr/>
        </p:nvSpPr>
        <p:spPr>
          <a:xfrm>
            <a:off x="1761265" y="1634681"/>
            <a:ext cx="2526144" cy="3347627"/>
          </a:xfrm>
          <a:prstGeom prst="wedgeRoundRectCallout">
            <a:avLst>
              <a:gd name="adj1" fmla="val -36549"/>
              <a:gd name="adj2" fmla="val 6114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1860307" y="1779631"/>
            <a:ext cx="2383479" cy="380036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860"/>
              </a:lnSpc>
              <a:spcBef>
                <a:spcPts val="0"/>
              </a:spcBef>
              <a:buNone/>
            </a:pPr>
            <a:r>
              <a:rPr lang="zh-CN" altLang="en-US" sz="2800" dirty="0">
                <a:latin typeface="Microsoft YaHei" panose="020B0503020204020204" pitchFamily="34" charset="-122"/>
                <a:ea typeface="Microsoft YaHei" panose="020B0503020204020204" pitchFamily="34" charset="-122"/>
              </a:rPr>
              <a:t>许多书籍、媒体和博物馆的解说，常让我们误以为</a:t>
            </a:r>
            <a:r>
              <a:rPr lang="zh-CN" altLang="en-US" sz="2800" b="1" dirty="0">
                <a:latin typeface="Microsoft YaHei" panose="020B0503020204020204" pitchFamily="34" charset="-122"/>
                <a:ea typeface="Microsoft YaHei" panose="020B0503020204020204" pitchFamily="34" charset="-122"/>
              </a:rPr>
              <a:t>动物的化石是逐渐的掩埋形成</a:t>
            </a:r>
            <a:r>
              <a:rPr lang="zh-CN" altLang="en-US" sz="2800" dirty="0">
                <a:latin typeface="Microsoft YaHei" panose="020B0503020204020204" pitchFamily="34" charset="-122"/>
                <a:ea typeface="Microsoft YaHei" panose="020B0503020204020204" pitchFamily="34" charset="-122"/>
              </a:rPr>
              <a:t>。</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鱼化石的形成过程</a:t>
            </a:r>
          </a:p>
        </p:txBody>
      </p:sp>
      <p:pic>
        <p:nvPicPr>
          <p:cNvPr id="16" name="图片 15">
            <a:extLst>
              <a:ext uri="{FF2B5EF4-FFF2-40B4-BE49-F238E27FC236}">
                <a16:creationId xmlns:a16="http://schemas.microsoft.com/office/drawing/2014/main" id="{0FA31948-5060-284D-8C64-06081F72F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230" y="1634681"/>
            <a:ext cx="4248472" cy="1310275"/>
          </a:xfrm>
          <a:prstGeom prst="rect">
            <a:avLst/>
          </a:prstGeom>
          <a:ln w="3175">
            <a:solidFill>
              <a:schemeClr val="tx1"/>
            </a:solidFill>
          </a:ln>
        </p:spPr>
      </p:pic>
      <p:grpSp>
        <p:nvGrpSpPr>
          <p:cNvPr id="18" name="组合 11">
            <a:extLst>
              <a:ext uri="{FF2B5EF4-FFF2-40B4-BE49-F238E27FC236}">
                <a16:creationId xmlns:a16="http://schemas.microsoft.com/office/drawing/2014/main" id="{2571B9D1-60B2-4343-840B-7410311523B4}"/>
              </a:ext>
            </a:extLst>
          </p:cNvPr>
          <p:cNvGrpSpPr/>
          <p:nvPr/>
        </p:nvGrpSpPr>
        <p:grpSpPr>
          <a:xfrm>
            <a:off x="4538230" y="2845928"/>
            <a:ext cx="4248472" cy="1421843"/>
            <a:chOff x="3995936" y="3461448"/>
            <a:chExt cx="4248472" cy="1421843"/>
          </a:xfrm>
          <a:solidFill>
            <a:srgbClr val="FFC000"/>
          </a:solidFill>
        </p:grpSpPr>
        <p:pic>
          <p:nvPicPr>
            <p:cNvPr id="19" name="图片 18">
              <a:extLst>
                <a:ext uri="{FF2B5EF4-FFF2-40B4-BE49-F238E27FC236}">
                  <a16:creationId xmlns:a16="http://schemas.microsoft.com/office/drawing/2014/main" id="{4AC8E7A0-A7E0-FC4A-83D6-9D0B3CB9E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573016"/>
              <a:ext cx="4248472" cy="1310275"/>
            </a:xfrm>
            <a:prstGeom prst="rect">
              <a:avLst/>
            </a:prstGeom>
            <a:grpFill/>
            <a:ln w="3175">
              <a:solidFill>
                <a:schemeClr val="tx1"/>
              </a:solidFill>
            </a:ln>
          </p:spPr>
        </p:pic>
        <p:sp>
          <p:nvSpPr>
            <p:cNvPr id="20" name="右箭头 25">
              <a:extLst>
                <a:ext uri="{FF2B5EF4-FFF2-40B4-BE49-F238E27FC236}">
                  <a16:creationId xmlns:a16="http://schemas.microsoft.com/office/drawing/2014/main" id="{55E52179-F040-5B4E-B457-E36369E225C1}"/>
                </a:ext>
              </a:extLst>
            </p:cNvPr>
            <p:cNvSpPr>
              <a:spLocks noChangeAspect="1"/>
            </p:cNvSpPr>
            <p:nvPr/>
          </p:nvSpPr>
          <p:spPr>
            <a:xfrm rot="5400000">
              <a:off x="5890648" y="3438944"/>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1" name="组合 12">
            <a:extLst>
              <a:ext uri="{FF2B5EF4-FFF2-40B4-BE49-F238E27FC236}">
                <a16:creationId xmlns:a16="http://schemas.microsoft.com/office/drawing/2014/main" id="{6BBCEE4D-C946-D94E-A7FC-7766A6DBD790}"/>
              </a:ext>
            </a:extLst>
          </p:cNvPr>
          <p:cNvGrpSpPr/>
          <p:nvPr/>
        </p:nvGrpSpPr>
        <p:grpSpPr>
          <a:xfrm>
            <a:off x="4538230" y="4025078"/>
            <a:ext cx="4248472" cy="1526298"/>
            <a:chOff x="3995936" y="1988842"/>
            <a:chExt cx="4248472" cy="1526298"/>
          </a:xfrm>
          <a:solidFill>
            <a:srgbClr val="FFC000"/>
          </a:solidFill>
        </p:grpSpPr>
        <p:pic>
          <p:nvPicPr>
            <p:cNvPr id="22" name="图片 21">
              <a:extLst>
                <a:ext uri="{FF2B5EF4-FFF2-40B4-BE49-F238E27FC236}">
                  <a16:creationId xmlns:a16="http://schemas.microsoft.com/office/drawing/2014/main" id="{71D13081-EADB-404F-9937-CB3C49172F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2204864"/>
              <a:ext cx="4248472" cy="1310276"/>
            </a:xfrm>
            <a:prstGeom prst="rect">
              <a:avLst/>
            </a:prstGeom>
            <a:grpFill/>
            <a:ln w="3175">
              <a:solidFill>
                <a:schemeClr val="tx1"/>
              </a:solidFill>
            </a:ln>
          </p:spPr>
        </p:pic>
        <p:sp>
          <p:nvSpPr>
            <p:cNvPr id="23" name="右箭头 28">
              <a:extLst>
                <a:ext uri="{FF2B5EF4-FFF2-40B4-BE49-F238E27FC236}">
                  <a16:creationId xmlns:a16="http://schemas.microsoft.com/office/drawing/2014/main" id="{459A36A2-459C-4145-8795-5F794AA10B09}"/>
                </a:ext>
              </a:extLst>
            </p:cNvPr>
            <p:cNvSpPr>
              <a:spLocks noChangeAspect="1"/>
            </p:cNvSpPr>
            <p:nvPr/>
          </p:nvSpPr>
          <p:spPr>
            <a:xfrm rot="5400000">
              <a:off x="5868146" y="1988840"/>
              <a:ext cx="360055"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4" name="组合 10">
            <a:extLst>
              <a:ext uri="{FF2B5EF4-FFF2-40B4-BE49-F238E27FC236}">
                <a16:creationId xmlns:a16="http://schemas.microsoft.com/office/drawing/2014/main" id="{8DCF5BEE-7C25-124E-80ED-2C04BD8B3D8E}"/>
              </a:ext>
            </a:extLst>
          </p:cNvPr>
          <p:cNvGrpSpPr/>
          <p:nvPr/>
        </p:nvGrpSpPr>
        <p:grpSpPr>
          <a:xfrm>
            <a:off x="4538230" y="5321222"/>
            <a:ext cx="4248472" cy="1526298"/>
            <a:chOff x="3995936" y="4725146"/>
            <a:chExt cx="4248472" cy="1526298"/>
          </a:xfrm>
          <a:solidFill>
            <a:srgbClr val="FFC000"/>
          </a:solidFill>
        </p:grpSpPr>
        <p:pic>
          <p:nvPicPr>
            <p:cNvPr id="25" name="图片 24">
              <a:extLst>
                <a:ext uri="{FF2B5EF4-FFF2-40B4-BE49-F238E27FC236}">
                  <a16:creationId xmlns:a16="http://schemas.microsoft.com/office/drawing/2014/main" id="{4FC97FE5-E4B8-AE46-B1F3-BA9E198D12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4941168"/>
              <a:ext cx="4248472" cy="1310276"/>
            </a:xfrm>
            <a:prstGeom prst="rect">
              <a:avLst/>
            </a:prstGeom>
            <a:grpFill/>
            <a:ln w="3175">
              <a:solidFill>
                <a:schemeClr val="tx1"/>
              </a:solidFill>
            </a:ln>
          </p:spPr>
        </p:pic>
        <p:sp>
          <p:nvSpPr>
            <p:cNvPr id="26" name="右箭头 31">
              <a:extLst>
                <a:ext uri="{FF2B5EF4-FFF2-40B4-BE49-F238E27FC236}">
                  <a16:creationId xmlns:a16="http://schemas.microsoft.com/office/drawing/2014/main" id="{C7EE9CD1-DD67-7D4F-B988-217028F83B28}"/>
                </a:ext>
              </a:extLst>
            </p:cNvPr>
            <p:cNvSpPr>
              <a:spLocks noChangeAspect="1"/>
            </p:cNvSpPr>
            <p:nvPr/>
          </p:nvSpPr>
          <p:spPr>
            <a:xfrm rot="5400000">
              <a:off x="5890648" y="4702642"/>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pic>
        <p:nvPicPr>
          <p:cNvPr id="6" name="图片 5" descr="图片包含 桌子, 室内, 笔记本, 电脑&#10;&#10;描述已自动生成">
            <a:extLst>
              <a:ext uri="{FF2B5EF4-FFF2-40B4-BE49-F238E27FC236}">
                <a16:creationId xmlns:a16="http://schemas.microsoft.com/office/drawing/2014/main" id="{F08EFC66-30E7-2A35-7EFF-64A57FD33A88}"/>
              </a:ext>
            </a:extLst>
          </p:cNvPr>
          <p:cNvPicPr>
            <a:picLocks noChangeAspect="1"/>
          </p:cNvPicPr>
          <p:nvPr/>
        </p:nvPicPr>
        <p:blipFill>
          <a:blip r:embed="rId7"/>
          <a:stretch>
            <a:fillRect/>
          </a:stretch>
        </p:blipFill>
        <p:spPr>
          <a:xfrm>
            <a:off x="0" y="4108499"/>
            <a:ext cx="2801226" cy="2801226"/>
          </a:xfrm>
          <a:prstGeom prst="rect">
            <a:avLst/>
          </a:prstGeom>
        </p:spPr>
      </p:pic>
      <p:sp>
        <p:nvSpPr>
          <p:cNvPr id="10" name="矩形 9">
            <a:extLst>
              <a:ext uri="{FF2B5EF4-FFF2-40B4-BE49-F238E27FC236}">
                <a16:creationId xmlns:a16="http://schemas.microsoft.com/office/drawing/2014/main" id="{EC3030F9-6B8E-E91D-7481-971BE4D63FBD}"/>
              </a:ext>
            </a:extLst>
          </p:cNvPr>
          <p:cNvSpPr/>
          <p:nvPr/>
        </p:nvSpPr>
        <p:spPr>
          <a:xfrm>
            <a:off x="8428653" y="2289836"/>
            <a:ext cx="716097" cy="4017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rPr>
              <a:t>几百万年以后</a:t>
            </a:r>
          </a:p>
        </p:txBody>
      </p:sp>
    </p:spTree>
    <p:extLst>
      <p:ext uri="{BB962C8B-B14F-4D97-AF65-F5344CB8AC3E}">
        <p14:creationId xmlns:p14="http://schemas.microsoft.com/office/powerpoint/2010/main" val="338056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11E280-868A-A324-8E23-65BE0F8CBEC7}"/>
              </a:ext>
            </a:extLst>
          </p:cNvPr>
          <p:cNvSpPr>
            <a:spLocks noGrp="1"/>
          </p:cNvSpPr>
          <p:nvPr>
            <p:ph type="title"/>
          </p:nvPr>
        </p:nvSpPr>
        <p:spPr/>
        <p:txBody>
          <a:bodyPr/>
          <a:lstStyle/>
          <a:p>
            <a:r>
              <a:rPr lang="zh-CN" altLang="en-US" dirty="0"/>
              <a:t>疑问一</a:t>
            </a:r>
          </a:p>
        </p:txBody>
      </p:sp>
      <p:sp>
        <p:nvSpPr>
          <p:cNvPr id="15" name="对话气泡: 圆角矩形 14">
            <a:extLst>
              <a:ext uri="{FF2B5EF4-FFF2-40B4-BE49-F238E27FC236}">
                <a16:creationId xmlns:a16="http://schemas.microsoft.com/office/drawing/2014/main" id="{8876846A-2CDB-C49D-120F-87000070A53C}"/>
              </a:ext>
            </a:extLst>
          </p:cNvPr>
          <p:cNvSpPr/>
          <p:nvPr/>
        </p:nvSpPr>
        <p:spPr>
          <a:xfrm>
            <a:off x="357298" y="2154445"/>
            <a:ext cx="3715441" cy="1732299"/>
          </a:xfrm>
          <a:custGeom>
            <a:avLst/>
            <a:gdLst>
              <a:gd name="connsiteX0" fmla="*/ 0 w 3715441"/>
              <a:gd name="connsiteY0" fmla="*/ 220932 h 1325563"/>
              <a:gd name="connsiteX1" fmla="*/ 220932 w 3715441"/>
              <a:gd name="connsiteY1" fmla="*/ 0 h 1325563"/>
              <a:gd name="connsiteX2" fmla="*/ 619240 w 3715441"/>
              <a:gd name="connsiteY2" fmla="*/ 0 h 1325563"/>
              <a:gd name="connsiteX3" fmla="*/ 619240 w 3715441"/>
              <a:gd name="connsiteY3" fmla="*/ 0 h 1325563"/>
              <a:gd name="connsiteX4" fmla="*/ 1548100 w 3715441"/>
              <a:gd name="connsiteY4" fmla="*/ 0 h 1325563"/>
              <a:gd name="connsiteX5" fmla="*/ 3494509 w 3715441"/>
              <a:gd name="connsiteY5" fmla="*/ 0 h 1325563"/>
              <a:gd name="connsiteX6" fmla="*/ 3715441 w 3715441"/>
              <a:gd name="connsiteY6" fmla="*/ 220932 h 1325563"/>
              <a:gd name="connsiteX7" fmla="*/ 3715441 w 3715441"/>
              <a:gd name="connsiteY7" fmla="*/ 773245 h 1325563"/>
              <a:gd name="connsiteX8" fmla="*/ 3715441 w 3715441"/>
              <a:gd name="connsiteY8" fmla="*/ 773245 h 1325563"/>
              <a:gd name="connsiteX9" fmla="*/ 3715441 w 3715441"/>
              <a:gd name="connsiteY9" fmla="*/ 1104636 h 1325563"/>
              <a:gd name="connsiteX10" fmla="*/ 3715441 w 3715441"/>
              <a:gd name="connsiteY10" fmla="*/ 1104631 h 1325563"/>
              <a:gd name="connsiteX11" fmla="*/ 3494509 w 3715441"/>
              <a:gd name="connsiteY11" fmla="*/ 1325563 h 1325563"/>
              <a:gd name="connsiteX12" fmla="*/ 1548100 w 3715441"/>
              <a:gd name="connsiteY12" fmla="*/ 1325563 h 1325563"/>
              <a:gd name="connsiteX13" fmla="*/ 1094197 w 3715441"/>
              <a:gd name="connsiteY13" fmla="*/ 1732299 h 1325563"/>
              <a:gd name="connsiteX14" fmla="*/ 619240 w 3715441"/>
              <a:gd name="connsiteY14" fmla="*/ 1325563 h 1325563"/>
              <a:gd name="connsiteX15" fmla="*/ 220932 w 3715441"/>
              <a:gd name="connsiteY15" fmla="*/ 1325563 h 1325563"/>
              <a:gd name="connsiteX16" fmla="*/ 0 w 3715441"/>
              <a:gd name="connsiteY16" fmla="*/ 1104631 h 1325563"/>
              <a:gd name="connsiteX17" fmla="*/ 0 w 3715441"/>
              <a:gd name="connsiteY17" fmla="*/ 1104636 h 1325563"/>
              <a:gd name="connsiteX18" fmla="*/ 0 w 3715441"/>
              <a:gd name="connsiteY18" fmla="*/ 773245 h 1325563"/>
              <a:gd name="connsiteX19" fmla="*/ 0 w 3715441"/>
              <a:gd name="connsiteY19" fmla="*/ 773245 h 1325563"/>
              <a:gd name="connsiteX20" fmla="*/ 0 w 3715441"/>
              <a:gd name="connsiteY20" fmla="*/ 220932 h 1325563"/>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548100 w 3715441"/>
              <a:gd name="connsiteY12" fmla="*/ 1325563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5441" h="1732299">
                <a:moveTo>
                  <a:pt x="0" y="220932"/>
                </a:moveTo>
                <a:cubicBezTo>
                  <a:pt x="0" y="98915"/>
                  <a:pt x="98915" y="0"/>
                  <a:pt x="220932" y="0"/>
                </a:cubicBezTo>
                <a:lnTo>
                  <a:pt x="619240" y="0"/>
                </a:lnTo>
                <a:lnTo>
                  <a:pt x="619240" y="0"/>
                </a:lnTo>
                <a:lnTo>
                  <a:pt x="1548100" y="0"/>
                </a:lnTo>
                <a:lnTo>
                  <a:pt x="3494509" y="0"/>
                </a:lnTo>
                <a:cubicBezTo>
                  <a:pt x="3616526" y="0"/>
                  <a:pt x="3715441" y="98915"/>
                  <a:pt x="3715441" y="220932"/>
                </a:cubicBezTo>
                <a:lnTo>
                  <a:pt x="3715441" y="773245"/>
                </a:lnTo>
                <a:lnTo>
                  <a:pt x="3715441" y="773245"/>
                </a:lnTo>
                <a:lnTo>
                  <a:pt x="3715441" y="1104636"/>
                </a:lnTo>
                <a:lnTo>
                  <a:pt x="3715441" y="1104631"/>
                </a:lnTo>
                <a:cubicBezTo>
                  <a:pt x="3715441" y="1226648"/>
                  <a:pt x="3616526" y="1325563"/>
                  <a:pt x="3494509" y="1325563"/>
                </a:cubicBezTo>
                <a:lnTo>
                  <a:pt x="1231577" y="1337286"/>
                </a:lnTo>
                <a:cubicBezTo>
                  <a:pt x="1220953" y="1422064"/>
                  <a:pt x="1139990" y="1600628"/>
                  <a:pt x="1094197" y="1732299"/>
                </a:cubicBezTo>
                <a:cubicBezTo>
                  <a:pt x="1025755" y="1596720"/>
                  <a:pt x="898697" y="1367357"/>
                  <a:pt x="888871" y="1325563"/>
                </a:cubicBezTo>
                <a:lnTo>
                  <a:pt x="220932" y="1325563"/>
                </a:lnTo>
                <a:cubicBezTo>
                  <a:pt x="98915" y="1325563"/>
                  <a:pt x="0" y="1226648"/>
                  <a:pt x="0" y="1104631"/>
                </a:cubicBezTo>
                <a:lnTo>
                  <a:pt x="0" y="1104636"/>
                </a:lnTo>
                <a:lnTo>
                  <a:pt x="0" y="773245"/>
                </a:lnTo>
                <a:lnTo>
                  <a:pt x="0" y="773245"/>
                </a:lnTo>
                <a:lnTo>
                  <a:pt x="0" y="2209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pic>
        <p:nvPicPr>
          <p:cNvPr id="16" name="图片 15" descr="卡通人物&#10;&#10;描述已自动生成">
            <a:extLst>
              <a:ext uri="{FF2B5EF4-FFF2-40B4-BE49-F238E27FC236}">
                <a16:creationId xmlns:a16="http://schemas.microsoft.com/office/drawing/2014/main" id="{4AC2C03C-1DC3-23C9-7EF8-B154A862DCAE}"/>
              </a:ext>
            </a:extLst>
          </p:cNvPr>
          <p:cNvPicPr>
            <a:picLocks noChangeAspect="1"/>
          </p:cNvPicPr>
          <p:nvPr/>
        </p:nvPicPr>
        <p:blipFill rotWithShape="1">
          <a:blip r:embed="rId3"/>
          <a:srcRect t="5449"/>
          <a:stretch/>
        </p:blipFill>
        <p:spPr>
          <a:xfrm>
            <a:off x="-133712" y="3775093"/>
            <a:ext cx="3425960" cy="3239278"/>
          </a:xfrm>
          <a:prstGeom prst="rect">
            <a:avLst/>
          </a:prstGeom>
        </p:spPr>
      </p:pic>
      <p:pic>
        <p:nvPicPr>
          <p:cNvPr id="17" name="图片 16">
            <a:extLst>
              <a:ext uri="{FF2B5EF4-FFF2-40B4-BE49-F238E27FC236}">
                <a16:creationId xmlns:a16="http://schemas.microsoft.com/office/drawing/2014/main" id="{45769385-9039-8E9C-8AB8-FC8E51D87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8230" y="1645161"/>
            <a:ext cx="4248472" cy="1310275"/>
          </a:xfrm>
          <a:prstGeom prst="rect">
            <a:avLst/>
          </a:prstGeom>
          <a:ln w="3175">
            <a:solidFill>
              <a:schemeClr val="tx1"/>
            </a:solidFill>
          </a:ln>
        </p:spPr>
      </p:pic>
      <p:grpSp>
        <p:nvGrpSpPr>
          <p:cNvPr id="18" name="组合 11">
            <a:extLst>
              <a:ext uri="{FF2B5EF4-FFF2-40B4-BE49-F238E27FC236}">
                <a16:creationId xmlns:a16="http://schemas.microsoft.com/office/drawing/2014/main" id="{B2F26B0F-CC3A-E4B3-22BF-B42112262FD8}"/>
              </a:ext>
            </a:extLst>
          </p:cNvPr>
          <p:cNvGrpSpPr/>
          <p:nvPr/>
        </p:nvGrpSpPr>
        <p:grpSpPr>
          <a:xfrm>
            <a:off x="4538230" y="2856408"/>
            <a:ext cx="4248472" cy="1421843"/>
            <a:chOff x="3995936" y="3461448"/>
            <a:chExt cx="4248472" cy="1421843"/>
          </a:xfrm>
          <a:solidFill>
            <a:srgbClr val="FFC000"/>
          </a:solidFill>
        </p:grpSpPr>
        <p:pic>
          <p:nvPicPr>
            <p:cNvPr id="19" name="图片 18">
              <a:extLst>
                <a:ext uri="{FF2B5EF4-FFF2-40B4-BE49-F238E27FC236}">
                  <a16:creationId xmlns:a16="http://schemas.microsoft.com/office/drawing/2014/main" id="{E21D3356-E82E-EBF3-78F1-C90B79FEC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3016"/>
              <a:ext cx="4248472" cy="1310275"/>
            </a:xfrm>
            <a:prstGeom prst="rect">
              <a:avLst/>
            </a:prstGeom>
            <a:grpFill/>
            <a:ln w="3175">
              <a:solidFill>
                <a:schemeClr val="tx1"/>
              </a:solidFill>
            </a:ln>
          </p:spPr>
        </p:pic>
        <p:sp>
          <p:nvSpPr>
            <p:cNvPr id="20" name="右箭头 25">
              <a:extLst>
                <a:ext uri="{FF2B5EF4-FFF2-40B4-BE49-F238E27FC236}">
                  <a16:creationId xmlns:a16="http://schemas.microsoft.com/office/drawing/2014/main" id="{ECD222ED-2263-53B2-C37C-90A3A4FB344F}"/>
                </a:ext>
              </a:extLst>
            </p:cNvPr>
            <p:cNvSpPr>
              <a:spLocks noChangeAspect="1"/>
            </p:cNvSpPr>
            <p:nvPr/>
          </p:nvSpPr>
          <p:spPr>
            <a:xfrm rot="5400000">
              <a:off x="5890648" y="3438944"/>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1" name="组合 12">
            <a:extLst>
              <a:ext uri="{FF2B5EF4-FFF2-40B4-BE49-F238E27FC236}">
                <a16:creationId xmlns:a16="http://schemas.microsoft.com/office/drawing/2014/main" id="{A984069B-715F-93E2-E9E6-E88942F6BAF5}"/>
              </a:ext>
            </a:extLst>
          </p:cNvPr>
          <p:cNvGrpSpPr/>
          <p:nvPr/>
        </p:nvGrpSpPr>
        <p:grpSpPr>
          <a:xfrm>
            <a:off x="4538230" y="4035558"/>
            <a:ext cx="4248472" cy="1526298"/>
            <a:chOff x="3995936" y="1988842"/>
            <a:chExt cx="4248472" cy="1526298"/>
          </a:xfrm>
          <a:solidFill>
            <a:srgbClr val="FFC000"/>
          </a:solidFill>
        </p:grpSpPr>
        <p:pic>
          <p:nvPicPr>
            <p:cNvPr id="22" name="图片 21">
              <a:extLst>
                <a:ext uri="{FF2B5EF4-FFF2-40B4-BE49-F238E27FC236}">
                  <a16:creationId xmlns:a16="http://schemas.microsoft.com/office/drawing/2014/main" id="{53DB4496-E32C-B515-D2C2-CECACBDFE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2204864"/>
              <a:ext cx="4248472" cy="1310276"/>
            </a:xfrm>
            <a:prstGeom prst="rect">
              <a:avLst/>
            </a:prstGeom>
            <a:grpFill/>
            <a:ln w="3175">
              <a:solidFill>
                <a:schemeClr val="tx1"/>
              </a:solidFill>
            </a:ln>
          </p:spPr>
        </p:pic>
        <p:sp>
          <p:nvSpPr>
            <p:cNvPr id="23" name="右箭头 28">
              <a:extLst>
                <a:ext uri="{FF2B5EF4-FFF2-40B4-BE49-F238E27FC236}">
                  <a16:creationId xmlns:a16="http://schemas.microsoft.com/office/drawing/2014/main" id="{B68ABA53-C747-200C-0838-4894A8A4DB8A}"/>
                </a:ext>
              </a:extLst>
            </p:cNvPr>
            <p:cNvSpPr>
              <a:spLocks noChangeAspect="1"/>
            </p:cNvSpPr>
            <p:nvPr/>
          </p:nvSpPr>
          <p:spPr>
            <a:xfrm rot="5400000">
              <a:off x="5868146" y="1988840"/>
              <a:ext cx="360055"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4" name="组合 10">
            <a:extLst>
              <a:ext uri="{FF2B5EF4-FFF2-40B4-BE49-F238E27FC236}">
                <a16:creationId xmlns:a16="http://schemas.microsoft.com/office/drawing/2014/main" id="{2CB76B15-66AC-389C-B6A7-F686A57A456E}"/>
              </a:ext>
            </a:extLst>
          </p:cNvPr>
          <p:cNvGrpSpPr/>
          <p:nvPr/>
        </p:nvGrpSpPr>
        <p:grpSpPr>
          <a:xfrm>
            <a:off x="4538230" y="5331702"/>
            <a:ext cx="4248472" cy="1526298"/>
            <a:chOff x="3995936" y="4725146"/>
            <a:chExt cx="4248472" cy="1526298"/>
          </a:xfrm>
          <a:solidFill>
            <a:srgbClr val="FFC000"/>
          </a:solidFill>
        </p:grpSpPr>
        <p:pic>
          <p:nvPicPr>
            <p:cNvPr id="25" name="图片 24">
              <a:extLst>
                <a:ext uri="{FF2B5EF4-FFF2-40B4-BE49-F238E27FC236}">
                  <a16:creationId xmlns:a16="http://schemas.microsoft.com/office/drawing/2014/main" id="{03005D77-AF99-D238-0101-3D609C043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5936" y="4941168"/>
              <a:ext cx="4248472" cy="1310276"/>
            </a:xfrm>
            <a:prstGeom prst="rect">
              <a:avLst/>
            </a:prstGeom>
            <a:grpFill/>
            <a:ln w="3175">
              <a:solidFill>
                <a:schemeClr val="tx1"/>
              </a:solidFill>
            </a:ln>
          </p:spPr>
        </p:pic>
        <p:sp>
          <p:nvSpPr>
            <p:cNvPr id="26" name="右箭头 31">
              <a:extLst>
                <a:ext uri="{FF2B5EF4-FFF2-40B4-BE49-F238E27FC236}">
                  <a16:creationId xmlns:a16="http://schemas.microsoft.com/office/drawing/2014/main" id="{8B5BB440-56CC-7C3F-BB72-6E23A72EDF12}"/>
                </a:ext>
              </a:extLst>
            </p:cNvPr>
            <p:cNvSpPr>
              <a:spLocks noChangeAspect="1"/>
            </p:cNvSpPr>
            <p:nvPr/>
          </p:nvSpPr>
          <p:spPr>
            <a:xfrm rot="5400000">
              <a:off x="5890648" y="4702642"/>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27" name="矩形 26">
            <a:extLst>
              <a:ext uri="{FF2B5EF4-FFF2-40B4-BE49-F238E27FC236}">
                <a16:creationId xmlns:a16="http://schemas.microsoft.com/office/drawing/2014/main" id="{3966CF0E-7D61-088F-0411-BBC822BAEDB6}"/>
              </a:ext>
            </a:extLst>
          </p:cNvPr>
          <p:cNvSpPr/>
          <p:nvPr/>
        </p:nvSpPr>
        <p:spPr>
          <a:xfrm>
            <a:off x="8428653" y="2300316"/>
            <a:ext cx="716097" cy="40173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rPr>
              <a:t>几百万年以后</a:t>
            </a:r>
          </a:p>
        </p:txBody>
      </p:sp>
      <p:sp>
        <p:nvSpPr>
          <p:cNvPr id="28" name="文本框 27">
            <a:extLst>
              <a:ext uri="{FF2B5EF4-FFF2-40B4-BE49-F238E27FC236}">
                <a16:creationId xmlns:a16="http://schemas.microsoft.com/office/drawing/2014/main" id="{4F260C0A-AF5E-FA6F-4870-1CEDF4A997C8}"/>
              </a:ext>
            </a:extLst>
          </p:cNvPr>
          <p:cNvSpPr txBox="1"/>
          <p:nvPr/>
        </p:nvSpPr>
        <p:spPr>
          <a:xfrm>
            <a:off x="392467" y="2520820"/>
            <a:ext cx="3706539" cy="523220"/>
          </a:xfrm>
          <a:prstGeom prst="rect">
            <a:avLst/>
          </a:prstGeom>
          <a:noFill/>
        </p:spPr>
        <p:txBody>
          <a:bodyPr wrap="squar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鱼死了会沉入水底吗</a:t>
            </a:r>
            <a:r>
              <a:rPr lang="en-US" altLang="zh-CN" sz="2800" dirty="0">
                <a:solidFill>
                  <a:schemeClr val="tx1"/>
                </a:solidFill>
                <a:latin typeface="微软雅黑" panose="020B0503020204020204" pitchFamily="34" charset="-122"/>
                <a:ea typeface="微软雅黑" panose="020B0503020204020204" pitchFamily="34" charset="-122"/>
              </a:rPr>
              <a:t>?</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0041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D9221B0-CBFA-4C46-8305-E6912324FC48}"/>
              </a:ext>
            </a:extLst>
          </p:cNvPr>
          <p:cNvPicPr>
            <a:picLocks noChangeAspect="1"/>
          </p:cNvPicPr>
          <p:nvPr/>
        </p:nvPicPr>
        <p:blipFill rotWithShape="1">
          <a:blip r:embed="rId3"/>
          <a:srcRect b="6102"/>
          <a:stretch/>
        </p:blipFill>
        <p:spPr>
          <a:xfrm>
            <a:off x="407226" y="1327213"/>
            <a:ext cx="8329547" cy="55307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EB57F4B3-7DDD-A643-8F3B-57B3AEC443F5}"/>
              </a:ext>
            </a:extLst>
          </p:cNvPr>
          <p:cNvSpPr>
            <a:spLocks noGrp="1"/>
          </p:cNvSpPr>
          <p:nvPr>
            <p:ph type="title"/>
          </p:nvPr>
        </p:nvSpPr>
        <p:spPr/>
        <p:txBody>
          <a:bodyPr/>
          <a:lstStyle/>
          <a:p>
            <a:r>
              <a:rPr lang="zh-CN" altLang="en-US" dirty="0"/>
              <a:t>水里的死鱼</a:t>
            </a:r>
          </a:p>
        </p:txBody>
      </p:sp>
    </p:spTree>
    <p:extLst>
      <p:ext uri="{BB962C8B-B14F-4D97-AF65-F5344CB8AC3E}">
        <p14:creationId xmlns:p14="http://schemas.microsoft.com/office/powerpoint/2010/main" val="3132978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258813-3983-714D-813E-2F6ABB046031}"/>
              </a:ext>
            </a:extLst>
          </p:cNvPr>
          <p:cNvSpPr>
            <a:spLocks noGrp="1"/>
          </p:cNvSpPr>
          <p:nvPr>
            <p:ph type="title"/>
          </p:nvPr>
        </p:nvSpPr>
        <p:spPr/>
        <p:txBody>
          <a:bodyPr/>
          <a:lstStyle/>
          <a:p>
            <a:r>
              <a:rPr lang="zh-CN" altLang="en-US" dirty="0"/>
              <a:t>尸体由于腐烂产气</a:t>
            </a:r>
            <a:br>
              <a:rPr lang="zh-CN" altLang="en-US" dirty="0"/>
            </a:br>
            <a:r>
              <a:rPr lang="zh-CN" altLang="en-US" dirty="0"/>
              <a:t>不论大小都会浮起</a:t>
            </a:r>
          </a:p>
        </p:txBody>
      </p:sp>
      <p:sp>
        <p:nvSpPr>
          <p:cNvPr id="3" name="文本框 2">
            <a:extLst>
              <a:ext uri="{FF2B5EF4-FFF2-40B4-BE49-F238E27FC236}">
                <a16:creationId xmlns:a16="http://schemas.microsoft.com/office/drawing/2014/main" id="{20EF7B15-9AA3-4549-BB7F-CD1AC67CA406}"/>
              </a:ext>
            </a:extLst>
          </p:cNvPr>
          <p:cNvSpPr txBox="1"/>
          <p:nvPr/>
        </p:nvSpPr>
        <p:spPr>
          <a:xfrm>
            <a:off x="185197" y="2800175"/>
            <a:ext cx="902811" cy="523220"/>
          </a:xfrm>
          <a:prstGeom prst="rect">
            <a:avLst/>
          </a:prstGeom>
          <a:noFill/>
        </p:spPr>
        <p:txBody>
          <a:bodyPr wrap="square" rtlCol="0">
            <a:spAutoFit/>
          </a:bodyPr>
          <a:lstStyle/>
          <a:p>
            <a:r>
              <a:rPr kumimoji="1" lang="zh-CN" altLang="en-US" sz="2800" dirty="0">
                <a:latin typeface="Microsoft YaHei" panose="020B0503020204020204" pitchFamily="34" charset="-122"/>
                <a:ea typeface="Microsoft YaHei" panose="020B0503020204020204" pitchFamily="34" charset="-122"/>
              </a:rPr>
              <a:t>鲸</a:t>
            </a:r>
          </a:p>
        </p:txBody>
      </p:sp>
      <p:sp>
        <p:nvSpPr>
          <p:cNvPr id="4" name="文本框 3">
            <a:extLst>
              <a:ext uri="{FF2B5EF4-FFF2-40B4-BE49-F238E27FC236}">
                <a16:creationId xmlns:a16="http://schemas.microsoft.com/office/drawing/2014/main" id="{895507B6-7D26-B04E-971D-1C35BE7017E4}"/>
              </a:ext>
            </a:extLst>
          </p:cNvPr>
          <p:cNvSpPr txBox="1"/>
          <p:nvPr/>
        </p:nvSpPr>
        <p:spPr>
          <a:xfrm>
            <a:off x="8123345" y="2800175"/>
            <a:ext cx="902811"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河马</a:t>
            </a:r>
          </a:p>
        </p:txBody>
      </p:sp>
      <p:sp>
        <p:nvSpPr>
          <p:cNvPr id="10" name="文本框 9">
            <a:extLst>
              <a:ext uri="{FF2B5EF4-FFF2-40B4-BE49-F238E27FC236}">
                <a16:creationId xmlns:a16="http://schemas.microsoft.com/office/drawing/2014/main" id="{6004AF00-32CC-B34B-9A3B-3A8AD9663E9B}"/>
              </a:ext>
            </a:extLst>
          </p:cNvPr>
          <p:cNvSpPr txBox="1"/>
          <p:nvPr/>
        </p:nvSpPr>
        <p:spPr>
          <a:xfrm>
            <a:off x="8302880" y="4958616"/>
            <a:ext cx="543739"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鸟</a:t>
            </a:r>
          </a:p>
        </p:txBody>
      </p:sp>
      <p:pic>
        <p:nvPicPr>
          <p:cNvPr id="12" name="图片 11">
            <a:extLst>
              <a:ext uri="{FF2B5EF4-FFF2-40B4-BE49-F238E27FC236}">
                <a16:creationId xmlns:a16="http://schemas.microsoft.com/office/drawing/2014/main" id="{18E458AD-0107-CB46-BCBB-E087E40B82F9}"/>
              </a:ext>
            </a:extLst>
          </p:cNvPr>
          <p:cNvPicPr>
            <a:picLocks noChangeAspect="1"/>
          </p:cNvPicPr>
          <p:nvPr/>
        </p:nvPicPr>
        <p:blipFill rotWithShape="1">
          <a:blip r:embed="rId3"/>
          <a:srcRect r="10414" b="12385"/>
          <a:stretch/>
        </p:blipFill>
        <p:spPr>
          <a:xfrm>
            <a:off x="4600058" y="4223337"/>
            <a:ext cx="3434382" cy="221735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0">
            <a:extLst>
              <a:ext uri="{FF2B5EF4-FFF2-40B4-BE49-F238E27FC236}">
                <a16:creationId xmlns:a16="http://schemas.microsoft.com/office/drawing/2014/main" id="{3537E43F-367F-4E58-B518-6C740506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90093" y="1942321"/>
            <a:ext cx="3454313" cy="2215740"/>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descr="死鱼1.jpg">
            <a:extLst>
              <a:ext uri="{FF2B5EF4-FFF2-40B4-BE49-F238E27FC236}">
                <a16:creationId xmlns:a16="http://schemas.microsoft.com/office/drawing/2014/main" id="{24CC2164-4788-4CDA-B41E-91ECE28897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99595" y="1942329"/>
            <a:ext cx="3434382" cy="2215494"/>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12">
            <a:extLst>
              <a:ext uri="{FF2B5EF4-FFF2-40B4-BE49-F238E27FC236}">
                <a16:creationId xmlns:a16="http://schemas.microsoft.com/office/drawing/2014/main" id="{864CBB8A-1434-8C4C-9AB0-38F9A358E421}"/>
              </a:ext>
            </a:extLst>
          </p:cNvPr>
          <p:cNvSpPr txBox="1"/>
          <p:nvPr/>
        </p:nvSpPr>
        <p:spPr>
          <a:xfrm>
            <a:off x="206749" y="4958616"/>
            <a:ext cx="902811" cy="523220"/>
          </a:xfrm>
          <a:prstGeom prst="rect">
            <a:avLst/>
          </a:prstGeom>
          <a:noFill/>
        </p:spPr>
        <p:txBody>
          <a:bodyPr wrap="none" rtlCol="0">
            <a:spAutoFit/>
          </a:bodyPr>
          <a:lstStyle/>
          <a:p>
            <a:r>
              <a:rPr kumimoji="1" lang="zh-CN" altLang="en-US" sz="2800" dirty="0">
                <a:latin typeface="Microsoft YaHei" panose="020B0503020204020204" pitchFamily="34" charset="-122"/>
                <a:ea typeface="Microsoft YaHei" panose="020B0503020204020204" pitchFamily="34" charset="-122"/>
              </a:rPr>
              <a:t>巨鱼</a:t>
            </a:r>
          </a:p>
        </p:txBody>
      </p:sp>
      <p:pic>
        <p:nvPicPr>
          <p:cNvPr id="9" name="图片 8" descr="水中的动物&#10;&#10;描述已自动生成">
            <a:extLst>
              <a:ext uri="{FF2B5EF4-FFF2-40B4-BE49-F238E27FC236}">
                <a16:creationId xmlns:a16="http://schemas.microsoft.com/office/drawing/2014/main" id="{C95A4A69-4915-2FEE-643B-6F8E4A43B92D}"/>
              </a:ext>
            </a:extLst>
          </p:cNvPr>
          <p:cNvPicPr>
            <a:picLocks noChangeAspect="1"/>
          </p:cNvPicPr>
          <p:nvPr/>
        </p:nvPicPr>
        <p:blipFill rotWithShape="1">
          <a:blip r:embed="rId6"/>
          <a:srcRect b="3002"/>
          <a:stretch/>
        </p:blipFill>
        <p:spPr>
          <a:xfrm>
            <a:off x="1109560" y="4223337"/>
            <a:ext cx="3424417" cy="22154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矩形 4">
            <a:extLst>
              <a:ext uri="{FF2B5EF4-FFF2-40B4-BE49-F238E27FC236}">
                <a16:creationId xmlns:a16="http://schemas.microsoft.com/office/drawing/2014/main" id="{9419DC84-4F75-046C-29F0-1958F3B1D578}"/>
              </a:ext>
            </a:extLst>
          </p:cNvPr>
          <p:cNvSpPr/>
          <p:nvPr/>
        </p:nvSpPr>
        <p:spPr>
          <a:xfrm>
            <a:off x="1088008" y="3511331"/>
            <a:ext cx="6956397" cy="146410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水中的生物尸体</a:t>
            </a:r>
            <a:endParaRPr lang="en-US" altLang="zh-CN" sz="3200" b="1" dirty="0">
              <a:solidFill>
                <a:schemeClr val="tx1"/>
              </a:solidFill>
              <a:latin typeface="微软雅黑" panose="020B0503020204020204" pitchFamily="34" charset="-122"/>
              <a:ea typeface="微软雅黑" panose="020B0503020204020204" pitchFamily="34" charset="-122"/>
            </a:endParaRPr>
          </a:p>
          <a:p>
            <a:pPr algn="ctr"/>
            <a:r>
              <a:rPr lang="zh-CN" altLang="en-US" sz="3200" b="1" dirty="0">
                <a:solidFill>
                  <a:schemeClr val="tx1"/>
                </a:solidFill>
                <a:latin typeface="微软雅黑" panose="020B0503020204020204" pitchFamily="34" charset="-122"/>
                <a:ea typeface="微软雅黑" panose="020B0503020204020204" pitchFamily="34" charset="-122"/>
              </a:rPr>
              <a:t>不会沉到水底，不会慢慢变成化石。</a:t>
            </a:r>
          </a:p>
        </p:txBody>
      </p:sp>
    </p:spTree>
    <p:extLst>
      <p:ext uri="{BB962C8B-B14F-4D97-AF65-F5344CB8AC3E}">
        <p14:creationId xmlns:p14="http://schemas.microsoft.com/office/powerpoint/2010/main" val="12745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a:extLst>
              <a:ext uri="{FF2B5EF4-FFF2-40B4-BE49-F238E27FC236}">
                <a16:creationId xmlns:a16="http://schemas.microsoft.com/office/drawing/2014/main" id="{A07D78A6-8AF4-56C3-575C-ED23D848C8AC}"/>
              </a:ext>
            </a:extLst>
          </p:cNvPr>
          <p:cNvSpPr>
            <a:spLocks noChangeArrowheads="1"/>
          </p:cNvSpPr>
          <p:nvPr/>
        </p:nvSpPr>
        <p:spPr bwMode="auto">
          <a:xfrm>
            <a:off x="787568" y="1500432"/>
            <a:ext cx="3362401" cy="5357567"/>
          </a:xfrm>
          <a:prstGeom prst="rect">
            <a:avLst/>
          </a:prstGeom>
          <a:solidFill>
            <a:srgbClr val="FFC000"/>
          </a:solidFill>
          <a:ln>
            <a:noFill/>
          </a:ln>
        </p:spPr>
        <p:txBody>
          <a:bodyPr vert="eaVert" lIns="468000" anchor="b" anchorCtr="0"/>
          <a:lstStyle/>
          <a:p>
            <a:pPr algn="ctr" eaLnBrk="0" hangingPunct="0">
              <a:lnSpc>
                <a:spcPct val="120000"/>
              </a:lnSpc>
            </a:pPr>
            <a:r>
              <a:rPr lang="zh-CN" altLang="en-US" sz="3200" b="1" spc="300" dirty="0">
                <a:latin typeface="微软雅黑" panose="020B0503020204020204" pitchFamily="34" charset="-122"/>
                <a:ea typeface="微软雅黑" panose="020B0503020204020204" pitchFamily="34" charset="-122"/>
                <a:cs typeface="Arial" panose="020B0604020202020204" pitchFamily="34" charset="0"/>
              </a:rPr>
              <a:t>实际情况：</a:t>
            </a:r>
            <a:endParaRPr lang="en-US" altLang="zh-CN" sz="3200" b="1" spc="3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鱼化石的形成过程</a:t>
            </a:r>
          </a:p>
        </p:txBody>
      </p:sp>
      <p:pic>
        <p:nvPicPr>
          <p:cNvPr id="28" name="图片 27">
            <a:extLst>
              <a:ext uri="{FF2B5EF4-FFF2-40B4-BE49-F238E27FC236}">
                <a16:creationId xmlns:a16="http://schemas.microsoft.com/office/drawing/2014/main" id="{431B57A4-F7D7-4247-AB94-7AF2E62E2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413" y="1500432"/>
            <a:ext cx="4177251" cy="1779986"/>
          </a:xfrm>
          <a:prstGeom prst="rect">
            <a:avLst/>
          </a:prstGeom>
          <a:ln w="3175">
            <a:solidFill>
              <a:schemeClr val="tx1"/>
            </a:solidFill>
          </a:ln>
        </p:spPr>
      </p:pic>
      <p:pic>
        <p:nvPicPr>
          <p:cNvPr id="29" name="图片 28">
            <a:extLst>
              <a:ext uri="{FF2B5EF4-FFF2-40B4-BE49-F238E27FC236}">
                <a16:creationId xmlns:a16="http://schemas.microsoft.com/office/drawing/2014/main" id="{7D87ADD6-C324-F84B-BED5-66A3654FC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4413" y="3298384"/>
            <a:ext cx="4177251" cy="1779986"/>
          </a:xfrm>
          <a:prstGeom prst="rect">
            <a:avLst/>
          </a:prstGeom>
          <a:ln w="3175">
            <a:solidFill>
              <a:schemeClr val="tx1"/>
            </a:solidFill>
          </a:ln>
        </p:spPr>
      </p:pic>
      <p:pic>
        <p:nvPicPr>
          <p:cNvPr id="30" name="图片 29">
            <a:extLst>
              <a:ext uri="{FF2B5EF4-FFF2-40B4-BE49-F238E27FC236}">
                <a16:creationId xmlns:a16="http://schemas.microsoft.com/office/drawing/2014/main" id="{F71FD254-0BF1-A04A-8894-318074023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4413" y="5078370"/>
            <a:ext cx="4177251" cy="1779986"/>
          </a:xfrm>
          <a:prstGeom prst="rect">
            <a:avLst/>
          </a:prstGeom>
          <a:ln w="3175">
            <a:solidFill>
              <a:schemeClr val="tx1"/>
            </a:solidFill>
          </a:ln>
        </p:spPr>
      </p:pic>
      <p:sp>
        <p:nvSpPr>
          <p:cNvPr id="31" name="右箭头 22">
            <a:extLst>
              <a:ext uri="{FF2B5EF4-FFF2-40B4-BE49-F238E27FC236}">
                <a16:creationId xmlns:a16="http://schemas.microsoft.com/office/drawing/2014/main" id="{CF7B0194-8762-4F4F-BF53-E3CB04B94749}"/>
              </a:ext>
            </a:extLst>
          </p:cNvPr>
          <p:cNvSpPr/>
          <p:nvPr/>
        </p:nvSpPr>
        <p:spPr>
          <a:xfrm rot="5400000">
            <a:off x="6141833" y="3171865"/>
            <a:ext cx="360000" cy="39362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右箭头 23">
            <a:extLst>
              <a:ext uri="{FF2B5EF4-FFF2-40B4-BE49-F238E27FC236}">
                <a16:creationId xmlns:a16="http://schemas.microsoft.com/office/drawing/2014/main" id="{FFAC69BB-B555-C249-A1D0-AFDB2AF81803}"/>
              </a:ext>
            </a:extLst>
          </p:cNvPr>
          <p:cNvSpPr/>
          <p:nvPr/>
        </p:nvSpPr>
        <p:spPr>
          <a:xfrm rot="5400000">
            <a:off x="6141834" y="4946314"/>
            <a:ext cx="360000" cy="39362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3" name="矩形 4">
            <a:extLst>
              <a:ext uri="{FF2B5EF4-FFF2-40B4-BE49-F238E27FC236}">
                <a16:creationId xmlns:a16="http://schemas.microsoft.com/office/drawing/2014/main" id="{4745C16A-A563-D041-A6B5-0AEF12E3492C}"/>
              </a:ext>
            </a:extLst>
          </p:cNvPr>
          <p:cNvSpPr>
            <a:spLocks noChangeArrowheads="1"/>
          </p:cNvSpPr>
          <p:nvPr/>
        </p:nvSpPr>
        <p:spPr bwMode="auto">
          <a:xfrm>
            <a:off x="2428179" y="2096433"/>
            <a:ext cx="1688759"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浮起来</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4" name="矩形 4">
            <a:extLst>
              <a:ext uri="{FF2B5EF4-FFF2-40B4-BE49-F238E27FC236}">
                <a16:creationId xmlns:a16="http://schemas.microsoft.com/office/drawing/2014/main" id="{CACAA8C0-E003-F340-9CB9-4E333BEEACAB}"/>
              </a:ext>
            </a:extLst>
          </p:cNvPr>
          <p:cNvSpPr>
            <a:spLocks noChangeArrowheads="1"/>
          </p:cNvSpPr>
          <p:nvPr/>
        </p:nvSpPr>
        <p:spPr bwMode="auto">
          <a:xfrm>
            <a:off x="2550194" y="3861135"/>
            <a:ext cx="1444731"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被吃掉</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5" name="矩形 4">
            <a:extLst>
              <a:ext uri="{FF2B5EF4-FFF2-40B4-BE49-F238E27FC236}">
                <a16:creationId xmlns:a16="http://schemas.microsoft.com/office/drawing/2014/main" id="{59F4FA34-9525-A64E-84DA-974F968411CB}"/>
              </a:ext>
            </a:extLst>
          </p:cNvPr>
          <p:cNvSpPr>
            <a:spLocks noChangeArrowheads="1"/>
          </p:cNvSpPr>
          <p:nvPr/>
        </p:nvSpPr>
        <p:spPr bwMode="auto">
          <a:xfrm>
            <a:off x="2770595" y="5664486"/>
            <a:ext cx="1003931" cy="607754"/>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腐烂</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433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25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childTnLst>
                          </p:cTn>
                        </p:par>
                        <p:par>
                          <p:cTn id="22" fill="hold">
                            <p:stCondLst>
                              <p:cond delay="0"/>
                            </p:stCondLst>
                            <p:childTnLst>
                              <p:par>
                                <p:cTn id="23" presetID="22" presetClass="entr" presetSubtype="1"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25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11E280-868A-A324-8E23-65BE0F8CBEC7}"/>
              </a:ext>
            </a:extLst>
          </p:cNvPr>
          <p:cNvSpPr>
            <a:spLocks noGrp="1"/>
          </p:cNvSpPr>
          <p:nvPr>
            <p:ph type="title"/>
          </p:nvPr>
        </p:nvSpPr>
        <p:spPr/>
        <p:txBody>
          <a:bodyPr/>
          <a:lstStyle/>
          <a:p>
            <a:r>
              <a:rPr lang="zh-CN" altLang="en-US" dirty="0"/>
              <a:t>结论一</a:t>
            </a:r>
          </a:p>
        </p:txBody>
      </p:sp>
      <p:sp>
        <p:nvSpPr>
          <p:cNvPr id="15" name="对话气泡: 圆角矩形 14">
            <a:extLst>
              <a:ext uri="{FF2B5EF4-FFF2-40B4-BE49-F238E27FC236}">
                <a16:creationId xmlns:a16="http://schemas.microsoft.com/office/drawing/2014/main" id="{8876846A-2CDB-C49D-120F-87000070A53C}"/>
              </a:ext>
            </a:extLst>
          </p:cNvPr>
          <p:cNvSpPr/>
          <p:nvPr/>
        </p:nvSpPr>
        <p:spPr>
          <a:xfrm>
            <a:off x="357298" y="2154445"/>
            <a:ext cx="3715441" cy="1732299"/>
          </a:xfrm>
          <a:custGeom>
            <a:avLst/>
            <a:gdLst>
              <a:gd name="connsiteX0" fmla="*/ 0 w 3715441"/>
              <a:gd name="connsiteY0" fmla="*/ 220932 h 1325563"/>
              <a:gd name="connsiteX1" fmla="*/ 220932 w 3715441"/>
              <a:gd name="connsiteY1" fmla="*/ 0 h 1325563"/>
              <a:gd name="connsiteX2" fmla="*/ 619240 w 3715441"/>
              <a:gd name="connsiteY2" fmla="*/ 0 h 1325563"/>
              <a:gd name="connsiteX3" fmla="*/ 619240 w 3715441"/>
              <a:gd name="connsiteY3" fmla="*/ 0 h 1325563"/>
              <a:gd name="connsiteX4" fmla="*/ 1548100 w 3715441"/>
              <a:gd name="connsiteY4" fmla="*/ 0 h 1325563"/>
              <a:gd name="connsiteX5" fmla="*/ 3494509 w 3715441"/>
              <a:gd name="connsiteY5" fmla="*/ 0 h 1325563"/>
              <a:gd name="connsiteX6" fmla="*/ 3715441 w 3715441"/>
              <a:gd name="connsiteY6" fmla="*/ 220932 h 1325563"/>
              <a:gd name="connsiteX7" fmla="*/ 3715441 w 3715441"/>
              <a:gd name="connsiteY7" fmla="*/ 773245 h 1325563"/>
              <a:gd name="connsiteX8" fmla="*/ 3715441 w 3715441"/>
              <a:gd name="connsiteY8" fmla="*/ 773245 h 1325563"/>
              <a:gd name="connsiteX9" fmla="*/ 3715441 w 3715441"/>
              <a:gd name="connsiteY9" fmla="*/ 1104636 h 1325563"/>
              <a:gd name="connsiteX10" fmla="*/ 3715441 w 3715441"/>
              <a:gd name="connsiteY10" fmla="*/ 1104631 h 1325563"/>
              <a:gd name="connsiteX11" fmla="*/ 3494509 w 3715441"/>
              <a:gd name="connsiteY11" fmla="*/ 1325563 h 1325563"/>
              <a:gd name="connsiteX12" fmla="*/ 1548100 w 3715441"/>
              <a:gd name="connsiteY12" fmla="*/ 1325563 h 1325563"/>
              <a:gd name="connsiteX13" fmla="*/ 1094197 w 3715441"/>
              <a:gd name="connsiteY13" fmla="*/ 1732299 h 1325563"/>
              <a:gd name="connsiteX14" fmla="*/ 619240 w 3715441"/>
              <a:gd name="connsiteY14" fmla="*/ 1325563 h 1325563"/>
              <a:gd name="connsiteX15" fmla="*/ 220932 w 3715441"/>
              <a:gd name="connsiteY15" fmla="*/ 1325563 h 1325563"/>
              <a:gd name="connsiteX16" fmla="*/ 0 w 3715441"/>
              <a:gd name="connsiteY16" fmla="*/ 1104631 h 1325563"/>
              <a:gd name="connsiteX17" fmla="*/ 0 w 3715441"/>
              <a:gd name="connsiteY17" fmla="*/ 1104636 h 1325563"/>
              <a:gd name="connsiteX18" fmla="*/ 0 w 3715441"/>
              <a:gd name="connsiteY18" fmla="*/ 773245 h 1325563"/>
              <a:gd name="connsiteX19" fmla="*/ 0 w 3715441"/>
              <a:gd name="connsiteY19" fmla="*/ 773245 h 1325563"/>
              <a:gd name="connsiteX20" fmla="*/ 0 w 3715441"/>
              <a:gd name="connsiteY20" fmla="*/ 220932 h 1325563"/>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548100 w 3715441"/>
              <a:gd name="connsiteY12" fmla="*/ 1325563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5441" h="1732299">
                <a:moveTo>
                  <a:pt x="0" y="220932"/>
                </a:moveTo>
                <a:cubicBezTo>
                  <a:pt x="0" y="98915"/>
                  <a:pt x="98915" y="0"/>
                  <a:pt x="220932" y="0"/>
                </a:cubicBezTo>
                <a:lnTo>
                  <a:pt x="619240" y="0"/>
                </a:lnTo>
                <a:lnTo>
                  <a:pt x="619240" y="0"/>
                </a:lnTo>
                <a:lnTo>
                  <a:pt x="1548100" y="0"/>
                </a:lnTo>
                <a:lnTo>
                  <a:pt x="3494509" y="0"/>
                </a:lnTo>
                <a:cubicBezTo>
                  <a:pt x="3616526" y="0"/>
                  <a:pt x="3715441" y="98915"/>
                  <a:pt x="3715441" y="220932"/>
                </a:cubicBezTo>
                <a:lnTo>
                  <a:pt x="3715441" y="773245"/>
                </a:lnTo>
                <a:lnTo>
                  <a:pt x="3715441" y="773245"/>
                </a:lnTo>
                <a:lnTo>
                  <a:pt x="3715441" y="1104636"/>
                </a:lnTo>
                <a:lnTo>
                  <a:pt x="3715441" y="1104631"/>
                </a:lnTo>
                <a:cubicBezTo>
                  <a:pt x="3715441" y="1226648"/>
                  <a:pt x="3616526" y="1325563"/>
                  <a:pt x="3494509" y="1325563"/>
                </a:cubicBezTo>
                <a:lnTo>
                  <a:pt x="1231577" y="1337286"/>
                </a:lnTo>
                <a:cubicBezTo>
                  <a:pt x="1220953" y="1422064"/>
                  <a:pt x="1139990" y="1600628"/>
                  <a:pt x="1094197" y="1732299"/>
                </a:cubicBezTo>
                <a:cubicBezTo>
                  <a:pt x="1025755" y="1596720"/>
                  <a:pt x="898697" y="1367357"/>
                  <a:pt x="888871" y="1325563"/>
                </a:cubicBezTo>
                <a:lnTo>
                  <a:pt x="220932" y="1325563"/>
                </a:lnTo>
                <a:cubicBezTo>
                  <a:pt x="98915" y="1325563"/>
                  <a:pt x="0" y="1226648"/>
                  <a:pt x="0" y="1104631"/>
                </a:cubicBezTo>
                <a:lnTo>
                  <a:pt x="0" y="1104636"/>
                </a:lnTo>
                <a:lnTo>
                  <a:pt x="0" y="773245"/>
                </a:lnTo>
                <a:lnTo>
                  <a:pt x="0" y="773245"/>
                </a:lnTo>
                <a:lnTo>
                  <a:pt x="0" y="2209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pic>
        <p:nvPicPr>
          <p:cNvPr id="16" name="图片 15" descr="卡通人物&#10;&#10;描述已自动生成">
            <a:extLst>
              <a:ext uri="{FF2B5EF4-FFF2-40B4-BE49-F238E27FC236}">
                <a16:creationId xmlns:a16="http://schemas.microsoft.com/office/drawing/2014/main" id="{4AC2C03C-1DC3-23C9-7EF8-B154A862DCAE}"/>
              </a:ext>
            </a:extLst>
          </p:cNvPr>
          <p:cNvPicPr>
            <a:picLocks noChangeAspect="1"/>
          </p:cNvPicPr>
          <p:nvPr/>
        </p:nvPicPr>
        <p:blipFill rotWithShape="1">
          <a:blip r:embed="rId3"/>
          <a:srcRect t="5449"/>
          <a:stretch/>
        </p:blipFill>
        <p:spPr>
          <a:xfrm>
            <a:off x="-133712" y="3775093"/>
            <a:ext cx="3425960" cy="3239278"/>
          </a:xfrm>
          <a:prstGeom prst="rect">
            <a:avLst/>
          </a:prstGeom>
        </p:spPr>
      </p:pic>
      <p:pic>
        <p:nvPicPr>
          <p:cNvPr id="17" name="图片 16">
            <a:extLst>
              <a:ext uri="{FF2B5EF4-FFF2-40B4-BE49-F238E27FC236}">
                <a16:creationId xmlns:a16="http://schemas.microsoft.com/office/drawing/2014/main" id="{45769385-9039-8E9C-8AB8-FC8E51D875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8230" y="1645161"/>
            <a:ext cx="4248472" cy="1310275"/>
          </a:xfrm>
          <a:prstGeom prst="rect">
            <a:avLst/>
          </a:prstGeom>
          <a:ln w="3175">
            <a:solidFill>
              <a:schemeClr val="tx1"/>
            </a:solidFill>
          </a:ln>
        </p:spPr>
      </p:pic>
      <p:grpSp>
        <p:nvGrpSpPr>
          <p:cNvPr id="18" name="组合 11">
            <a:extLst>
              <a:ext uri="{FF2B5EF4-FFF2-40B4-BE49-F238E27FC236}">
                <a16:creationId xmlns:a16="http://schemas.microsoft.com/office/drawing/2014/main" id="{B2F26B0F-CC3A-E4B3-22BF-B42112262FD8}"/>
              </a:ext>
            </a:extLst>
          </p:cNvPr>
          <p:cNvGrpSpPr/>
          <p:nvPr/>
        </p:nvGrpSpPr>
        <p:grpSpPr>
          <a:xfrm>
            <a:off x="4538230" y="2856408"/>
            <a:ext cx="4248472" cy="1421843"/>
            <a:chOff x="3995936" y="3461448"/>
            <a:chExt cx="4248472" cy="1421843"/>
          </a:xfrm>
          <a:solidFill>
            <a:srgbClr val="FFC000"/>
          </a:solidFill>
        </p:grpSpPr>
        <p:pic>
          <p:nvPicPr>
            <p:cNvPr id="19" name="图片 18">
              <a:extLst>
                <a:ext uri="{FF2B5EF4-FFF2-40B4-BE49-F238E27FC236}">
                  <a16:creationId xmlns:a16="http://schemas.microsoft.com/office/drawing/2014/main" id="{E21D3356-E82E-EBF3-78F1-C90B79FEC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3016"/>
              <a:ext cx="4248472" cy="1310275"/>
            </a:xfrm>
            <a:prstGeom prst="rect">
              <a:avLst/>
            </a:prstGeom>
            <a:grpFill/>
            <a:ln w="3175">
              <a:solidFill>
                <a:schemeClr val="tx1"/>
              </a:solidFill>
            </a:ln>
          </p:spPr>
        </p:pic>
        <p:sp>
          <p:nvSpPr>
            <p:cNvPr id="20" name="右箭头 25">
              <a:extLst>
                <a:ext uri="{FF2B5EF4-FFF2-40B4-BE49-F238E27FC236}">
                  <a16:creationId xmlns:a16="http://schemas.microsoft.com/office/drawing/2014/main" id="{ECD222ED-2263-53B2-C37C-90A3A4FB344F}"/>
                </a:ext>
              </a:extLst>
            </p:cNvPr>
            <p:cNvSpPr>
              <a:spLocks noChangeAspect="1"/>
            </p:cNvSpPr>
            <p:nvPr/>
          </p:nvSpPr>
          <p:spPr>
            <a:xfrm rot="5400000">
              <a:off x="5890648" y="3438944"/>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1" name="组合 12">
            <a:extLst>
              <a:ext uri="{FF2B5EF4-FFF2-40B4-BE49-F238E27FC236}">
                <a16:creationId xmlns:a16="http://schemas.microsoft.com/office/drawing/2014/main" id="{A984069B-715F-93E2-E9E6-E88942F6BAF5}"/>
              </a:ext>
            </a:extLst>
          </p:cNvPr>
          <p:cNvGrpSpPr/>
          <p:nvPr/>
        </p:nvGrpSpPr>
        <p:grpSpPr>
          <a:xfrm>
            <a:off x="4538230" y="4035558"/>
            <a:ext cx="4248472" cy="1526298"/>
            <a:chOff x="3995936" y="1988842"/>
            <a:chExt cx="4248472" cy="1526298"/>
          </a:xfrm>
          <a:solidFill>
            <a:srgbClr val="FFC000"/>
          </a:solidFill>
        </p:grpSpPr>
        <p:pic>
          <p:nvPicPr>
            <p:cNvPr id="22" name="图片 21">
              <a:extLst>
                <a:ext uri="{FF2B5EF4-FFF2-40B4-BE49-F238E27FC236}">
                  <a16:creationId xmlns:a16="http://schemas.microsoft.com/office/drawing/2014/main" id="{53DB4496-E32C-B515-D2C2-CECACBDFE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5936" y="2204864"/>
              <a:ext cx="4248472" cy="1310276"/>
            </a:xfrm>
            <a:prstGeom prst="rect">
              <a:avLst/>
            </a:prstGeom>
            <a:grpFill/>
            <a:ln w="3175">
              <a:solidFill>
                <a:schemeClr val="tx1"/>
              </a:solidFill>
            </a:ln>
          </p:spPr>
        </p:pic>
        <p:sp>
          <p:nvSpPr>
            <p:cNvPr id="23" name="右箭头 28">
              <a:extLst>
                <a:ext uri="{FF2B5EF4-FFF2-40B4-BE49-F238E27FC236}">
                  <a16:creationId xmlns:a16="http://schemas.microsoft.com/office/drawing/2014/main" id="{B68ABA53-C747-200C-0838-4894A8A4DB8A}"/>
                </a:ext>
              </a:extLst>
            </p:cNvPr>
            <p:cNvSpPr>
              <a:spLocks noChangeAspect="1"/>
            </p:cNvSpPr>
            <p:nvPr/>
          </p:nvSpPr>
          <p:spPr>
            <a:xfrm rot="5400000">
              <a:off x="5868146" y="1988840"/>
              <a:ext cx="360055"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grpSp>
        <p:nvGrpSpPr>
          <p:cNvPr id="24" name="组合 10">
            <a:extLst>
              <a:ext uri="{FF2B5EF4-FFF2-40B4-BE49-F238E27FC236}">
                <a16:creationId xmlns:a16="http://schemas.microsoft.com/office/drawing/2014/main" id="{2CB76B15-66AC-389C-B6A7-F686A57A456E}"/>
              </a:ext>
            </a:extLst>
          </p:cNvPr>
          <p:cNvGrpSpPr/>
          <p:nvPr/>
        </p:nvGrpSpPr>
        <p:grpSpPr>
          <a:xfrm>
            <a:off x="4538230" y="5331702"/>
            <a:ext cx="4248472" cy="1526298"/>
            <a:chOff x="3995936" y="4725146"/>
            <a:chExt cx="4248472" cy="1526298"/>
          </a:xfrm>
          <a:solidFill>
            <a:srgbClr val="FFC000"/>
          </a:solidFill>
        </p:grpSpPr>
        <p:pic>
          <p:nvPicPr>
            <p:cNvPr id="25" name="图片 24">
              <a:extLst>
                <a:ext uri="{FF2B5EF4-FFF2-40B4-BE49-F238E27FC236}">
                  <a16:creationId xmlns:a16="http://schemas.microsoft.com/office/drawing/2014/main" id="{03005D77-AF99-D238-0101-3D609C043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5936" y="4941168"/>
              <a:ext cx="4248472" cy="1310276"/>
            </a:xfrm>
            <a:prstGeom prst="rect">
              <a:avLst/>
            </a:prstGeom>
            <a:grpFill/>
            <a:ln w="3175">
              <a:solidFill>
                <a:schemeClr val="tx1"/>
              </a:solidFill>
            </a:ln>
          </p:spPr>
        </p:pic>
        <p:sp>
          <p:nvSpPr>
            <p:cNvPr id="26" name="右箭头 31">
              <a:extLst>
                <a:ext uri="{FF2B5EF4-FFF2-40B4-BE49-F238E27FC236}">
                  <a16:creationId xmlns:a16="http://schemas.microsoft.com/office/drawing/2014/main" id="{8B5BB440-56CC-7C3F-BB72-6E23A72EDF12}"/>
                </a:ext>
              </a:extLst>
            </p:cNvPr>
            <p:cNvSpPr>
              <a:spLocks noChangeAspect="1"/>
            </p:cNvSpPr>
            <p:nvPr/>
          </p:nvSpPr>
          <p:spPr>
            <a:xfrm rot="5400000">
              <a:off x="5890648" y="4702642"/>
              <a:ext cx="315052" cy="360060"/>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sp>
        <p:nvSpPr>
          <p:cNvPr id="27" name="矩形 26">
            <a:extLst>
              <a:ext uri="{FF2B5EF4-FFF2-40B4-BE49-F238E27FC236}">
                <a16:creationId xmlns:a16="http://schemas.microsoft.com/office/drawing/2014/main" id="{3966CF0E-7D61-088F-0411-BBC822BAEDB6}"/>
              </a:ext>
            </a:extLst>
          </p:cNvPr>
          <p:cNvSpPr/>
          <p:nvPr/>
        </p:nvSpPr>
        <p:spPr>
          <a:xfrm>
            <a:off x="8428653" y="1645161"/>
            <a:ext cx="716097" cy="52128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Microsoft YaHei" panose="020B0503020204020204" pitchFamily="34" charset="-122"/>
                <a:ea typeface="Microsoft YaHei" panose="020B0503020204020204" pitchFamily="34" charset="-122"/>
              </a:rPr>
              <a:t>死鱼不会沉入水底</a:t>
            </a:r>
          </a:p>
        </p:txBody>
      </p:sp>
      <p:sp>
        <p:nvSpPr>
          <p:cNvPr id="28" name="文本框 27">
            <a:extLst>
              <a:ext uri="{FF2B5EF4-FFF2-40B4-BE49-F238E27FC236}">
                <a16:creationId xmlns:a16="http://schemas.microsoft.com/office/drawing/2014/main" id="{4F260C0A-AF5E-FA6F-4870-1CEDF4A997C8}"/>
              </a:ext>
            </a:extLst>
          </p:cNvPr>
          <p:cNvSpPr txBox="1"/>
          <p:nvPr/>
        </p:nvSpPr>
        <p:spPr>
          <a:xfrm>
            <a:off x="392467" y="2520820"/>
            <a:ext cx="3706539" cy="523220"/>
          </a:xfrm>
          <a:prstGeom prst="rect">
            <a:avLst/>
          </a:prstGeom>
          <a:noFill/>
        </p:spPr>
        <p:txBody>
          <a:bodyPr wrap="squar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鱼死了会沉入水底吗</a:t>
            </a:r>
            <a:r>
              <a:rPr lang="en-US" altLang="zh-CN" sz="2800" dirty="0">
                <a:solidFill>
                  <a:schemeClr val="tx1"/>
                </a:solidFill>
                <a:latin typeface="微软雅黑" panose="020B0503020204020204" pitchFamily="34" charset="-122"/>
                <a:ea typeface="微软雅黑" panose="020B0503020204020204" pitchFamily="34" charset="-122"/>
              </a:rPr>
              <a:t>?</a:t>
            </a:r>
            <a:endParaRPr lang="zh-CN" altLang="en-US" sz="2800" dirty="0">
              <a:solidFill>
                <a:schemeClr val="tx1"/>
              </a:solidFill>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0944967D-366E-905A-54FE-7AAFA6F8D212}"/>
              </a:ext>
            </a:extLst>
          </p:cNvPr>
          <p:cNvPicPr>
            <a:picLocks noChangeAspect="1"/>
          </p:cNvPicPr>
          <p:nvPr/>
        </p:nvPicPr>
        <p:blipFill>
          <a:blip r:embed="rId8"/>
          <a:stretch>
            <a:fillRect/>
          </a:stretch>
        </p:blipFill>
        <p:spPr>
          <a:xfrm>
            <a:off x="4895385" y="2520820"/>
            <a:ext cx="3543300" cy="3543300"/>
          </a:xfrm>
          <a:prstGeom prst="rect">
            <a:avLst/>
          </a:prstGeom>
        </p:spPr>
      </p:pic>
    </p:spTree>
    <p:extLst>
      <p:ext uri="{BB962C8B-B14F-4D97-AF65-F5344CB8AC3E}">
        <p14:creationId xmlns:p14="http://schemas.microsoft.com/office/powerpoint/2010/main" val="16791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疑问二</a:t>
            </a:r>
          </a:p>
        </p:txBody>
      </p:sp>
      <p:pic>
        <p:nvPicPr>
          <p:cNvPr id="28" name="图片 27">
            <a:extLst>
              <a:ext uri="{FF2B5EF4-FFF2-40B4-BE49-F238E27FC236}">
                <a16:creationId xmlns:a16="http://schemas.microsoft.com/office/drawing/2014/main" id="{431B57A4-F7D7-4247-AB94-7AF2E62E2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8482" y="1500432"/>
            <a:ext cx="4177251" cy="1779986"/>
          </a:xfrm>
          <a:prstGeom prst="rect">
            <a:avLst/>
          </a:prstGeom>
          <a:ln w="3175">
            <a:solidFill>
              <a:schemeClr val="tx1"/>
            </a:solidFill>
          </a:ln>
        </p:spPr>
      </p:pic>
      <p:pic>
        <p:nvPicPr>
          <p:cNvPr id="29" name="图片 28">
            <a:extLst>
              <a:ext uri="{FF2B5EF4-FFF2-40B4-BE49-F238E27FC236}">
                <a16:creationId xmlns:a16="http://schemas.microsoft.com/office/drawing/2014/main" id="{7D87ADD6-C324-F84B-BED5-66A3654FC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8482" y="3298384"/>
            <a:ext cx="4177251" cy="1779986"/>
          </a:xfrm>
          <a:prstGeom prst="rect">
            <a:avLst/>
          </a:prstGeom>
          <a:ln w="3175">
            <a:solidFill>
              <a:schemeClr val="tx1"/>
            </a:solidFill>
          </a:ln>
        </p:spPr>
      </p:pic>
      <p:pic>
        <p:nvPicPr>
          <p:cNvPr id="30" name="图片 29">
            <a:extLst>
              <a:ext uri="{FF2B5EF4-FFF2-40B4-BE49-F238E27FC236}">
                <a16:creationId xmlns:a16="http://schemas.microsoft.com/office/drawing/2014/main" id="{F71FD254-0BF1-A04A-8894-318074023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8482" y="5078370"/>
            <a:ext cx="4177251" cy="1779986"/>
          </a:xfrm>
          <a:prstGeom prst="rect">
            <a:avLst/>
          </a:prstGeom>
          <a:ln w="3175">
            <a:solidFill>
              <a:schemeClr val="tx1"/>
            </a:solidFill>
          </a:ln>
        </p:spPr>
      </p:pic>
      <p:sp>
        <p:nvSpPr>
          <p:cNvPr id="31" name="右箭头 22">
            <a:extLst>
              <a:ext uri="{FF2B5EF4-FFF2-40B4-BE49-F238E27FC236}">
                <a16:creationId xmlns:a16="http://schemas.microsoft.com/office/drawing/2014/main" id="{CF7B0194-8762-4F4F-BF53-E3CB04B94749}"/>
              </a:ext>
            </a:extLst>
          </p:cNvPr>
          <p:cNvSpPr/>
          <p:nvPr/>
        </p:nvSpPr>
        <p:spPr>
          <a:xfrm rot="5400000">
            <a:off x="7005902" y="3171865"/>
            <a:ext cx="360000" cy="39362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右箭头 23">
            <a:extLst>
              <a:ext uri="{FF2B5EF4-FFF2-40B4-BE49-F238E27FC236}">
                <a16:creationId xmlns:a16="http://schemas.microsoft.com/office/drawing/2014/main" id="{FFAC69BB-B555-C249-A1D0-AFDB2AF81803}"/>
              </a:ext>
            </a:extLst>
          </p:cNvPr>
          <p:cNvSpPr/>
          <p:nvPr/>
        </p:nvSpPr>
        <p:spPr>
          <a:xfrm rot="5400000">
            <a:off x="7005903" y="4946314"/>
            <a:ext cx="360000" cy="39362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3" name="矩形 4">
            <a:extLst>
              <a:ext uri="{FF2B5EF4-FFF2-40B4-BE49-F238E27FC236}">
                <a16:creationId xmlns:a16="http://schemas.microsoft.com/office/drawing/2014/main" id="{4745C16A-A563-D041-A6B5-0AEF12E3492C}"/>
              </a:ext>
            </a:extLst>
          </p:cNvPr>
          <p:cNvSpPr>
            <a:spLocks noChangeArrowheads="1"/>
          </p:cNvSpPr>
          <p:nvPr/>
        </p:nvSpPr>
        <p:spPr bwMode="auto">
          <a:xfrm>
            <a:off x="3292248" y="2096433"/>
            <a:ext cx="1688759"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浮起来</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4" name="矩形 4">
            <a:extLst>
              <a:ext uri="{FF2B5EF4-FFF2-40B4-BE49-F238E27FC236}">
                <a16:creationId xmlns:a16="http://schemas.microsoft.com/office/drawing/2014/main" id="{CACAA8C0-E003-F340-9CB9-4E333BEEACAB}"/>
              </a:ext>
            </a:extLst>
          </p:cNvPr>
          <p:cNvSpPr>
            <a:spLocks noChangeArrowheads="1"/>
          </p:cNvSpPr>
          <p:nvPr/>
        </p:nvSpPr>
        <p:spPr bwMode="auto">
          <a:xfrm>
            <a:off x="3414263" y="3861135"/>
            <a:ext cx="1444731" cy="657632"/>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被吃掉</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35" name="矩形 4">
            <a:extLst>
              <a:ext uri="{FF2B5EF4-FFF2-40B4-BE49-F238E27FC236}">
                <a16:creationId xmlns:a16="http://schemas.microsoft.com/office/drawing/2014/main" id="{59F4FA34-9525-A64E-84DA-974F968411CB}"/>
              </a:ext>
            </a:extLst>
          </p:cNvPr>
          <p:cNvSpPr>
            <a:spLocks noChangeArrowheads="1"/>
          </p:cNvSpPr>
          <p:nvPr/>
        </p:nvSpPr>
        <p:spPr bwMode="auto">
          <a:xfrm>
            <a:off x="3634664" y="5664486"/>
            <a:ext cx="1003931" cy="607754"/>
          </a:xfrm>
          <a:prstGeom prst="rect">
            <a:avLst/>
          </a:prstGeom>
          <a:noFill/>
          <a:ln>
            <a:noFill/>
          </a:ln>
        </p:spPr>
        <p:txBody>
          <a:bodyPr anchor="ctr" anchorCtr="0"/>
          <a:lstStyle/>
          <a:p>
            <a:pPr algn="ctr" eaLnBrk="0" hangingPunct="0">
              <a:lnSpc>
                <a:spcPct val="12000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腐烂</a:t>
            </a:r>
            <a:endParaRPr lang="en-US"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3" name="图片 2" descr="卡通人物&#10;&#10;描述已自动生成">
            <a:extLst>
              <a:ext uri="{FF2B5EF4-FFF2-40B4-BE49-F238E27FC236}">
                <a16:creationId xmlns:a16="http://schemas.microsoft.com/office/drawing/2014/main" id="{FE378FFA-8051-E900-0876-E0354B2CBF71}"/>
              </a:ext>
            </a:extLst>
          </p:cNvPr>
          <p:cNvPicPr>
            <a:picLocks noChangeAspect="1"/>
          </p:cNvPicPr>
          <p:nvPr/>
        </p:nvPicPr>
        <p:blipFill rotWithShape="1">
          <a:blip r:embed="rId6"/>
          <a:srcRect t="5449"/>
          <a:stretch/>
        </p:blipFill>
        <p:spPr>
          <a:xfrm>
            <a:off x="-133712" y="3775093"/>
            <a:ext cx="3425960" cy="3239278"/>
          </a:xfrm>
          <a:prstGeom prst="rect">
            <a:avLst/>
          </a:prstGeom>
        </p:spPr>
      </p:pic>
      <p:sp>
        <p:nvSpPr>
          <p:cNvPr id="4" name="对话气泡: 圆角矩形 14">
            <a:extLst>
              <a:ext uri="{FF2B5EF4-FFF2-40B4-BE49-F238E27FC236}">
                <a16:creationId xmlns:a16="http://schemas.microsoft.com/office/drawing/2014/main" id="{DE4F2B40-EB43-A774-3314-3CE727B4C508}"/>
              </a:ext>
            </a:extLst>
          </p:cNvPr>
          <p:cNvSpPr/>
          <p:nvPr/>
        </p:nvSpPr>
        <p:spPr>
          <a:xfrm>
            <a:off x="156803" y="2322529"/>
            <a:ext cx="3074438" cy="1732299"/>
          </a:xfrm>
          <a:custGeom>
            <a:avLst/>
            <a:gdLst>
              <a:gd name="connsiteX0" fmla="*/ 0 w 3715441"/>
              <a:gd name="connsiteY0" fmla="*/ 220932 h 1325563"/>
              <a:gd name="connsiteX1" fmla="*/ 220932 w 3715441"/>
              <a:gd name="connsiteY1" fmla="*/ 0 h 1325563"/>
              <a:gd name="connsiteX2" fmla="*/ 619240 w 3715441"/>
              <a:gd name="connsiteY2" fmla="*/ 0 h 1325563"/>
              <a:gd name="connsiteX3" fmla="*/ 619240 w 3715441"/>
              <a:gd name="connsiteY3" fmla="*/ 0 h 1325563"/>
              <a:gd name="connsiteX4" fmla="*/ 1548100 w 3715441"/>
              <a:gd name="connsiteY4" fmla="*/ 0 h 1325563"/>
              <a:gd name="connsiteX5" fmla="*/ 3494509 w 3715441"/>
              <a:gd name="connsiteY5" fmla="*/ 0 h 1325563"/>
              <a:gd name="connsiteX6" fmla="*/ 3715441 w 3715441"/>
              <a:gd name="connsiteY6" fmla="*/ 220932 h 1325563"/>
              <a:gd name="connsiteX7" fmla="*/ 3715441 w 3715441"/>
              <a:gd name="connsiteY7" fmla="*/ 773245 h 1325563"/>
              <a:gd name="connsiteX8" fmla="*/ 3715441 w 3715441"/>
              <a:gd name="connsiteY8" fmla="*/ 773245 h 1325563"/>
              <a:gd name="connsiteX9" fmla="*/ 3715441 w 3715441"/>
              <a:gd name="connsiteY9" fmla="*/ 1104636 h 1325563"/>
              <a:gd name="connsiteX10" fmla="*/ 3715441 w 3715441"/>
              <a:gd name="connsiteY10" fmla="*/ 1104631 h 1325563"/>
              <a:gd name="connsiteX11" fmla="*/ 3494509 w 3715441"/>
              <a:gd name="connsiteY11" fmla="*/ 1325563 h 1325563"/>
              <a:gd name="connsiteX12" fmla="*/ 1548100 w 3715441"/>
              <a:gd name="connsiteY12" fmla="*/ 1325563 h 1325563"/>
              <a:gd name="connsiteX13" fmla="*/ 1094197 w 3715441"/>
              <a:gd name="connsiteY13" fmla="*/ 1732299 h 1325563"/>
              <a:gd name="connsiteX14" fmla="*/ 619240 w 3715441"/>
              <a:gd name="connsiteY14" fmla="*/ 1325563 h 1325563"/>
              <a:gd name="connsiteX15" fmla="*/ 220932 w 3715441"/>
              <a:gd name="connsiteY15" fmla="*/ 1325563 h 1325563"/>
              <a:gd name="connsiteX16" fmla="*/ 0 w 3715441"/>
              <a:gd name="connsiteY16" fmla="*/ 1104631 h 1325563"/>
              <a:gd name="connsiteX17" fmla="*/ 0 w 3715441"/>
              <a:gd name="connsiteY17" fmla="*/ 1104636 h 1325563"/>
              <a:gd name="connsiteX18" fmla="*/ 0 w 3715441"/>
              <a:gd name="connsiteY18" fmla="*/ 773245 h 1325563"/>
              <a:gd name="connsiteX19" fmla="*/ 0 w 3715441"/>
              <a:gd name="connsiteY19" fmla="*/ 773245 h 1325563"/>
              <a:gd name="connsiteX20" fmla="*/ 0 w 3715441"/>
              <a:gd name="connsiteY20" fmla="*/ 220932 h 1325563"/>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548100 w 3715441"/>
              <a:gd name="connsiteY12" fmla="*/ 1325563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5441" h="1732299">
                <a:moveTo>
                  <a:pt x="0" y="220932"/>
                </a:moveTo>
                <a:cubicBezTo>
                  <a:pt x="0" y="98915"/>
                  <a:pt x="98915" y="0"/>
                  <a:pt x="220932" y="0"/>
                </a:cubicBezTo>
                <a:lnTo>
                  <a:pt x="619240" y="0"/>
                </a:lnTo>
                <a:lnTo>
                  <a:pt x="619240" y="0"/>
                </a:lnTo>
                <a:lnTo>
                  <a:pt x="1548100" y="0"/>
                </a:lnTo>
                <a:lnTo>
                  <a:pt x="3494509" y="0"/>
                </a:lnTo>
                <a:cubicBezTo>
                  <a:pt x="3616526" y="0"/>
                  <a:pt x="3715441" y="98915"/>
                  <a:pt x="3715441" y="220932"/>
                </a:cubicBezTo>
                <a:lnTo>
                  <a:pt x="3715441" y="773245"/>
                </a:lnTo>
                <a:lnTo>
                  <a:pt x="3715441" y="773245"/>
                </a:lnTo>
                <a:lnTo>
                  <a:pt x="3715441" y="1104636"/>
                </a:lnTo>
                <a:lnTo>
                  <a:pt x="3715441" y="1104631"/>
                </a:lnTo>
                <a:cubicBezTo>
                  <a:pt x="3715441" y="1226648"/>
                  <a:pt x="3616526" y="1325563"/>
                  <a:pt x="3494509" y="1325563"/>
                </a:cubicBezTo>
                <a:lnTo>
                  <a:pt x="1231577" y="1337286"/>
                </a:lnTo>
                <a:cubicBezTo>
                  <a:pt x="1220953" y="1422064"/>
                  <a:pt x="1139990" y="1600628"/>
                  <a:pt x="1094197" y="1732299"/>
                </a:cubicBezTo>
                <a:cubicBezTo>
                  <a:pt x="1025755" y="1596720"/>
                  <a:pt x="898697" y="1367357"/>
                  <a:pt x="888871" y="1325563"/>
                </a:cubicBezTo>
                <a:lnTo>
                  <a:pt x="220932" y="1325563"/>
                </a:lnTo>
                <a:cubicBezTo>
                  <a:pt x="98915" y="1325563"/>
                  <a:pt x="0" y="1226648"/>
                  <a:pt x="0" y="1104631"/>
                </a:cubicBezTo>
                <a:lnTo>
                  <a:pt x="0" y="1104636"/>
                </a:lnTo>
                <a:lnTo>
                  <a:pt x="0" y="773245"/>
                </a:lnTo>
                <a:lnTo>
                  <a:pt x="0" y="773245"/>
                </a:lnTo>
                <a:lnTo>
                  <a:pt x="0" y="2209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22F37988-BF68-3F7F-9D38-FC44099A77D3}"/>
              </a:ext>
            </a:extLst>
          </p:cNvPr>
          <p:cNvSpPr txBox="1"/>
          <p:nvPr/>
        </p:nvSpPr>
        <p:spPr>
          <a:xfrm>
            <a:off x="363414" y="2511617"/>
            <a:ext cx="2850353" cy="954107"/>
          </a:xfrm>
          <a:prstGeom prst="rect">
            <a:avLst/>
          </a:prstGeom>
          <a:noFill/>
        </p:spPr>
        <p:txBody>
          <a:bodyPr wrap="squar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生物是怎么被掩埋的？</a:t>
            </a:r>
          </a:p>
        </p:txBody>
      </p:sp>
    </p:spTree>
    <p:extLst>
      <p:ext uri="{BB962C8B-B14F-4D97-AF65-F5344CB8AC3E}">
        <p14:creationId xmlns:p14="http://schemas.microsoft.com/office/powerpoint/2010/main" val="241561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miling-fish">
            <a:extLst>
              <a:ext uri="{FF2B5EF4-FFF2-40B4-BE49-F238E27FC236}">
                <a16:creationId xmlns:a16="http://schemas.microsoft.com/office/drawing/2014/main" id="{D4856F25-E1A3-4775-B3F0-F61BC8CB92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868047" y="1301262"/>
            <a:ext cx="7407905" cy="555673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7CE28844-5302-FA4A-8EF6-8BE2FCF1830F}"/>
              </a:ext>
            </a:extLst>
          </p:cNvPr>
          <p:cNvSpPr>
            <a:spLocks noGrp="1"/>
          </p:cNvSpPr>
          <p:nvPr>
            <p:ph type="title"/>
          </p:nvPr>
        </p:nvSpPr>
        <p:spPr/>
        <p:txBody>
          <a:bodyPr/>
          <a:lstStyle/>
          <a:p>
            <a:r>
              <a:rPr lang="zh-CN" altLang="en-US" dirty="0"/>
              <a:t>鱼化石的真实形成过程</a:t>
            </a:r>
          </a:p>
        </p:txBody>
      </p:sp>
    </p:spTree>
    <p:extLst>
      <p:ext uri="{BB962C8B-B14F-4D97-AF65-F5344CB8AC3E}">
        <p14:creationId xmlns:p14="http://schemas.microsoft.com/office/powerpoint/2010/main" val="178030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BB12F3D-E827-47BF-55B6-FACF8F50C335}"/>
              </a:ext>
            </a:extLst>
          </p:cNvPr>
          <p:cNvPicPr>
            <a:picLocks noChangeAspect="1"/>
          </p:cNvPicPr>
          <p:nvPr/>
        </p:nvPicPr>
        <p:blipFill>
          <a:blip r:embed="rId3"/>
          <a:stretch>
            <a:fillRect/>
          </a:stretch>
        </p:blipFill>
        <p:spPr>
          <a:xfrm>
            <a:off x="2549328" y="-328367"/>
            <a:ext cx="4045344" cy="4045344"/>
          </a:xfrm>
          <a:prstGeom prst="rect">
            <a:avLst/>
          </a:prstGeom>
        </p:spPr>
      </p:pic>
      <p:sp>
        <p:nvSpPr>
          <p:cNvPr id="2" name="标题 1">
            <a:extLst>
              <a:ext uri="{FF2B5EF4-FFF2-40B4-BE49-F238E27FC236}">
                <a16:creationId xmlns:a16="http://schemas.microsoft.com/office/drawing/2014/main" id="{89BC88A2-8181-7DFF-9EF6-2BC3EA32702A}"/>
              </a:ext>
            </a:extLst>
          </p:cNvPr>
          <p:cNvSpPr>
            <a:spLocks noGrp="1"/>
          </p:cNvSpPr>
          <p:nvPr>
            <p:ph type="title"/>
          </p:nvPr>
        </p:nvSpPr>
        <p:spPr>
          <a:xfrm>
            <a:off x="0" y="2101932"/>
            <a:ext cx="9144000" cy="1327068"/>
          </a:xfrm>
        </p:spPr>
        <p:txBody>
          <a:bodyPr/>
          <a:lstStyle/>
          <a:p>
            <a:pPr>
              <a:lnSpc>
                <a:spcPts val="4220"/>
              </a:lnSpc>
            </a:pPr>
            <a:r>
              <a:rPr lang="zh-CN" altLang="en-US" dirty="0"/>
              <a:t>挪亚大洪水</a:t>
            </a:r>
            <a:br>
              <a:rPr lang="en-US" altLang="zh-CN" dirty="0"/>
            </a:br>
            <a:r>
              <a:rPr lang="zh-CN" altLang="en-US" dirty="0"/>
              <a:t>警告和提醒</a:t>
            </a:r>
          </a:p>
        </p:txBody>
      </p:sp>
      <p:sp>
        <p:nvSpPr>
          <p:cNvPr id="4" name="矩形 3">
            <a:extLst>
              <a:ext uri="{FF2B5EF4-FFF2-40B4-BE49-F238E27FC236}">
                <a16:creationId xmlns:a16="http://schemas.microsoft.com/office/drawing/2014/main" id="{87E0CB42-4C13-6A20-9004-F5A37A40EE3D}"/>
              </a:ext>
            </a:extLst>
          </p:cNvPr>
          <p:cNvSpPr/>
          <p:nvPr/>
        </p:nvSpPr>
        <p:spPr>
          <a:xfrm>
            <a:off x="968871" y="3861650"/>
            <a:ext cx="7879393" cy="1142813"/>
          </a:xfrm>
          <a:prstGeom prst="rect">
            <a:avLst/>
          </a:prstGeom>
          <a:noFill/>
        </p:spPr>
        <p:txBody>
          <a:bodyPr wrap="square">
            <a:spAutoFit/>
          </a:bodyPr>
          <a:lstStyle/>
          <a:p>
            <a:pPr>
              <a:lnSpc>
                <a:spcPts val="4260"/>
              </a:lnSpc>
            </a:pPr>
            <a:r>
              <a:rPr lang="zh-CN" altLang="en-US" sz="2800" b="1" dirty="0">
                <a:latin typeface="微软雅黑" panose="020B0503020204020204" pitchFamily="34" charset="-122"/>
                <a:ea typeface="微软雅黑" panose="020B0503020204020204" pitchFamily="34" charset="-122"/>
              </a:rPr>
              <a:t>当时的世界被水淹没就消灭了</a:t>
            </a:r>
            <a:endParaRPr lang="en-US" altLang="zh-CN" sz="2800" b="1" dirty="0">
              <a:latin typeface="微软雅黑" panose="020B0503020204020204" pitchFamily="34" charset="-122"/>
              <a:ea typeface="微软雅黑" panose="020B0503020204020204" pitchFamily="34" charset="-122"/>
            </a:endParaRPr>
          </a:p>
          <a:p>
            <a:pPr>
              <a:lnSpc>
                <a:spcPts val="4260"/>
              </a:lnSpc>
            </a:pP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警告：</a:t>
            </a:r>
            <a:r>
              <a:rPr lang="zh-CN" altLang="en-US" sz="2800" dirty="0">
                <a:latin typeface="微软雅黑" panose="020B0503020204020204" pitchFamily="34" charset="-122"/>
                <a:ea typeface="微软雅黑" panose="020B0503020204020204" pitchFamily="34" charset="-122"/>
              </a:rPr>
              <a:t>神必定审判每一个人</a:t>
            </a:r>
          </a:p>
        </p:txBody>
      </p:sp>
      <p:sp>
        <p:nvSpPr>
          <p:cNvPr id="6" name="矩形 5">
            <a:extLst>
              <a:ext uri="{FF2B5EF4-FFF2-40B4-BE49-F238E27FC236}">
                <a16:creationId xmlns:a16="http://schemas.microsoft.com/office/drawing/2014/main" id="{B8CC5FC8-4E7E-E64D-62BF-5E556B97A0B9}"/>
              </a:ext>
            </a:extLst>
          </p:cNvPr>
          <p:cNvSpPr/>
          <p:nvPr/>
        </p:nvSpPr>
        <p:spPr>
          <a:xfrm>
            <a:off x="968871" y="5004463"/>
            <a:ext cx="7879393" cy="1142813"/>
          </a:xfrm>
          <a:prstGeom prst="rect">
            <a:avLst/>
          </a:prstGeom>
          <a:noFill/>
        </p:spPr>
        <p:txBody>
          <a:bodyPr wrap="square">
            <a:spAutoFit/>
          </a:bodyPr>
          <a:lstStyle/>
          <a:p>
            <a:pPr>
              <a:lnSpc>
                <a:spcPts val="4260"/>
              </a:lnSpc>
            </a:pPr>
            <a:r>
              <a:rPr lang="zh-CN" altLang="en-US" sz="2800" b="1" dirty="0">
                <a:latin typeface="微软雅黑" panose="020B0503020204020204" pitchFamily="34" charset="-122"/>
                <a:ea typeface="微软雅黑" panose="020B0503020204020204" pitchFamily="34" charset="-122"/>
              </a:rPr>
              <a:t>在末世</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他们故意忘记</a:t>
            </a:r>
            <a:endPar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nSpc>
                <a:spcPts val="4260"/>
              </a:lnSpc>
            </a:pPr>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提醒：</a:t>
            </a:r>
            <a:r>
              <a:rPr lang="zh-CN" altLang="en-US" sz="2800" dirty="0">
                <a:latin typeface="微软雅黑" panose="020B0503020204020204" pitchFamily="34" charset="-122"/>
                <a:ea typeface="微软雅黑" panose="020B0503020204020204" pitchFamily="34" charset="-122"/>
              </a:rPr>
              <a:t>末世有人否认挪亚大洪水的历史</a:t>
            </a:r>
          </a:p>
        </p:txBody>
      </p:sp>
    </p:spTree>
    <p:extLst>
      <p:ext uri="{BB962C8B-B14F-4D97-AF65-F5344CB8AC3E}">
        <p14:creationId xmlns:p14="http://schemas.microsoft.com/office/powerpoint/2010/main" val="216673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red-fish">
            <a:extLst>
              <a:ext uri="{FF2B5EF4-FFF2-40B4-BE49-F238E27FC236}">
                <a16:creationId xmlns:a16="http://schemas.microsoft.com/office/drawing/2014/main" id="{B83A95FD-FB3B-48F4-B6E9-7B22AE53E0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054" y="1329081"/>
            <a:ext cx="7371892" cy="55289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68F00B13-9045-704C-A5FD-60BACA91E2B0}"/>
              </a:ext>
            </a:extLst>
          </p:cNvPr>
          <p:cNvSpPr>
            <a:spLocks noGrp="1"/>
          </p:cNvSpPr>
          <p:nvPr>
            <p:ph type="title"/>
          </p:nvPr>
        </p:nvSpPr>
        <p:spPr/>
        <p:txBody>
          <a:bodyPr/>
          <a:lstStyle/>
          <a:p>
            <a:r>
              <a:rPr lang="zh-CN" altLang="en-US" dirty="0"/>
              <a:t>被活埋</a:t>
            </a:r>
          </a:p>
        </p:txBody>
      </p:sp>
    </p:spTree>
    <p:extLst>
      <p:ext uri="{BB962C8B-B14F-4D97-AF65-F5344CB8AC3E}">
        <p14:creationId xmlns:p14="http://schemas.microsoft.com/office/powerpoint/2010/main" val="1261371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ead-Fish.jpg">
            <a:extLst>
              <a:ext uri="{FF2B5EF4-FFF2-40B4-BE49-F238E27FC236}">
                <a16:creationId xmlns:a16="http://schemas.microsoft.com/office/drawing/2014/main" id="{B5B26990-7B36-4543-B989-04A98F0727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954" y="1336431"/>
            <a:ext cx="7362091" cy="552156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0C2A9B95-32A4-4245-AD88-7C5F1AE3EBE4}"/>
              </a:ext>
            </a:extLst>
          </p:cNvPr>
          <p:cNvSpPr>
            <a:spLocks noGrp="1"/>
          </p:cNvSpPr>
          <p:nvPr>
            <p:ph type="title"/>
          </p:nvPr>
        </p:nvSpPr>
        <p:spPr/>
        <p:txBody>
          <a:bodyPr/>
          <a:lstStyle/>
          <a:p>
            <a:r>
              <a:rPr lang="zh-CN" altLang="en-US" dirty="0"/>
              <a:t>被石化</a:t>
            </a:r>
          </a:p>
        </p:txBody>
      </p:sp>
    </p:spTree>
    <p:extLst>
      <p:ext uri="{BB962C8B-B14F-4D97-AF65-F5344CB8AC3E}">
        <p14:creationId xmlns:p14="http://schemas.microsoft.com/office/powerpoint/2010/main" val="1554048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till-Dead-Fish.jpg">
            <a:extLst>
              <a:ext uri="{FF2B5EF4-FFF2-40B4-BE49-F238E27FC236}">
                <a16:creationId xmlns:a16="http://schemas.microsoft.com/office/drawing/2014/main" id="{94D60D58-BB5B-4C44-9EB6-10C410D1B008}"/>
              </a:ext>
            </a:extLst>
          </p:cNvPr>
          <p:cNvPicPr>
            <a:picLocks noChangeAspect="1"/>
          </p:cNvPicPr>
          <p:nvPr/>
        </p:nvPicPr>
        <p:blipFill>
          <a:blip r:embed="rId3" cstate="print"/>
          <a:srcRect/>
          <a:stretch>
            <a:fillRect/>
          </a:stretch>
        </p:blipFill>
        <p:spPr bwMode="auto">
          <a:xfrm>
            <a:off x="897969" y="1346955"/>
            <a:ext cx="7348061" cy="551104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182BC335-622A-D14D-A376-EE9D952F81A4}"/>
              </a:ext>
            </a:extLst>
          </p:cNvPr>
          <p:cNvSpPr>
            <a:spLocks noGrp="1"/>
          </p:cNvSpPr>
          <p:nvPr>
            <p:ph type="title"/>
          </p:nvPr>
        </p:nvSpPr>
        <p:spPr/>
        <p:txBody>
          <a:bodyPr/>
          <a:lstStyle/>
          <a:p>
            <a:r>
              <a:rPr lang="zh-CN" altLang="en-US" dirty="0"/>
              <a:t>变成化石的部分保留下来</a:t>
            </a:r>
          </a:p>
        </p:txBody>
      </p:sp>
    </p:spTree>
    <p:extLst>
      <p:ext uri="{BB962C8B-B14F-4D97-AF65-F5344CB8AC3E}">
        <p14:creationId xmlns:p14="http://schemas.microsoft.com/office/powerpoint/2010/main" val="3598577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11E280-868A-A324-8E23-65BE0F8CBEC7}"/>
              </a:ext>
            </a:extLst>
          </p:cNvPr>
          <p:cNvSpPr>
            <a:spLocks noGrp="1"/>
          </p:cNvSpPr>
          <p:nvPr>
            <p:ph type="title"/>
          </p:nvPr>
        </p:nvSpPr>
        <p:spPr/>
        <p:txBody>
          <a:bodyPr/>
          <a:lstStyle/>
          <a:p>
            <a:r>
              <a:rPr lang="zh-CN" altLang="en-US" dirty="0"/>
              <a:t>结论二</a:t>
            </a:r>
          </a:p>
        </p:txBody>
      </p:sp>
      <p:pic>
        <p:nvPicPr>
          <p:cNvPr id="17" name="图片 16" descr="卡通人物&#10;&#10;描述已自动生成">
            <a:extLst>
              <a:ext uri="{FF2B5EF4-FFF2-40B4-BE49-F238E27FC236}">
                <a16:creationId xmlns:a16="http://schemas.microsoft.com/office/drawing/2014/main" id="{976E49E5-B554-3491-2FE0-D379AC986D67}"/>
              </a:ext>
            </a:extLst>
          </p:cNvPr>
          <p:cNvPicPr>
            <a:picLocks noChangeAspect="1"/>
          </p:cNvPicPr>
          <p:nvPr/>
        </p:nvPicPr>
        <p:blipFill>
          <a:blip r:embed="rId3"/>
          <a:stretch>
            <a:fillRect/>
          </a:stretch>
        </p:blipFill>
        <p:spPr>
          <a:xfrm>
            <a:off x="344370" y="3950677"/>
            <a:ext cx="3479138" cy="2895169"/>
          </a:xfrm>
          <a:prstGeom prst="rect">
            <a:avLst/>
          </a:prstGeom>
        </p:spPr>
      </p:pic>
      <p:pic>
        <p:nvPicPr>
          <p:cNvPr id="14" name="Picture 4" descr="scared-fish">
            <a:extLst>
              <a:ext uri="{FF2B5EF4-FFF2-40B4-BE49-F238E27FC236}">
                <a16:creationId xmlns:a16="http://schemas.microsoft.com/office/drawing/2014/main" id="{CD33EDB3-6E86-A224-82C9-BCBD848C42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8663" y="1547447"/>
            <a:ext cx="3425705" cy="25692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3" descr="Dead-Fish.jpg">
            <a:extLst>
              <a:ext uri="{FF2B5EF4-FFF2-40B4-BE49-F238E27FC236}">
                <a16:creationId xmlns:a16="http://schemas.microsoft.com/office/drawing/2014/main" id="{AC552DEF-2FCA-7D05-AF90-C3010460C9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8664" y="4156939"/>
            <a:ext cx="3425705" cy="2569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对话气泡: 圆角矩形 14">
            <a:extLst>
              <a:ext uri="{FF2B5EF4-FFF2-40B4-BE49-F238E27FC236}">
                <a16:creationId xmlns:a16="http://schemas.microsoft.com/office/drawing/2014/main" id="{C35534D3-0996-2F2B-FE01-37A3E05957CE}"/>
              </a:ext>
            </a:extLst>
          </p:cNvPr>
          <p:cNvSpPr/>
          <p:nvPr/>
        </p:nvSpPr>
        <p:spPr>
          <a:xfrm>
            <a:off x="335280" y="1270000"/>
            <a:ext cx="4072596" cy="2680677"/>
          </a:xfrm>
          <a:custGeom>
            <a:avLst/>
            <a:gdLst>
              <a:gd name="connsiteX0" fmla="*/ 0 w 3715441"/>
              <a:gd name="connsiteY0" fmla="*/ 220932 h 1325563"/>
              <a:gd name="connsiteX1" fmla="*/ 220932 w 3715441"/>
              <a:gd name="connsiteY1" fmla="*/ 0 h 1325563"/>
              <a:gd name="connsiteX2" fmla="*/ 619240 w 3715441"/>
              <a:gd name="connsiteY2" fmla="*/ 0 h 1325563"/>
              <a:gd name="connsiteX3" fmla="*/ 619240 w 3715441"/>
              <a:gd name="connsiteY3" fmla="*/ 0 h 1325563"/>
              <a:gd name="connsiteX4" fmla="*/ 1548100 w 3715441"/>
              <a:gd name="connsiteY4" fmla="*/ 0 h 1325563"/>
              <a:gd name="connsiteX5" fmla="*/ 3494509 w 3715441"/>
              <a:gd name="connsiteY5" fmla="*/ 0 h 1325563"/>
              <a:gd name="connsiteX6" fmla="*/ 3715441 w 3715441"/>
              <a:gd name="connsiteY6" fmla="*/ 220932 h 1325563"/>
              <a:gd name="connsiteX7" fmla="*/ 3715441 w 3715441"/>
              <a:gd name="connsiteY7" fmla="*/ 773245 h 1325563"/>
              <a:gd name="connsiteX8" fmla="*/ 3715441 w 3715441"/>
              <a:gd name="connsiteY8" fmla="*/ 773245 h 1325563"/>
              <a:gd name="connsiteX9" fmla="*/ 3715441 w 3715441"/>
              <a:gd name="connsiteY9" fmla="*/ 1104636 h 1325563"/>
              <a:gd name="connsiteX10" fmla="*/ 3715441 w 3715441"/>
              <a:gd name="connsiteY10" fmla="*/ 1104631 h 1325563"/>
              <a:gd name="connsiteX11" fmla="*/ 3494509 w 3715441"/>
              <a:gd name="connsiteY11" fmla="*/ 1325563 h 1325563"/>
              <a:gd name="connsiteX12" fmla="*/ 1548100 w 3715441"/>
              <a:gd name="connsiteY12" fmla="*/ 1325563 h 1325563"/>
              <a:gd name="connsiteX13" fmla="*/ 1094197 w 3715441"/>
              <a:gd name="connsiteY13" fmla="*/ 1732299 h 1325563"/>
              <a:gd name="connsiteX14" fmla="*/ 619240 w 3715441"/>
              <a:gd name="connsiteY14" fmla="*/ 1325563 h 1325563"/>
              <a:gd name="connsiteX15" fmla="*/ 220932 w 3715441"/>
              <a:gd name="connsiteY15" fmla="*/ 1325563 h 1325563"/>
              <a:gd name="connsiteX16" fmla="*/ 0 w 3715441"/>
              <a:gd name="connsiteY16" fmla="*/ 1104631 h 1325563"/>
              <a:gd name="connsiteX17" fmla="*/ 0 w 3715441"/>
              <a:gd name="connsiteY17" fmla="*/ 1104636 h 1325563"/>
              <a:gd name="connsiteX18" fmla="*/ 0 w 3715441"/>
              <a:gd name="connsiteY18" fmla="*/ 773245 h 1325563"/>
              <a:gd name="connsiteX19" fmla="*/ 0 w 3715441"/>
              <a:gd name="connsiteY19" fmla="*/ 773245 h 1325563"/>
              <a:gd name="connsiteX20" fmla="*/ 0 w 3715441"/>
              <a:gd name="connsiteY20" fmla="*/ 220932 h 1325563"/>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548100 w 3715441"/>
              <a:gd name="connsiteY12" fmla="*/ 1325563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 name="connsiteX0" fmla="*/ 0 w 3715441"/>
              <a:gd name="connsiteY0" fmla="*/ 220932 h 1732299"/>
              <a:gd name="connsiteX1" fmla="*/ 220932 w 3715441"/>
              <a:gd name="connsiteY1" fmla="*/ 0 h 1732299"/>
              <a:gd name="connsiteX2" fmla="*/ 619240 w 3715441"/>
              <a:gd name="connsiteY2" fmla="*/ 0 h 1732299"/>
              <a:gd name="connsiteX3" fmla="*/ 619240 w 3715441"/>
              <a:gd name="connsiteY3" fmla="*/ 0 h 1732299"/>
              <a:gd name="connsiteX4" fmla="*/ 1548100 w 3715441"/>
              <a:gd name="connsiteY4" fmla="*/ 0 h 1732299"/>
              <a:gd name="connsiteX5" fmla="*/ 3494509 w 3715441"/>
              <a:gd name="connsiteY5" fmla="*/ 0 h 1732299"/>
              <a:gd name="connsiteX6" fmla="*/ 3715441 w 3715441"/>
              <a:gd name="connsiteY6" fmla="*/ 220932 h 1732299"/>
              <a:gd name="connsiteX7" fmla="*/ 3715441 w 3715441"/>
              <a:gd name="connsiteY7" fmla="*/ 773245 h 1732299"/>
              <a:gd name="connsiteX8" fmla="*/ 3715441 w 3715441"/>
              <a:gd name="connsiteY8" fmla="*/ 773245 h 1732299"/>
              <a:gd name="connsiteX9" fmla="*/ 3715441 w 3715441"/>
              <a:gd name="connsiteY9" fmla="*/ 1104636 h 1732299"/>
              <a:gd name="connsiteX10" fmla="*/ 3715441 w 3715441"/>
              <a:gd name="connsiteY10" fmla="*/ 1104631 h 1732299"/>
              <a:gd name="connsiteX11" fmla="*/ 3494509 w 3715441"/>
              <a:gd name="connsiteY11" fmla="*/ 1325563 h 1732299"/>
              <a:gd name="connsiteX12" fmla="*/ 1231577 w 3715441"/>
              <a:gd name="connsiteY12" fmla="*/ 1337286 h 1732299"/>
              <a:gd name="connsiteX13" fmla="*/ 1094197 w 3715441"/>
              <a:gd name="connsiteY13" fmla="*/ 1732299 h 1732299"/>
              <a:gd name="connsiteX14" fmla="*/ 888871 w 3715441"/>
              <a:gd name="connsiteY14" fmla="*/ 1325563 h 1732299"/>
              <a:gd name="connsiteX15" fmla="*/ 220932 w 3715441"/>
              <a:gd name="connsiteY15" fmla="*/ 1325563 h 1732299"/>
              <a:gd name="connsiteX16" fmla="*/ 0 w 3715441"/>
              <a:gd name="connsiteY16" fmla="*/ 1104631 h 1732299"/>
              <a:gd name="connsiteX17" fmla="*/ 0 w 3715441"/>
              <a:gd name="connsiteY17" fmla="*/ 1104636 h 1732299"/>
              <a:gd name="connsiteX18" fmla="*/ 0 w 3715441"/>
              <a:gd name="connsiteY18" fmla="*/ 773245 h 1732299"/>
              <a:gd name="connsiteX19" fmla="*/ 0 w 3715441"/>
              <a:gd name="connsiteY19" fmla="*/ 773245 h 1732299"/>
              <a:gd name="connsiteX20" fmla="*/ 0 w 3715441"/>
              <a:gd name="connsiteY20" fmla="*/ 220932 h 173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5441" h="1732299">
                <a:moveTo>
                  <a:pt x="0" y="220932"/>
                </a:moveTo>
                <a:cubicBezTo>
                  <a:pt x="0" y="98915"/>
                  <a:pt x="98915" y="0"/>
                  <a:pt x="220932" y="0"/>
                </a:cubicBezTo>
                <a:lnTo>
                  <a:pt x="619240" y="0"/>
                </a:lnTo>
                <a:lnTo>
                  <a:pt x="619240" y="0"/>
                </a:lnTo>
                <a:lnTo>
                  <a:pt x="1548100" y="0"/>
                </a:lnTo>
                <a:lnTo>
                  <a:pt x="3494509" y="0"/>
                </a:lnTo>
                <a:cubicBezTo>
                  <a:pt x="3616526" y="0"/>
                  <a:pt x="3715441" y="98915"/>
                  <a:pt x="3715441" y="220932"/>
                </a:cubicBezTo>
                <a:lnTo>
                  <a:pt x="3715441" y="773245"/>
                </a:lnTo>
                <a:lnTo>
                  <a:pt x="3715441" y="773245"/>
                </a:lnTo>
                <a:lnTo>
                  <a:pt x="3715441" y="1104636"/>
                </a:lnTo>
                <a:lnTo>
                  <a:pt x="3715441" y="1104631"/>
                </a:lnTo>
                <a:cubicBezTo>
                  <a:pt x="3715441" y="1226648"/>
                  <a:pt x="3616526" y="1325563"/>
                  <a:pt x="3494509" y="1325563"/>
                </a:cubicBezTo>
                <a:lnTo>
                  <a:pt x="1231577" y="1337286"/>
                </a:lnTo>
                <a:cubicBezTo>
                  <a:pt x="1220953" y="1422064"/>
                  <a:pt x="1139990" y="1600628"/>
                  <a:pt x="1094197" y="1732299"/>
                </a:cubicBezTo>
                <a:cubicBezTo>
                  <a:pt x="1025755" y="1596720"/>
                  <a:pt x="898697" y="1367357"/>
                  <a:pt x="888871" y="1325563"/>
                </a:cubicBezTo>
                <a:lnTo>
                  <a:pt x="220932" y="1325563"/>
                </a:lnTo>
                <a:cubicBezTo>
                  <a:pt x="98915" y="1325563"/>
                  <a:pt x="0" y="1226648"/>
                  <a:pt x="0" y="1104631"/>
                </a:cubicBezTo>
                <a:lnTo>
                  <a:pt x="0" y="1104636"/>
                </a:lnTo>
                <a:lnTo>
                  <a:pt x="0" y="773245"/>
                </a:lnTo>
                <a:lnTo>
                  <a:pt x="0" y="773245"/>
                </a:lnTo>
                <a:lnTo>
                  <a:pt x="0" y="220932"/>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D3719F0F-5D1F-3747-4602-F93FB9F8AA28}"/>
              </a:ext>
            </a:extLst>
          </p:cNvPr>
          <p:cNvSpPr txBox="1"/>
          <p:nvPr/>
        </p:nvSpPr>
        <p:spPr>
          <a:xfrm>
            <a:off x="535205" y="1411333"/>
            <a:ext cx="3872671" cy="1815882"/>
          </a:xfrm>
          <a:prstGeom prst="rect">
            <a:avLst/>
          </a:prstGeom>
          <a:noFill/>
        </p:spPr>
        <p:txBody>
          <a:bodyPr wrap="square" rtlCol="0">
            <a:spAutoFit/>
          </a:bodyPr>
          <a:lstStyle/>
          <a:p>
            <a:r>
              <a:rPr lang="zh-CN" altLang="en-US" sz="2800" dirty="0">
                <a:solidFill>
                  <a:schemeClr val="tx1"/>
                </a:solidFill>
                <a:latin typeface="微软雅黑" panose="020B0503020204020204" pitchFamily="34" charset="-122"/>
                <a:ea typeface="微软雅黑" panose="020B0503020204020204" pitchFamily="34" charset="-122"/>
              </a:rPr>
              <a:t>生物瞬间被大量沉积物深埋，同时被水和沉积物里的矿物迅速石化成化石。</a:t>
            </a:r>
          </a:p>
        </p:txBody>
      </p:sp>
    </p:spTree>
    <p:extLst>
      <p:ext uri="{BB962C8B-B14F-4D97-AF65-F5344CB8AC3E}">
        <p14:creationId xmlns:p14="http://schemas.microsoft.com/office/powerpoint/2010/main" val="2434774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被掩埋的瞬间</a:t>
            </a:r>
          </a:p>
        </p:txBody>
      </p:sp>
      <p:pic>
        <p:nvPicPr>
          <p:cNvPr id="15" name="图片 14">
            <a:extLst>
              <a:ext uri="{FF2B5EF4-FFF2-40B4-BE49-F238E27FC236}">
                <a16:creationId xmlns:a16="http://schemas.microsoft.com/office/drawing/2014/main" id="{C533DE4C-87D0-B44D-BADA-96A3115E6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4124"/>
            <a:ext cx="9144000" cy="449163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1413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大鱼吃小鱼要多长时间？</a:t>
            </a:r>
          </a:p>
        </p:txBody>
      </p:sp>
      <p:pic>
        <p:nvPicPr>
          <p:cNvPr id="3" name="Ewww!! Catfish swallows an equal sized fish in 1 minute less">
            <a:hlinkClick r:id="" action="ppaction://media"/>
            <a:extLst>
              <a:ext uri="{FF2B5EF4-FFF2-40B4-BE49-F238E27FC236}">
                <a16:creationId xmlns:a16="http://schemas.microsoft.com/office/drawing/2014/main" id="{9F35C00B-027D-03B2-9432-768DC26C03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14500"/>
            <a:ext cx="9144000" cy="5143500"/>
          </a:xfrm>
          <a:prstGeom prst="rect">
            <a:avLst/>
          </a:prstGeom>
        </p:spPr>
      </p:pic>
    </p:spTree>
    <p:extLst>
      <p:ext uri="{BB962C8B-B14F-4D97-AF65-F5344CB8AC3E}">
        <p14:creationId xmlns:p14="http://schemas.microsoft.com/office/powerpoint/2010/main" val="299924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生物化石的形成</a:t>
            </a:r>
          </a:p>
        </p:txBody>
      </p:sp>
      <p:pic>
        <p:nvPicPr>
          <p:cNvPr id="15" name="图片 14">
            <a:extLst>
              <a:ext uri="{FF2B5EF4-FFF2-40B4-BE49-F238E27FC236}">
                <a16:creationId xmlns:a16="http://schemas.microsoft.com/office/drawing/2014/main" id="{C533DE4C-87D0-B44D-BADA-96A3115E6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833" y="1352944"/>
            <a:ext cx="5160888" cy="2535085"/>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F8009839-7F43-AF6D-37EB-1D4A91F252BC}"/>
              </a:ext>
            </a:extLst>
          </p:cNvPr>
          <p:cNvSpPr txBox="1"/>
          <p:nvPr/>
        </p:nvSpPr>
        <p:spPr>
          <a:xfrm>
            <a:off x="867506" y="5237692"/>
            <a:ext cx="7263222" cy="954107"/>
          </a:xfrm>
          <a:prstGeom prst="rect">
            <a:avLst/>
          </a:prstGeom>
          <a:noFill/>
        </p:spPr>
        <p:txBody>
          <a:bodyPr wrap="square">
            <a:spAutoFit/>
          </a:bodyPr>
          <a:lstStyle/>
          <a:p>
            <a:pPr algn="ctr"/>
            <a:r>
              <a:rPr lang="zh-CN" altLang="en-US" sz="2800" b="1" dirty="0">
                <a:solidFill>
                  <a:schemeClr val="tx1"/>
                </a:solidFill>
                <a:latin typeface="微软雅黑" panose="020B0503020204020204" pitchFamily="34" charset="-122"/>
                <a:ea typeface="微软雅黑" panose="020B0503020204020204" pitchFamily="34" charset="-122"/>
              </a:rPr>
              <a:t>如果掩埋和石化不够迅速，生物可以逃离，尸体会完全腐烂，不能形成化石。</a:t>
            </a:r>
          </a:p>
        </p:txBody>
      </p:sp>
      <p:sp>
        <p:nvSpPr>
          <p:cNvPr id="5" name="文本框 4">
            <a:extLst>
              <a:ext uri="{FF2B5EF4-FFF2-40B4-BE49-F238E27FC236}">
                <a16:creationId xmlns:a16="http://schemas.microsoft.com/office/drawing/2014/main" id="{D6CCAB11-B211-054C-4A3C-4245974543A5}"/>
              </a:ext>
            </a:extLst>
          </p:cNvPr>
          <p:cNvSpPr txBox="1"/>
          <p:nvPr/>
        </p:nvSpPr>
        <p:spPr>
          <a:xfrm>
            <a:off x="985853" y="4627743"/>
            <a:ext cx="7895772" cy="523220"/>
          </a:xfrm>
          <a:prstGeom prst="rect">
            <a:avLst/>
          </a:prstGeom>
          <a:noFill/>
        </p:spPr>
        <p:txBody>
          <a:bodyPr wrap="square">
            <a:spAutoFit/>
          </a:bodyPr>
          <a:lstStyle/>
          <a:p>
            <a:r>
              <a:rPr lang="en-US" altLang="zh-CN" sz="2800" dirty="0">
                <a:latin typeface="微软雅黑" panose="020B0503020204020204" pitchFamily="34" charset="-122"/>
                <a:ea typeface="微软雅黑" panose="020B0503020204020204" pitchFamily="34" charset="-122"/>
              </a:rPr>
              <a:t>2. </a:t>
            </a:r>
            <a:r>
              <a:rPr lang="zh-CN" altLang="en-US" sz="2800" dirty="0">
                <a:latin typeface="微软雅黑" panose="020B0503020204020204" pitchFamily="34" charset="-122"/>
                <a:ea typeface="微软雅黑" panose="020B0503020204020204" pitchFamily="34" charset="-122"/>
              </a:rPr>
              <a:t>大鱼吃小鱼的时候</a:t>
            </a:r>
            <a:r>
              <a:rPr lang="zh-CN" altLang="en-US" sz="2800" b="1" dirty="0">
                <a:solidFill>
                  <a:srgbClr val="FF0000"/>
                </a:solidFill>
                <a:latin typeface="微软雅黑" panose="020B0503020204020204" pitchFamily="34" charset="-122"/>
                <a:ea typeface="微软雅黑" panose="020B0503020204020204" pitchFamily="34" charset="-122"/>
              </a:rPr>
              <a:t>不可能</a:t>
            </a:r>
            <a:r>
              <a:rPr lang="zh-CN" altLang="en-US" sz="2800" dirty="0">
                <a:latin typeface="微软雅黑" panose="020B0503020204020204" pitchFamily="34" charset="-122"/>
                <a:ea typeface="微软雅黑" panose="020B0503020204020204" pitchFamily="34" charset="-122"/>
              </a:rPr>
              <a:t>静止不动等活埋</a:t>
            </a:r>
          </a:p>
        </p:txBody>
      </p:sp>
      <p:sp>
        <p:nvSpPr>
          <p:cNvPr id="3" name="文本框 2">
            <a:extLst>
              <a:ext uri="{FF2B5EF4-FFF2-40B4-BE49-F238E27FC236}">
                <a16:creationId xmlns:a16="http://schemas.microsoft.com/office/drawing/2014/main" id="{6D9F9268-B0B1-47DD-C8F2-830FE0FFB751}"/>
              </a:ext>
            </a:extLst>
          </p:cNvPr>
          <p:cNvSpPr txBox="1"/>
          <p:nvPr/>
        </p:nvSpPr>
        <p:spPr>
          <a:xfrm>
            <a:off x="985853" y="4116618"/>
            <a:ext cx="7895772" cy="523220"/>
          </a:xfrm>
          <a:prstGeom prst="rect">
            <a:avLst/>
          </a:prstGeom>
          <a:noFill/>
        </p:spPr>
        <p:txBody>
          <a:bodyPr wrap="square">
            <a:spAutoFit/>
          </a:bodyPr>
          <a:lstStyle/>
          <a:p>
            <a:r>
              <a:rPr lang="en-US" altLang="zh-CN" sz="2800" dirty="0">
                <a:latin typeface="微软雅黑" panose="020B0503020204020204" pitchFamily="34" charset="-122"/>
                <a:ea typeface="微软雅黑" panose="020B0503020204020204" pitchFamily="34" charset="-122"/>
              </a:rPr>
              <a:t>1. </a:t>
            </a:r>
            <a:r>
              <a:rPr lang="zh-CN" altLang="en-US" sz="2800" dirty="0">
                <a:latin typeface="微软雅黑" panose="020B0503020204020204" pitchFamily="34" charset="-122"/>
                <a:ea typeface="微软雅黑" panose="020B0503020204020204" pitchFamily="34" charset="-122"/>
              </a:rPr>
              <a:t>大鱼吃小鱼的过程</a:t>
            </a:r>
            <a:r>
              <a:rPr lang="zh-CN" altLang="en-US" sz="2800" b="1" dirty="0">
                <a:solidFill>
                  <a:srgbClr val="FF0000"/>
                </a:solidFill>
                <a:latin typeface="微软雅黑" panose="020B0503020204020204" pitchFamily="34" charset="-122"/>
                <a:ea typeface="微软雅黑" panose="020B0503020204020204" pitchFamily="34" charset="-122"/>
              </a:rPr>
              <a:t>不可能</a:t>
            </a:r>
            <a:r>
              <a:rPr lang="zh-CN" altLang="en-US" sz="2800" dirty="0">
                <a:latin typeface="微软雅黑" panose="020B0503020204020204" pitchFamily="34" charset="-122"/>
                <a:ea typeface="微软雅黑" panose="020B0503020204020204" pitchFamily="34" charset="-122"/>
              </a:rPr>
              <a:t>持续几百万年</a:t>
            </a:r>
          </a:p>
        </p:txBody>
      </p:sp>
    </p:spTree>
    <p:extLst>
      <p:ext uri="{BB962C8B-B14F-4D97-AF65-F5344CB8AC3E}">
        <p14:creationId xmlns:p14="http://schemas.microsoft.com/office/powerpoint/2010/main" val="23105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对话气泡: 圆角矩形 7">
            <a:extLst>
              <a:ext uri="{FF2B5EF4-FFF2-40B4-BE49-F238E27FC236}">
                <a16:creationId xmlns:a16="http://schemas.microsoft.com/office/drawing/2014/main" id="{FAD15EB3-FF10-CC4C-B1E0-B13C8A4F6D43}"/>
              </a:ext>
            </a:extLst>
          </p:cNvPr>
          <p:cNvSpPr/>
          <p:nvPr/>
        </p:nvSpPr>
        <p:spPr>
          <a:xfrm>
            <a:off x="3356690" y="5114735"/>
            <a:ext cx="5399301" cy="1153005"/>
          </a:xfrm>
          <a:prstGeom prst="wedgeRoundRectCallout">
            <a:avLst>
              <a:gd name="adj1" fmla="val -56194"/>
              <a:gd name="adj2" fmla="val 24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E29BBEA9-B485-99AA-F72A-1CC855EAD9AA}"/>
              </a:ext>
            </a:extLst>
          </p:cNvPr>
          <p:cNvSpPr>
            <a:spLocks noGrp="1"/>
          </p:cNvSpPr>
          <p:nvPr>
            <p:ph type="title" idx="4294967295"/>
          </p:nvPr>
        </p:nvSpPr>
        <p:spPr>
          <a:xfrm>
            <a:off x="3571904" y="5369679"/>
            <a:ext cx="5299075" cy="736900"/>
          </a:xfrm>
          <a:prstGeom prst="rect">
            <a:avLst/>
          </a:prstGeom>
        </p:spPr>
        <p:txBody>
          <a:bodyPr/>
          <a:lstStyle/>
          <a:p>
            <a:pPr>
              <a:lnSpc>
                <a:spcPts val="4240"/>
              </a:lnSpc>
            </a:pPr>
            <a:r>
              <a:rPr lang="zh-CN" altLang="en-US" sz="3200" b="1" dirty="0">
                <a:latin typeface="Microsoft YaHei" panose="020B0503020204020204" pitchFamily="34" charset="-122"/>
                <a:ea typeface="Microsoft YaHei" panose="020B0503020204020204" pitchFamily="34" charset="-122"/>
              </a:rPr>
              <a:t>化石有可能缓慢形成吗？</a:t>
            </a:r>
          </a:p>
        </p:txBody>
      </p:sp>
      <p:pic>
        <p:nvPicPr>
          <p:cNvPr id="6" name="Picture 2" descr="科学家动画,科学家漫画- 伤感说说吧">
            <a:extLst>
              <a:ext uri="{FF2B5EF4-FFF2-40B4-BE49-F238E27FC236}">
                <a16:creationId xmlns:a16="http://schemas.microsoft.com/office/drawing/2014/main" id="{8386D700-8DD8-799C-E8A8-6E71D26823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468064" y="448173"/>
            <a:ext cx="4212783" cy="4212783"/>
          </a:xfrm>
          <a:prstGeom prst="rect">
            <a:avLst/>
          </a:prstGeom>
          <a:noFill/>
          <a:extLst>
            <a:ext uri="{909E8E84-426E-40DD-AFC4-6F175D3DCCD1}">
              <a14:hiddenFill xmlns:a14="http://schemas.microsoft.com/office/drawing/2010/main">
                <a:solidFill>
                  <a:srgbClr val="FFFFFF"/>
                </a:solidFill>
              </a14:hiddenFill>
            </a:ext>
          </a:extLst>
        </p:spPr>
      </p:pic>
      <p:sp>
        <p:nvSpPr>
          <p:cNvPr id="7" name="对话气泡: 圆角矩形 6">
            <a:extLst>
              <a:ext uri="{FF2B5EF4-FFF2-40B4-BE49-F238E27FC236}">
                <a16:creationId xmlns:a16="http://schemas.microsoft.com/office/drawing/2014/main" id="{5938C63D-335F-606B-C12C-191C2277D15B}"/>
              </a:ext>
            </a:extLst>
          </p:cNvPr>
          <p:cNvSpPr/>
          <p:nvPr/>
        </p:nvSpPr>
        <p:spPr>
          <a:xfrm>
            <a:off x="1946030" y="448173"/>
            <a:ext cx="3598209" cy="2152219"/>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E581379-24F2-69A5-E97E-9E1DDE592F4C}"/>
              </a:ext>
            </a:extLst>
          </p:cNvPr>
          <p:cNvSpPr txBox="1"/>
          <p:nvPr/>
        </p:nvSpPr>
        <p:spPr>
          <a:xfrm>
            <a:off x="2281317" y="933337"/>
            <a:ext cx="3186747" cy="1140953"/>
          </a:xfrm>
          <a:prstGeom prst="rect">
            <a:avLst/>
          </a:prstGeom>
          <a:noFill/>
        </p:spPr>
        <p:txBody>
          <a:bodyPr wrap="square">
            <a:spAutoFit/>
          </a:bodyPr>
          <a:lstStyle/>
          <a:p>
            <a:pPr>
              <a:lnSpc>
                <a:spcPts val="4240"/>
              </a:lnSpc>
            </a:pPr>
            <a:r>
              <a:rPr lang="zh-CN" altLang="en-US" sz="3200" dirty="0">
                <a:latin typeface="Microsoft YaHei" panose="020B0503020204020204" pitchFamily="34" charset="-122"/>
                <a:ea typeface="Microsoft YaHei" panose="020B0503020204020204" pitchFamily="34" charset="-122"/>
              </a:rPr>
              <a:t>时间从</a:t>
            </a:r>
            <a:r>
              <a:rPr lang="zh-CN" altLang="en-US" sz="3200" b="1" dirty="0">
                <a:latin typeface="Microsoft YaHei" panose="020B0503020204020204" pitchFamily="34" charset="-122"/>
                <a:ea typeface="Microsoft YaHei" panose="020B0503020204020204" pitchFamily="34" charset="-122"/>
              </a:rPr>
              <a:t>几个小时到几百万年</a:t>
            </a:r>
            <a:r>
              <a:rPr lang="zh-CN" altLang="en-US" sz="3200" dirty="0">
                <a:latin typeface="Microsoft YaHei" panose="020B0503020204020204" pitchFamily="34" charset="-122"/>
                <a:ea typeface="Microsoft YaHei" panose="020B0503020204020204" pitchFamily="34" charset="-122"/>
              </a:rPr>
              <a:t>不等</a:t>
            </a:r>
            <a:endParaRPr lang="zh-CN" altLang="en-US" sz="3200" dirty="0"/>
          </a:p>
        </p:txBody>
      </p:sp>
      <p:pic>
        <p:nvPicPr>
          <p:cNvPr id="4" name="图片 3" descr="卡通人物&#10;&#10;描述已自动生成">
            <a:extLst>
              <a:ext uri="{FF2B5EF4-FFF2-40B4-BE49-F238E27FC236}">
                <a16:creationId xmlns:a16="http://schemas.microsoft.com/office/drawing/2014/main" id="{73F629D1-5124-7536-DB33-9D63B9F895F3}"/>
              </a:ext>
            </a:extLst>
          </p:cNvPr>
          <p:cNvPicPr>
            <a:picLocks noChangeAspect="1"/>
          </p:cNvPicPr>
          <p:nvPr/>
        </p:nvPicPr>
        <p:blipFill>
          <a:blip r:embed="rId5"/>
          <a:stretch>
            <a:fillRect/>
          </a:stretch>
        </p:blipFill>
        <p:spPr>
          <a:xfrm>
            <a:off x="-215774" y="2887587"/>
            <a:ext cx="4090465" cy="4090465"/>
          </a:xfrm>
          <a:prstGeom prst="rect">
            <a:avLst/>
          </a:prstGeom>
        </p:spPr>
      </p:pic>
    </p:spTree>
    <p:extLst>
      <p:ext uri="{BB962C8B-B14F-4D97-AF65-F5344CB8AC3E}">
        <p14:creationId xmlns:p14="http://schemas.microsoft.com/office/powerpoint/2010/main" val="1840833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E3AC74-07E6-AF24-19ED-4035C55C1C4C}"/>
              </a:ext>
            </a:extLst>
          </p:cNvPr>
          <p:cNvSpPr>
            <a:spLocks noGrp="1"/>
          </p:cNvSpPr>
          <p:nvPr>
            <p:ph type="title"/>
          </p:nvPr>
        </p:nvSpPr>
        <p:spPr>
          <a:xfrm>
            <a:off x="0" y="383836"/>
            <a:ext cx="9144000" cy="1325563"/>
          </a:xfrm>
        </p:spPr>
        <p:txBody>
          <a:bodyPr/>
          <a:lstStyle/>
          <a:p>
            <a:r>
              <a:rPr lang="zh-CN" altLang="en-US" dirty="0"/>
              <a:t>小测题一</a:t>
            </a:r>
            <a:br>
              <a:rPr lang="en-US" altLang="zh-CN" dirty="0"/>
            </a:br>
            <a:r>
              <a:rPr lang="zh-CN" altLang="en-US" dirty="0"/>
              <a:t>化石有可能缓慢形成吗？</a:t>
            </a:r>
          </a:p>
        </p:txBody>
      </p:sp>
      <p:sp>
        <p:nvSpPr>
          <p:cNvPr id="3" name="文本框 2">
            <a:extLst>
              <a:ext uri="{FF2B5EF4-FFF2-40B4-BE49-F238E27FC236}">
                <a16:creationId xmlns:a16="http://schemas.microsoft.com/office/drawing/2014/main" id="{7A8A8B80-BAA7-9A6C-C62A-D3C41E3F7D37}"/>
              </a:ext>
            </a:extLst>
          </p:cNvPr>
          <p:cNvSpPr txBox="1"/>
          <p:nvPr/>
        </p:nvSpPr>
        <p:spPr>
          <a:xfrm>
            <a:off x="595892" y="2534270"/>
            <a:ext cx="8161394" cy="3720377"/>
          </a:xfrm>
          <a:prstGeom prst="rect">
            <a:avLst/>
          </a:prstGeom>
          <a:noFill/>
        </p:spPr>
        <p:txBody>
          <a:bodyPr wrap="square">
            <a:spAutoFit/>
          </a:bodyPr>
          <a:lstStyle/>
          <a:p>
            <a:pPr>
              <a:lnSpc>
                <a:spcPts val="4260"/>
              </a:lnSpc>
            </a:pPr>
            <a:r>
              <a:rPr lang="zh-CN" altLang="en-US" sz="2800" dirty="0">
                <a:latin typeface="微软雅黑" panose="020B0503020204020204" pitchFamily="34" charset="-122"/>
                <a:ea typeface="微软雅黑" panose="020B0503020204020204" pitchFamily="34" charset="-122"/>
              </a:rPr>
              <a:t>答：</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。（可能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不可能）</a:t>
            </a:r>
            <a:endParaRPr lang="en-US" altLang="zh-CN" sz="2800" dirty="0">
              <a:latin typeface="微软雅黑" panose="020B0503020204020204" pitchFamily="34" charset="-122"/>
              <a:ea typeface="微软雅黑" panose="020B0503020204020204" pitchFamily="34" charset="-122"/>
            </a:endParaRPr>
          </a:p>
          <a:p>
            <a:pPr>
              <a:lnSpc>
                <a:spcPts val="4260"/>
              </a:lnSpc>
            </a:pPr>
            <a:r>
              <a:rPr lang="zh-CN" altLang="en-US" sz="2800" dirty="0">
                <a:latin typeface="微软雅黑" panose="020B0503020204020204" pitchFamily="34" charset="-122"/>
                <a:ea typeface="微软雅黑" panose="020B0503020204020204" pitchFamily="34" charset="-122"/>
              </a:rPr>
              <a:t>因为：</a:t>
            </a:r>
            <a:endParaRPr lang="en-US" altLang="zh-CN" sz="2800" dirty="0">
              <a:latin typeface="微软雅黑" panose="020B0503020204020204" pitchFamily="34" charset="-122"/>
              <a:ea typeface="微软雅黑" panose="020B0503020204020204" pitchFamily="34" charset="-122"/>
            </a:endParaRPr>
          </a:p>
          <a:p>
            <a:pPr>
              <a:lnSpc>
                <a:spcPts val="4260"/>
              </a:lnSpc>
            </a:pPr>
            <a:r>
              <a:rPr lang="zh-CN" altLang="en-US" sz="2800" dirty="0">
                <a:latin typeface="微软雅黑" panose="020B0503020204020204" pitchFamily="34" charset="-122"/>
                <a:ea typeface="微软雅黑" panose="020B0503020204020204" pitchFamily="34" charset="-122"/>
              </a:rPr>
              <a:t>生物形成化石必须</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（迅速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慢慢）被深深的掩埋，然后</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（迅速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慢慢）被矿物石化。</a:t>
            </a:r>
            <a:endParaRPr lang="en-US" altLang="zh-CN" sz="2800" dirty="0">
              <a:latin typeface="微软雅黑" panose="020B0503020204020204" pitchFamily="34" charset="-122"/>
              <a:ea typeface="微软雅黑" panose="020B0503020204020204" pitchFamily="34" charset="-122"/>
            </a:endParaRPr>
          </a:p>
          <a:p>
            <a:pPr>
              <a:lnSpc>
                <a:spcPts val="2060"/>
              </a:lnSpc>
            </a:pPr>
            <a:endParaRPr lang="en-US" altLang="zh-CN" sz="2800" dirty="0">
              <a:latin typeface="微软雅黑" panose="020B0503020204020204" pitchFamily="34" charset="-122"/>
              <a:ea typeface="微软雅黑" panose="020B0503020204020204" pitchFamily="34" charset="-122"/>
            </a:endParaRPr>
          </a:p>
          <a:p>
            <a:pPr>
              <a:lnSpc>
                <a:spcPts val="4260"/>
              </a:lnSpc>
            </a:pPr>
            <a:r>
              <a:rPr lang="zh-CN" altLang="en-US" sz="2800" dirty="0">
                <a:latin typeface="微软雅黑" panose="020B0503020204020204" pitchFamily="34" charset="-122"/>
                <a:ea typeface="微软雅黑" panose="020B0503020204020204" pitchFamily="34" charset="-122"/>
              </a:rPr>
              <a:t>如果不够</a:t>
            </a:r>
            <a:r>
              <a:rPr lang="zh-CN" altLang="en-US" sz="2800" u="sng"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（迅速 </a:t>
            </a:r>
            <a:r>
              <a:rPr lang="en-US" altLang="zh-CN" sz="2800" dirty="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慢慢），生物尸体就会腐烂，不能形成化石了。</a:t>
            </a:r>
          </a:p>
        </p:txBody>
      </p:sp>
      <p:sp>
        <p:nvSpPr>
          <p:cNvPr id="5" name="文本框 4">
            <a:extLst>
              <a:ext uri="{FF2B5EF4-FFF2-40B4-BE49-F238E27FC236}">
                <a16:creationId xmlns:a16="http://schemas.microsoft.com/office/drawing/2014/main" id="{105092F2-5CE8-08B8-CCED-C3A4418E88A5}"/>
              </a:ext>
            </a:extLst>
          </p:cNvPr>
          <p:cNvSpPr txBox="1"/>
          <p:nvPr/>
        </p:nvSpPr>
        <p:spPr>
          <a:xfrm>
            <a:off x="1464932" y="2545993"/>
            <a:ext cx="1382617"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不可能</a:t>
            </a:r>
          </a:p>
        </p:txBody>
      </p:sp>
      <p:sp>
        <p:nvSpPr>
          <p:cNvPr id="6" name="文本框 5">
            <a:extLst>
              <a:ext uri="{FF2B5EF4-FFF2-40B4-BE49-F238E27FC236}">
                <a16:creationId xmlns:a16="http://schemas.microsoft.com/office/drawing/2014/main" id="{A4754B1B-2D6C-960B-2D2F-ABA31C5C7E6F}"/>
              </a:ext>
            </a:extLst>
          </p:cNvPr>
          <p:cNvSpPr txBox="1"/>
          <p:nvPr/>
        </p:nvSpPr>
        <p:spPr>
          <a:xfrm>
            <a:off x="3805550" y="3639422"/>
            <a:ext cx="952959"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迅速</a:t>
            </a:r>
          </a:p>
        </p:txBody>
      </p:sp>
      <p:sp>
        <p:nvSpPr>
          <p:cNvPr id="7" name="文本框 6">
            <a:extLst>
              <a:ext uri="{FF2B5EF4-FFF2-40B4-BE49-F238E27FC236}">
                <a16:creationId xmlns:a16="http://schemas.microsoft.com/office/drawing/2014/main" id="{E379A085-6C27-93F0-99B7-2CFF1E3A476C}"/>
              </a:ext>
            </a:extLst>
          </p:cNvPr>
          <p:cNvSpPr txBox="1"/>
          <p:nvPr/>
        </p:nvSpPr>
        <p:spPr>
          <a:xfrm>
            <a:off x="3041227" y="4212714"/>
            <a:ext cx="952959"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迅速</a:t>
            </a:r>
          </a:p>
        </p:txBody>
      </p:sp>
      <p:sp>
        <p:nvSpPr>
          <p:cNvPr id="8" name="文本框 7">
            <a:extLst>
              <a:ext uri="{FF2B5EF4-FFF2-40B4-BE49-F238E27FC236}">
                <a16:creationId xmlns:a16="http://schemas.microsoft.com/office/drawing/2014/main" id="{FD129853-4A65-957C-5B8D-8DE60A6AE513}"/>
              </a:ext>
            </a:extLst>
          </p:cNvPr>
          <p:cNvSpPr txBox="1"/>
          <p:nvPr/>
        </p:nvSpPr>
        <p:spPr>
          <a:xfrm>
            <a:off x="2327532" y="4999143"/>
            <a:ext cx="952959" cy="523220"/>
          </a:xfrm>
          <a:prstGeom prst="rect">
            <a:avLst/>
          </a:prstGeom>
          <a:noFill/>
        </p:spPr>
        <p:txBody>
          <a:bodyPr wrap="square">
            <a:spAutoFit/>
          </a:bodyPr>
          <a:lstStyle/>
          <a:p>
            <a:r>
              <a:rPr lang="zh-CN" altLang="en-US" sz="2800" b="1" dirty="0">
                <a:latin typeface="微软雅黑" panose="020B0503020204020204" pitchFamily="34" charset="-122"/>
                <a:ea typeface="微软雅黑" panose="020B0503020204020204" pitchFamily="34" charset="-122"/>
              </a:rPr>
              <a:t>迅速</a:t>
            </a:r>
          </a:p>
        </p:txBody>
      </p:sp>
      <p:pic>
        <p:nvPicPr>
          <p:cNvPr id="14" name="图片 13">
            <a:extLst>
              <a:ext uri="{FF2B5EF4-FFF2-40B4-BE49-F238E27FC236}">
                <a16:creationId xmlns:a16="http://schemas.microsoft.com/office/drawing/2014/main" id="{3D7564F1-8B9F-EEAC-6A58-5E6508080450}"/>
              </a:ext>
            </a:extLst>
          </p:cNvPr>
          <p:cNvPicPr>
            <a:picLocks noChangeAspect="1"/>
          </p:cNvPicPr>
          <p:nvPr/>
        </p:nvPicPr>
        <p:blipFill>
          <a:blip r:embed="rId3"/>
          <a:stretch>
            <a:fillRect/>
          </a:stretch>
        </p:blipFill>
        <p:spPr>
          <a:xfrm>
            <a:off x="5987661" y="855023"/>
            <a:ext cx="3310718" cy="3310718"/>
          </a:xfrm>
          <a:prstGeom prst="rect">
            <a:avLst/>
          </a:prstGeom>
        </p:spPr>
      </p:pic>
    </p:spTree>
    <p:extLst>
      <p:ext uri="{BB962C8B-B14F-4D97-AF65-F5344CB8AC3E}">
        <p14:creationId xmlns:p14="http://schemas.microsoft.com/office/powerpoint/2010/main" val="246962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620599-92FA-FA37-4A50-CBC1E28EB60D}"/>
              </a:ext>
            </a:extLst>
          </p:cNvPr>
          <p:cNvSpPr>
            <a:spLocks noGrp="1"/>
          </p:cNvSpPr>
          <p:nvPr>
            <p:ph type="title"/>
          </p:nvPr>
        </p:nvSpPr>
        <p:spPr/>
        <p:txBody>
          <a:bodyPr/>
          <a:lstStyle/>
          <a:p>
            <a:r>
              <a:rPr lang="zh-CN" altLang="en-US" dirty="0"/>
              <a:t>生物化石形成的关键因素是什么？</a:t>
            </a:r>
          </a:p>
        </p:txBody>
      </p:sp>
      <p:sp>
        <p:nvSpPr>
          <p:cNvPr id="3" name="文本框 2">
            <a:extLst>
              <a:ext uri="{FF2B5EF4-FFF2-40B4-BE49-F238E27FC236}">
                <a16:creationId xmlns:a16="http://schemas.microsoft.com/office/drawing/2014/main" id="{AD507B3F-FCC3-4191-900A-B1A363BBD207}"/>
              </a:ext>
            </a:extLst>
          </p:cNvPr>
          <p:cNvSpPr txBox="1"/>
          <p:nvPr/>
        </p:nvSpPr>
        <p:spPr>
          <a:xfrm>
            <a:off x="1410188" y="5333577"/>
            <a:ext cx="6323624" cy="584775"/>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rPr>
              <a:t>迅速深埋，快速石化</a:t>
            </a:r>
          </a:p>
        </p:txBody>
      </p:sp>
      <p:pic>
        <p:nvPicPr>
          <p:cNvPr id="4" name="图片 3">
            <a:extLst>
              <a:ext uri="{FF2B5EF4-FFF2-40B4-BE49-F238E27FC236}">
                <a16:creationId xmlns:a16="http://schemas.microsoft.com/office/drawing/2014/main" id="{86A1133B-3628-E6B4-0869-FA3CBBA2C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188" y="1875883"/>
            <a:ext cx="6323624" cy="3106234"/>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037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1F829D0-B7DE-6D73-53AF-4FD5451F0157}"/>
              </a:ext>
            </a:extLst>
          </p:cNvPr>
          <p:cNvPicPr>
            <a:picLocks noChangeAspect="1"/>
          </p:cNvPicPr>
          <p:nvPr/>
        </p:nvPicPr>
        <p:blipFill>
          <a:blip r:embed="rId3"/>
          <a:stretch>
            <a:fillRect/>
          </a:stretch>
        </p:blipFill>
        <p:spPr>
          <a:xfrm>
            <a:off x="1000496" y="225631"/>
            <a:ext cx="6858000" cy="6858000"/>
          </a:xfrm>
          <a:prstGeom prst="rect">
            <a:avLst/>
          </a:prstGeom>
        </p:spPr>
      </p:pic>
      <p:sp>
        <p:nvSpPr>
          <p:cNvPr id="2" name="标题 1">
            <a:extLst>
              <a:ext uri="{FF2B5EF4-FFF2-40B4-BE49-F238E27FC236}">
                <a16:creationId xmlns:a16="http://schemas.microsoft.com/office/drawing/2014/main" id="{89BC88A2-8181-7DFF-9EF6-2BC3EA32702A}"/>
              </a:ext>
            </a:extLst>
          </p:cNvPr>
          <p:cNvSpPr>
            <a:spLocks noGrp="1"/>
          </p:cNvSpPr>
          <p:nvPr>
            <p:ph type="title" idx="4294967295"/>
          </p:nvPr>
        </p:nvSpPr>
        <p:spPr>
          <a:xfrm>
            <a:off x="4132613" y="2135342"/>
            <a:ext cx="2861954" cy="3038578"/>
          </a:xfrm>
          <a:prstGeom prst="rect">
            <a:avLst/>
          </a:prstGeom>
        </p:spPr>
        <p:txBody>
          <a:bodyPr/>
          <a:lstStyle/>
          <a:p>
            <a:pPr>
              <a:lnSpc>
                <a:spcPts val="4620"/>
              </a:lnSpc>
            </a:pPr>
            <a:r>
              <a:rPr lang="zh-CN" altLang="en-US" sz="3600" b="1" dirty="0">
                <a:latin typeface="Microsoft YaHei" panose="020B0503020204020204" pitchFamily="34" charset="-122"/>
                <a:ea typeface="Microsoft YaHei" panose="020B0503020204020204" pitchFamily="34" charset="-122"/>
              </a:rPr>
              <a:t>复习二</a:t>
            </a:r>
            <a:br>
              <a:rPr lang="en-US" altLang="zh-CN" sz="3600" b="1" dirty="0">
                <a:latin typeface="Microsoft YaHei" panose="020B0503020204020204" pitchFamily="34" charset="-122"/>
                <a:ea typeface="Microsoft YaHei" panose="020B0503020204020204" pitchFamily="34" charset="-122"/>
              </a:rPr>
            </a:br>
            <a:r>
              <a:rPr lang="zh-CN" altLang="en-US" sz="3600" b="1" dirty="0">
                <a:latin typeface="Microsoft YaHei" panose="020B0503020204020204" pitchFamily="34" charset="-122"/>
                <a:ea typeface="Microsoft YaHei" panose="020B0503020204020204" pitchFamily="34" charset="-122"/>
              </a:rPr>
              <a:t>挪亚大洪水留下的地质学证据</a:t>
            </a:r>
          </a:p>
        </p:txBody>
      </p:sp>
    </p:spTree>
    <p:extLst>
      <p:ext uri="{BB962C8B-B14F-4D97-AF65-F5344CB8AC3E}">
        <p14:creationId xmlns:p14="http://schemas.microsoft.com/office/powerpoint/2010/main" val="272172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821057-00B4-FCA8-00F3-FCB687949D5E}"/>
              </a:ext>
            </a:extLst>
          </p:cNvPr>
          <p:cNvSpPr>
            <a:spLocks noGrp="1"/>
          </p:cNvSpPr>
          <p:nvPr>
            <p:ph type="title"/>
          </p:nvPr>
        </p:nvSpPr>
        <p:spPr/>
        <p:txBody>
          <a:bodyPr/>
          <a:lstStyle/>
          <a:p>
            <a:r>
              <a:rPr lang="zh-CN" altLang="en-US" dirty="0"/>
              <a:t>生物化石</a:t>
            </a:r>
          </a:p>
        </p:txBody>
      </p:sp>
      <p:grpSp>
        <p:nvGrpSpPr>
          <p:cNvPr id="6" name="组合 5">
            <a:extLst>
              <a:ext uri="{FF2B5EF4-FFF2-40B4-BE49-F238E27FC236}">
                <a16:creationId xmlns:a16="http://schemas.microsoft.com/office/drawing/2014/main" id="{3B9E9DCE-DD51-1D9D-EFCB-274ECEEE2E51}"/>
              </a:ext>
            </a:extLst>
          </p:cNvPr>
          <p:cNvGrpSpPr/>
          <p:nvPr/>
        </p:nvGrpSpPr>
        <p:grpSpPr>
          <a:xfrm>
            <a:off x="621531" y="1388963"/>
            <a:ext cx="7900937" cy="5303273"/>
            <a:chOff x="621531" y="1388963"/>
            <a:chExt cx="7900937" cy="5303273"/>
          </a:xfrm>
        </p:grpSpPr>
        <p:grpSp>
          <p:nvGrpSpPr>
            <p:cNvPr id="4" name="组合 3">
              <a:extLst>
                <a:ext uri="{FF2B5EF4-FFF2-40B4-BE49-F238E27FC236}">
                  <a16:creationId xmlns:a16="http://schemas.microsoft.com/office/drawing/2014/main" id="{9BB5B897-BDD6-5DD4-C81A-4B697B4C9A30}"/>
                </a:ext>
              </a:extLst>
            </p:cNvPr>
            <p:cNvGrpSpPr/>
            <p:nvPr/>
          </p:nvGrpSpPr>
          <p:grpSpPr>
            <a:xfrm>
              <a:off x="621531" y="1388963"/>
              <a:ext cx="7900937" cy="5303273"/>
              <a:chOff x="622582" y="1134528"/>
              <a:chExt cx="8521418" cy="5719753"/>
            </a:xfrm>
          </p:grpSpPr>
          <p:grpSp>
            <p:nvGrpSpPr>
              <p:cNvPr id="3" name="组合 2">
                <a:extLst>
                  <a:ext uri="{FF2B5EF4-FFF2-40B4-BE49-F238E27FC236}">
                    <a16:creationId xmlns:a16="http://schemas.microsoft.com/office/drawing/2014/main" id="{E68DA36B-4C7F-F8B3-8FB2-286284A88A59}"/>
                  </a:ext>
                </a:extLst>
              </p:cNvPr>
              <p:cNvGrpSpPr/>
              <p:nvPr/>
            </p:nvGrpSpPr>
            <p:grpSpPr>
              <a:xfrm>
                <a:off x="4715218" y="1134528"/>
                <a:ext cx="4428782" cy="5719753"/>
                <a:chOff x="4715218" y="1134528"/>
                <a:chExt cx="4428782" cy="5719753"/>
              </a:xfrm>
            </p:grpSpPr>
            <p:pic>
              <p:nvPicPr>
                <p:cNvPr id="2054" name="Picture 6" descr="查看源图像">
                  <a:extLst>
                    <a:ext uri="{FF2B5EF4-FFF2-40B4-BE49-F238E27FC236}">
                      <a16:creationId xmlns:a16="http://schemas.microsoft.com/office/drawing/2014/main" id="{25432875-89B2-E402-F157-89E34DD3F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715218" y="1134528"/>
                  <a:ext cx="4428782" cy="29432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查看源图像">
                  <a:extLst>
                    <a:ext uri="{FF2B5EF4-FFF2-40B4-BE49-F238E27FC236}">
                      <a16:creationId xmlns:a16="http://schemas.microsoft.com/office/drawing/2014/main" id="{51D35D25-23C8-32A1-96D6-134B10148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218" y="3910987"/>
                  <a:ext cx="4428781" cy="29432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6" name="Picture 8" descr="查看源图像">
                <a:extLst>
                  <a:ext uri="{FF2B5EF4-FFF2-40B4-BE49-F238E27FC236}">
                    <a16:creationId xmlns:a16="http://schemas.microsoft.com/office/drawing/2014/main" id="{ABD5370D-F73F-8D36-7B45-0A88BE94DB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2582" y="1134528"/>
                <a:ext cx="4092635" cy="571975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矩形 4">
              <a:extLst>
                <a:ext uri="{FF2B5EF4-FFF2-40B4-BE49-F238E27FC236}">
                  <a16:creationId xmlns:a16="http://schemas.microsoft.com/office/drawing/2014/main" id="{B2B09E17-E373-0B98-FB56-6152BDC6C3EA}"/>
                </a:ext>
              </a:extLst>
            </p:cNvPr>
            <p:cNvSpPr/>
            <p:nvPr/>
          </p:nvSpPr>
          <p:spPr>
            <a:xfrm>
              <a:off x="621531" y="1388963"/>
              <a:ext cx="7900936" cy="530327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1266497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全球恐龙化石分布图</a:t>
            </a:r>
          </a:p>
        </p:txBody>
      </p:sp>
      <p:pic>
        <p:nvPicPr>
          <p:cNvPr id="5" name="图片 4">
            <a:extLst>
              <a:ext uri="{FF2B5EF4-FFF2-40B4-BE49-F238E27FC236}">
                <a16:creationId xmlns:a16="http://schemas.microsoft.com/office/drawing/2014/main" id="{EB20F4CC-4539-7BBC-3717-233BBA166A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79" b="97470" l="5032" r="96118">
                        <a14:foregroundMark x1="27822" y1="18750" x2="9921" y2="45982"/>
                        <a14:foregroundMark x1="9921" y1="45982" x2="19482" y2="56399"/>
                        <a14:foregroundMark x1="19482" y1="56399" x2="61682" y2="73363"/>
                        <a14:foregroundMark x1="61682" y1="73363" x2="84543" y2="60714"/>
                        <a14:foregroundMark x1="85550" y1="28720" x2="91373" y2="48214"/>
                        <a14:foregroundMark x1="91373" y1="48214" x2="88713" y2="62351"/>
                        <a14:foregroundMark x1="88713" y1="62351" x2="89145" y2="70685"/>
                        <a14:foregroundMark x1="93242" y1="62202" x2="93530" y2="50149"/>
                        <a14:foregroundMark x1="93530" y1="50149" x2="90798" y2="33780"/>
                        <a14:foregroundMark x1="90798" y1="33780" x2="85550" y2="26042"/>
                        <a14:foregroundMark x1="52265" y1="11012" x2="59454" y2="29315"/>
                        <a14:foregroundMark x1="59454" y1="29315" x2="68224" y2="33333"/>
                        <a14:foregroundMark x1="68224" y1="33333" x2="69159" y2="35268"/>
                        <a14:foregroundMark x1="67218" y1="17708" x2="75629" y2="36161"/>
                        <a14:foregroundMark x1="75629" y1="36161" x2="75773" y2="37649"/>
                        <a14:foregroundMark x1="77211" y1="29464" x2="62257" y2="6250"/>
                        <a14:foregroundMark x1="62257" y1="6250" x2="42847" y2="3423"/>
                        <a14:foregroundMark x1="42847" y1="3423" x2="36592" y2="9077"/>
                        <a14:foregroundMark x1="36592" y1="9077" x2="28181" y2="26190"/>
                        <a14:foregroundMark x1="36017" y1="29464" x2="50395" y2="34524"/>
                        <a14:foregroundMark x1="37239" y1="13839" x2="46729" y2="10268"/>
                        <a14:foregroundMark x1="46873" y1="2083" x2="52049" y2="3571"/>
                        <a14:foregroundMark x1="52049" y1="3571" x2="58375" y2="2827"/>
                        <a14:foregroundMark x1="58375" y1="2827" x2="59166" y2="2827"/>
                        <a14:foregroundMark x1="32135" y1="6101" x2="30482" y2="6548"/>
                        <a14:foregroundMark x1="32638" y1="5357" x2="34939" y2="5060"/>
                        <a14:foregroundMark x1="79295" y1="12054" x2="79871" y2="14732"/>
                        <a14:foregroundMark x1="79367" y1="11756" x2="79367" y2="11756"/>
                        <a14:foregroundMark x1="50827" y1="93155" x2="63480" y2="93155"/>
                        <a14:foregroundMark x1="95040" y1="64435" x2="95040" y2="64435"/>
                        <a14:foregroundMark x1="39971" y1="94345" x2="43997" y2="94643"/>
                        <a14:foregroundMark x1="5176" y1="48214" x2="5176" y2="48214"/>
                        <a14:foregroundMark x1="55787" y1="97619" x2="55787" y2="97619"/>
                        <a14:foregroundMark x1="96046" y1="45685" x2="96118" y2="51488"/>
                        <a14:foregroundMark x1="81308" y1="49702" x2="81308" y2="49702"/>
                        <a14:foregroundMark x1="81308" y1="49702" x2="84472" y2="51488"/>
                        <a14:backgroundMark x1="53846" y1="99256" x2="53846" y2="99256"/>
                        <a14:backgroundMark x1="47951" y1="99554" x2="47951" y2="99554"/>
                        <a14:backgroundMark x1="52049" y1="99554" x2="52049" y2="99554"/>
                      </a14:backgroundRemoval>
                    </a14:imgEffect>
                  </a14:imgLayer>
                </a14:imgProps>
              </a:ext>
            </a:extLst>
          </a:blip>
          <a:stretch>
            <a:fillRect/>
          </a:stretch>
        </p:blipFill>
        <p:spPr>
          <a:xfrm>
            <a:off x="0" y="1779631"/>
            <a:ext cx="9144000" cy="4417518"/>
          </a:xfrm>
          <a:prstGeom prst="rect">
            <a:avLst/>
          </a:prstGeom>
        </p:spPr>
      </p:pic>
    </p:spTree>
    <p:extLst>
      <p:ext uri="{BB962C8B-B14F-4D97-AF65-F5344CB8AC3E}">
        <p14:creationId xmlns:p14="http://schemas.microsoft.com/office/powerpoint/2010/main" val="3058601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4CE617A7-7F2E-12FC-BA24-1BBD6EBB18C3}"/>
              </a:ext>
            </a:extLst>
          </p:cNvPr>
          <p:cNvSpPr>
            <a:spLocks noGrp="1"/>
          </p:cNvSpPr>
          <p:nvPr>
            <p:ph type="title"/>
          </p:nvPr>
        </p:nvSpPr>
        <p:spPr/>
        <p:txBody>
          <a:bodyPr/>
          <a:lstStyle/>
          <a:p>
            <a:r>
              <a:rPr lang="zh-CN" altLang="en-US" dirty="0"/>
              <a:t>形成全球恐龙化石的条件</a:t>
            </a:r>
          </a:p>
        </p:txBody>
      </p:sp>
      <p:sp>
        <p:nvSpPr>
          <p:cNvPr id="10" name="文本框 9">
            <a:extLst>
              <a:ext uri="{FF2B5EF4-FFF2-40B4-BE49-F238E27FC236}">
                <a16:creationId xmlns:a16="http://schemas.microsoft.com/office/drawing/2014/main" id="{57CC3379-A760-07CD-C2B0-CD53A42AB816}"/>
              </a:ext>
            </a:extLst>
          </p:cNvPr>
          <p:cNvSpPr txBox="1"/>
          <p:nvPr/>
        </p:nvSpPr>
        <p:spPr>
          <a:xfrm>
            <a:off x="1066799" y="1919688"/>
            <a:ext cx="7010400" cy="2053254"/>
          </a:xfrm>
          <a:prstGeom prst="rect">
            <a:avLst/>
          </a:prstGeom>
          <a:noFill/>
        </p:spPr>
        <p:txBody>
          <a:bodyPr wrap="square" rtlCol="0">
            <a:spAutoFit/>
          </a:bodyPr>
          <a:lstStyle/>
          <a:p>
            <a:pPr marL="342900" indent="-342900">
              <a:lnSpc>
                <a:spcPts val="3860"/>
              </a:lnSpc>
              <a:buAutoNum type="arabicPeriod"/>
            </a:pPr>
            <a:r>
              <a:rPr lang="zh-CN" altLang="en-US" sz="2800" dirty="0">
                <a:latin typeface="微软雅黑" panose="020B0503020204020204" pitchFamily="34" charset="-122"/>
                <a:ea typeface="微软雅黑" panose="020B0503020204020204" pitchFamily="34" charset="-122"/>
              </a:rPr>
              <a:t>所有大陆都有大量水下形成的沉积物，而且沉积物的量足以瞬间掩埋巨型恐龙。</a:t>
            </a:r>
            <a:endParaRPr lang="en-US" altLang="zh-CN" sz="2800" dirty="0">
              <a:latin typeface="微软雅黑" panose="020B0503020204020204" pitchFamily="34" charset="-122"/>
              <a:ea typeface="微软雅黑" panose="020B0503020204020204" pitchFamily="34" charset="-122"/>
            </a:endParaRPr>
          </a:p>
          <a:p>
            <a:pPr marL="342900" indent="-342900">
              <a:lnSpc>
                <a:spcPts val="3860"/>
              </a:lnSpc>
              <a:buAutoNum type="arabicPeriod"/>
            </a:pPr>
            <a:r>
              <a:rPr lang="zh-CN" altLang="en-US" sz="2800" dirty="0">
                <a:latin typeface="微软雅黑" panose="020B0503020204020204" pitchFamily="34" charset="-122"/>
                <a:ea typeface="微软雅黑" panose="020B0503020204020204" pitchFamily="34" charset="-122"/>
              </a:rPr>
              <a:t>所有大陆都曾经被大洪水淹没，让陆地上的恐龙被沉积物深深地掩埋在水底。</a:t>
            </a:r>
          </a:p>
        </p:txBody>
      </p:sp>
      <p:sp>
        <p:nvSpPr>
          <p:cNvPr id="11" name="箭头: 下 10">
            <a:extLst>
              <a:ext uri="{FF2B5EF4-FFF2-40B4-BE49-F238E27FC236}">
                <a16:creationId xmlns:a16="http://schemas.microsoft.com/office/drawing/2014/main" id="{3E76766D-0E5F-F5E9-3956-6D2BEA39A963}"/>
              </a:ext>
            </a:extLst>
          </p:cNvPr>
          <p:cNvSpPr/>
          <p:nvPr/>
        </p:nvSpPr>
        <p:spPr>
          <a:xfrm>
            <a:off x="3824829" y="4205598"/>
            <a:ext cx="1494340" cy="1344659"/>
          </a:xfrm>
          <a:prstGeom prst="downArrow">
            <a:avLst>
              <a:gd name="adj1" fmla="val 50000"/>
              <a:gd name="adj2" fmla="val 48959"/>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63B4C5B-E1F7-5C13-0DB0-4346DA798787}"/>
              </a:ext>
            </a:extLst>
          </p:cNvPr>
          <p:cNvSpPr txBox="1"/>
          <p:nvPr/>
        </p:nvSpPr>
        <p:spPr>
          <a:xfrm>
            <a:off x="3069024" y="5495252"/>
            <a:ext cx="3005951" cy="769441"/>
          </a:xfrm>
          <a:prstGeom prst="rect">
            <a:avLst/>
          </a:prstGeom>
          <a:noFill/>
        </p:spPr>
        <p:txBody>
          <a:bodyPr wrap="none" rtlCol="0">
            <a:spAutoFit/>
          </a:bodyPr>
          <a:lstStyle/>
          <a:p>
            <a:r>
              <a:rPr lang="zh-CN" altLang="en-US" sz="4400" b="1" dirty="0">
                <a:latin typeface="微软雅黑" panose="020B0503020204020204" pitchFamily="34" charset="-122"/>
                <a:ea typeface="微软雅黑" panose="020B0503020204020204" pitchFamily="34" charset="-122"/>
              </a:rPr>
              <a:t>挪亚大洪水</a:t>
            </a:r>
          </a:p>
        </p:txBody>
      </p:sp>
    </p:spTree>
    <p:extLst>
      <p:ext uri="{BB962C8B-B14F-4D97-AF65-F5344CB8AC3E}">
        <p14:creationId xmlns:p14="http://schemas.microsoft.com/office/powerpoint/2010/main" val="15384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637552" y="1397562"/>
            <a:ext cx="8006630" cy="5471660"/>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nSpc>
                <a:spcPts val="3460"/>
              </a:lnSpc>
              <a:spcBef>
                <a:spcPts val="0"/>
              </a:spcBef>
              <a:buNone/>
            </a:pPr>
            <a:r>
              <a:rPr lang="zh-CN" altLang="en-US" sz="2700" dirty="0">
                <a:latin typeface="Microsoft YaHei" panose="020B0503020204020204" pitchFamily="34" charset="-122"/>
                <a:ea typeface="Microsoft YaHei" panose="020B0503020204020204" pitchFamily="34" charset="-122"/>
              </a:rPr>
              <a:t>创世记</a:t>
            </a:r>
            <a:r>
              <a:rPr lang="en-US" altLang="zh-CN" sz="2700" dirty="0">
                <a:latin typeface="Microsoft YaHei" panose="020B0503020204020204" pitchFamily="34" charset="-122"/>
                <a:ea typeface="Microsoft YaHei" panose="020B0503020204020204" pitchFamily="34" charset="-122"/>
              </a:rPr>
              <a:t>7:17</a:t>
            </a:r>
            <a:r>
              <a:rPr lang="zh-CN" altLang="en-US" sz="2700" dirty="0">
                <a:latin typeface="Microsoft YaHei" panose="020B0503020204020204" pitchFamily="34" charset="-122"/>
                <a:ea typeface="Microsoft YaHei" panose="020B0503020204020204" pitchFamily="34" charset="-122"/>
              </a:rPr>
              <a:t> 洪水泛滥在地上四十天，水往上涨，把方舟从地上漂起。</a:t>
            </a:r>
            <a:r>
              <a:rPr lang="en-US" altLang="zh-CN" sz="2700" dirty="0">
                <a:latin typeface="Microsoft YaHei" panose="020B0503020204020204" pitchFamily="34" charset="-122"/>
                <a:ea typeface="Microsoft YaHei" panose="020B0503020204020204" pitchFamily="34" charset="-122"/>
              </a:rPr>
              <a:t>18</a:t>
            </a:r>
            <a:r>
              <a:rPr lang="zh-CN" altLang="en-US" sz="2700" dirty="0">
                <a:latin typeface="Microsoft YaHei" panose="020B0503020204020204" pitchFamily="34" charset="-122"/>
                <a:ea typeface="Microsoft YaHei" panose="020B0503020204020204" pitchFamily="34" charset="-122"/>
              </a:rPr>
              <a:t> 水势浩大，在地上大大地往上涨，方舟在水面上漂来漂去，</a:t>
            </a:r>
            <a:r>
              <a:rPr lang="en-US" altLang="zh-CN" sz="2700" dirty="0">
                <a:latin typeface="Microsoft YaHei" panose="020B0503020204020204" pitchFamily="34" charset="-122"/>
                <a:ea typeface="Microsoft YaHei" panose="020B0503020204020204" pitchFamily="34" charset="-122"/>
              </a:rPr>
              <a:t>19</a:t>
            </a:r>
            <a:r>
              <a:rPr lang="zh-CN" altLang="en-US" sz="2700" dirty="0">
                <a:latin typeface="Microsoft YaHei" panose="020B0503020204020204" pitchFamily="34" charset="-122"/>
                <a:ea typeface="Microsoft YaHei" panose="020B0503020204020204" pitchFamily="34" charset="-122"/>
              </a:rPr>
              <a:t> 水势在地上极其浩大，天下的高山都淹没了。</a:t>
            </a:r>
            <a:r>
              <a:rPr lang="en-US" altLang="zh-CN" sz="2700" dirty="0">
                <a:latin typeface="Microsoft YaHei" panose="020B0503020204020204" pitchFamily="34" charset="-122"/>
                <a:ea typeface="Microsoft YaHei" panose="020B0503020204020204" pitchFamily="34" charset="-122"/>
              </a:rPr>
              <a:t>20</a:t>
            </a:r>
            <a:r>
              <a:rPr lang="zh-CN" altLang="en-US" sz="2700" dirty="0">
                <a:latin typeface="Microsoft YaHei" panose="020B0503020204020204" pitchFamily="34" charset="-122"/>
                <a:ea typeface="Microsoft YaHei" panose="020B0503020204020204" pitchFamily="34" charset="-122"/>
              </a:rPr>
              <a:t> 水势比山高过十五肘，山岭都淹没了，</a:t>
            </a:r>
            <a:r>
              <a:rPr lang="en-US" altLang="zh-CN" sz="2700" dirty="0">
                <a:latin typeface="Microsoft YaHei" panose="020B0503020204020204" pitchFamily="34" charset="-122"/>
                <a:ea typeface="Microsoft YaHei" panose="020B0503020204020204" pitchFamily="34" charset="-122"/>
              </a:rPr>
              <a:t>21</a:t>
            </a:r>
            <a:r>
              <a:rPr lang="zh-CN" altLang="en-US" sz="2700" dirty="0">
                <a:latin typeface="Microsoft YaHei" panose="020B0503020204020204" pitchFamily="34" charset="-122"/>
                <a:ea typeface="Microsoft YaHei" panose="020B0503020204020204" pitchFamily="34" charset="-122"/>
              </a:rPr>
              <a:t> 凡在地上有血肉的动物，就是飞鸟、牲畜、走兽和爬在地上的昆虫</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爬行动物</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，以及所有的人都死了。</a:t>
            </a:r>
            <a:r>
              <a:rPr lang="en-US" altLang="zh-CN" sz="2700" dirty="0">
                <a:latin typeface="Microsoft YaHei" panose="020B0503020204020204" pitchFamily="34" charset="-122"/>
                <a:ea typeface="Microsoft YaHei" panose="020B0503020204020204" pitchFamily="34" charset="-122"/>
              </a:rPr>
              <a:t>22</a:t>
            </a:r>
            <a:r>
              <a:rPr lang="zh-CN" altLang="en-US" sz="2700" dirty="0">
                <a:latin typeface="Microsoft YaHei" panose="020B0503020204020204" pitchFamily="34" charset="-122"/>
                <a:ea typeface="Microsoft YaHei" panose="020B0503020204020204" pitchFamily="34" charset="-122"/>
              </a:rPr>
              <a:t> 凡在旱地上，鼻孔有气息的生灵都死了。</a:t>
            </a:r>
            <a:r>
              <a:rPr lang="en-US" altLang="zh-CN" sz="2700" dirty="0">
                <a:latin typeface="Microsoft YaHei" panose="020B0503020204020204" pitchFamily="34" charset="-122"/>
                <a:ea typeface="Microsoft YaHei" panose="020B0503020204020204" pitchFamily="34" charset="-122"/>
              </a:rPr>
              <a:t>23</a:t>
            </a:r>
            <a:r>
              <a:rPr lang="zh-CN" altLang="en-US" sz="2700" dirty="0">
                <a:latin typeface="Microsoft YaHei" panose="020B0503020204020204" pitchFamily="34" charset="-122"/>
                <a:ea typeface="Microsoft YaHei" panose="020B0503020204020204" pitchFamily="34" charset="-122"/>
              </a:rPr>
              <a:t> 凡地上各类的活物，连人带牲畜、昆虫</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爬行动物</a:t>
            </a:r>
            <a:r>
              <a:rPr lang="en-US" altLang="zh-CN" sz="2700" dirty="0">
                <a:latin typeface="Microsoft YaHei" panose="020B0503020204020204" pitchFamily="34" charset="-122"/>
                <a:ea typeface="Microsoft YaHei" panose="020B0503020204020204" pitchFamily="34" charset="-122"/>
              </a:rPr>
              <a:t>】</a:t>
            </a:r>
            <a:r>
              <a:rPr lang="zh-CN" altLang="en-US" sz="2700" dirty="0">
                <a:latin typeface="Microsoft YaHei" panose="020B0503020204020204" pitchFamily="34" charset="-122"/>
                <a:ea typeface="Microsoft YaHei" panose="020B0503020204020204" pitchFamily="34" charset="-122"/>
              </a:rPr>
              <a:t>，以及空中的飞鸟，都从地上除灭了，只留下挪亚和那些与他同在方舟里的。</a:t>
            </a:r>
            <a:r>
              <a:rPr lang="en-US" altLang="zh-CN" sz="2700" dirty="0">
                <a:latin typeface="Microsoft YaHei" panose="020B0503020204020204" pitchFamily="34" charset="-122"/>
                <a:ea typeface="Microsoft YaHei" panose="020B0503020204020204" pitchFamily="34" charset="-122"/>
              </a:rPr>
              <a:t>24</a:t>
            </a:r>
            <a:r>
              <a:rPr lang="zh-CN" altLang="en-US" sz="2700" dirty="0">
                <a:latin typeface="Microsoft YaHei" panose="020B0503020204020204" pitchFamily="34" charset="-122"/>
                <a:ea typeface="Microsoft YaHei" panose="020B0503020204020204" pitchFamily="34" charset="-122"/>
              </a:rPr>
              <a:t> 水势浩大，在地上共一百五十天。</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造成沉积物掩埋全球生物的事件</a:t>
            </a:r>
          </a:p>
        </p:txBody>
      </p:sp>
      <p:pic>
        <p:nvPicPr>
          <p:cNvPr id="5" name="图片 4">
            <a:extLst>
              <a:ext uri="{FF2B5EF4-FFF2-40B4-BE49-F238E27FC236}">
                <a16:creationId xmlns:a16="http://schemas.microsoft.com/office/drawing/2014/main" id="{A525EF0A-D848-FA93-0CA8-185C355BB019}"/>
              </a:ext>
            </a:extLst>
          </p:cNvPr>
          <p:cNvPicPr>
            <a:picLocks noChangeAspect="1"/>
          </p:cNvPicPr>
          <p:nvPr/>
        </p:nvPicPr>
        <p:blipFill rotWithShape="1">
          <a:blip r:embed="rId3">
            <a:alphaModFix amt="85000"/>
          </a:blip>
          <a:srcRect l="17233" t="21332" r="20655" b="21334"/>
          <a:stretch/>
        </p:blipFill>
        <p:spPr>
          <a:xfrm rot="10800000">
            <a:off x="394762" y="1076036"/>
            <a:ext cx="636609" cy="497709"/>
          </a:xfrm>
          <a:prstGeom prst="rect">
            <a:avLst/>
          </a:prstGeom>
        </p:spPr>
      </p:pic>
      <p:pic>
        <p:nvPicPr>
          <p:cNvPr id="6" name="图片 5">
            <a:extLst>
              <a:ext uri="{FF2B5EF4-FFF2-40B4-BE49-F238E27FC236}">
                <a16:creationId xmlns:a16="http://schemas.microsoft.com/office/drawing/2014/main" id="{BBE0DFA4-B718-2C24-034C-94312B49CCCC}"/>
              </a:ext>
            </a:extLst>
          </p:cNvPr>
          <p:cNvPicPr>
            <a:picLocks noChangeAspect="1"/>
          </p:cNvPicPr>
          <p:nvPr/>
        </p:nvPicPr>
        <p:blipFill rotWithShape="1">
          <a:blip r:embed="rId3">
            <a:alphaModFix amt="85000"/>
          </a:blip>
          <a:srcRect l="17233" t="21332" r="20655" b="21334"/>
          <a:stretch/>
        </p:blipFill>
        <p:spPr>
          <a:xfrm>
            <a:off x="8155595" y="6051523"/>
            <a:ext cx="636609" cy="497709"/>
          </a:xfrm>
          <a:prstGeom prst="rect">
            <a:avLst/>
          </a:prstGeom>
        </p:spPr>
      </p:pic>
      <p:sp>
        <p:nvSpPr>
          <p:cNvPr id="10" name="直线连接符 20">
            <a:extLst>
              <a:ext uri="{FF2B5EF4-FFF2-40B4-BE49-F238E27FC236}">
                <a16:creationId xmlns:a16="http://schemas.microsoft.com/office/drawing/2014/main" id="{DC999174-B338-333E-F48A-C8C4DD6DFAAE}"/>
              </a:ext>
            </a:extLst>
          </p:cNvPr>
          <p:cNvSpPr/>
          <p:nvPr/>
        </p:nvSpPr>
        <p:spPr>
          <a:xfrm flipH="1">
            <a:off x="454529" y="1275758"/>
            <a:ext cx="0" cy="5107412"/>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E4D3B0F4-BBF2-83E1-6E17-85D01AD64326}"/>
              </a:ext>
            </a:extLst>
          </p:cNvPr>
          <p:cNvSpPr/>
          <p:nvPr/>
        </p:nvSpPr>
        <p:spPr>
          <a:xfrm flipH="1" flipV="1">
            <a:off x="454532" y="6383170"/>
            <a:ext cx="7789876" cy="1"/>
          </a:xfrm>
          <a:prstGeom prst="line">
            <a:avLst/>
          </a:prstGeom>
          <a:ln w="19050">
            <a:solidFill>
              <a:srgbClr val="FFC855"/>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116AA94C-D6E6-F101-C027-B948920E1E14}"/>
              </a:ext>
            </a:extLst>
          </p:cNvPr>
          <p:cNvSpPr/>
          <p:nvPr/>
        </p:nvSpPr>
        <p:spPr>
          <a:xfrm flipH="1" flipV="1">
            <a:off x="971601" y="1275759"/>
            <a:ext cx="7742668" cy="1"/>
          </a:xfrm>
          <a:prstGeom prst="line">
            <a:avLst/>
          </a:prstGeom>
          <a:ln w="12700">
            <a:solidFill>
              <a:srgbClr val="FFC855"/>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0C9F0FCD-CDA4-3E2C-D5E1-DFE9C98B5827}"/>
              </a:ext>
            </a:extLst>
          </p:cNvPr>
          <p:cNvSpPr/>
          <p:nvPr/>
        </p:nvSpPr>
        <p:spPr>
          <a:xfrm flipH="1">
            <a:off x="8714268" y="1275758"/>
            <a:ext cx="0" cy="4969123"/>
          </a:xfrm>
          <a:prstGeom prst="line">
            <a:avLst/>
          </a:prstGeom>
          <a:ln w="12700">
            <a:solidFill>
              <a:srgbClr val="FFC855"/>
            </a:solidFill>
            <a:prstDash val="sysDash"/>
          </a:ln>
        </p:spPr>
        <p:txBody>
          <a:bodyPr lIns="45719" rIns="45719"/>
          <a:lstStyle/>
          <a:p>
            <a:endParaRPr/>
          </a:p>
        </p:txBody>
      </p:sp>
    </p:spTree>
    <p:extLst>
      <p:ext uri="{BB962C8B-B14F-4D97-AF65-F5344CB8AC3E}">
        <p14:creationId xmlns:p14="http://schemas.microsoft.com/office/powerpoint/2010/main" val="2458863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A34744-E223-9298-5376-DC142F81CB00}"/>
              </a:ext>
            </a:extLst>
          </p:cNvPr>
          <p:cNvSpPr>
            <a:spLocks noGrp="1"/>
          </p:cNvSpPr>
          <p:nvPr>
            <p:ph type="title"/>
          </p:nvPr>
        </p:nvSpPr>
        <p:spPr/>
        <p:txBody>
          <a:bodyPr/>
          <a:lstStyle/>
          <a:p>
            <a:r>
              <a:rPr lang="zh-CN" altLang="en-US" dirty="0"/>
              <a:t>化石说</a:t>
            </a:r>
          </a:p>
        </p:txBody>
      </p:sp>
      <p:sp>
        <p:nvSpPr>
          <p:cNvPr id="3" name="对话气泡: 圆角矩形 2">
            <a:extLst>
              <a:ext uri="{FF2B5EF4-FFF2-40B4-BE49-F238E27FC236}">
                <a16:creationId xmlns:a16="http://schemas.microsoft.com/office/drawing/2014/main" id="{C3AABE37-7004-36B0-4C91-65CB23D7E582}"/>
              </a:ext>
            </a:extLst>
          </p:cNvPr>
          <p:cNvSpPr/>
          <p:nvPr/>
        </p:nvSpPr>
        <p:spPr>
          <a:xfrm>
            <a:off x="0" y="2216150"/>
            <a:ext cx="5905499" cy="2425700"/>
          </a:xfrm>
          <a:prstGeom prst="wedgeRoundRectCallout">
            <a:avLst>
              <a:gd name="adj1" fmla="val 59573"/>
              <a:gd name="adj2" fmla="val -2423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ts val="4240"/>
              </a:lnSpc>
              <a:buFont typeface="Arial" panose="020B0604020202020204" pitchFamily="34" charset="0"/>
              <a:buChar char="•"/>
            </a:pPr>
            <a:r>
              <a:rPr lang="zh-CN" altLang="en-US" sz="3200" dirty="0">
                <a:solidFill>
                  <a:schemeClr val="tx1"/>
                </a:solidFill>
                <a:latin typeface="微软雅黑" panose="020B0503020204020204" pitchFamily="34" charset="-122"/>
                <a:ea typeface="微软雅黑" panose="020B0503020204020204" pitchFamily="34" charset="-122"/>
              </a:rPr>
              <a:t>我们不是千百万年前的生物</a:t>
            </a:r>
            <a:endParaRPr lang="en-US" altLang="zh-CN" sz="3200" dirty="0">
              <a:solidFill>
                <a:schemeClr val="tx1"/>
              </a:solidFill>
              <a:latin typeface="微软雅黑" panose="020B0503020204020204" pitchFamily="34" charset="-122"/>
              <a:ea typeface="微软雅黑" panose="020B0503020204020204" pitchFamily="34" charset="-122"/>
            </a:endParaRPr>
          </a:p>
          <a:p>
            <a:pPr marL="457200" indent="-457200">
              <a:lnSpc>
                <a:spcPts val="4240"/>
              </a:lnSpc>
              <a:buFont typeface="Arial" panose="020B0604020202020204" pitchFamily="34" charset="0"/>
              <a:buChar char="•"/>
            </a:pPr>
            <a:r>
              <a:rPr lang="zh-CN" altLang="en-US" sz="3200" dirty="0">
                <a:solidFill>
                  <a:schemeClr val="tx1"/>
                </a:solidFill>
                <a:latin typeface="微软雅黑" panose="020B0503020204020204" pitchFamily="34" charset="-122"/>
                <a:ea typeface="微软雅黑" panose="020B0503020204020204" pitchFamily="34" charset="-122"/>
              </a:rPr>
              <a:t>也不在千百万年前死亡</a:t>
            </a:r>
            <a:endParaRPr lang="en-US" altLang="zh-CN" sz="3200" dirty="0">
              <a:solidFill>
                <a:schemeClr val="tx1"/>
              </a:solidFill>
              <a:latin typeface="微软雅黑" panose="020B0503020204020204" pitchFamily="34" charset="-122"/>
              <a:ea typeface="微软雅黑" panose="020B0503020204020204" pitchFamily="34" charset="-122"/>
            </a:endParaRPr>
          </a:p>
          <a:p>
            <a:pPr marL="457200" indent="-457200">
              <a:lnSpc>
                <a:spcPts val="4240"/>
              </a:lnSpc>
              <a:buFont typeface="Arial" panose="020B0604020202020204" pitchFamily="34" charset="0"/>
              <a:buChar char="•"/>
            </a:pPr>
            <a:r>
              <a:rPr lang="zh-CN" altLang="en-US" sz="3200" dirty="0">
                <a:solidFill>
                  <a:schemeClr val="tx1"/>
                </a:solidFill>
                <a:latin typeface="微软雅黑" panose="020B0503020204020204" pitchFamily="34" charset="-122"/>
                <a:ea typeface="微软雅黑" panose="020B0503020204020204" pitchFamily="34" charset="-122"/>
              </a:rPr>
              <a:t>更不是逐渐缓慢变成化石</a:t>
            </a:r>
            <a:endParaRPr lang="en-US" altLang="zh-CN" sz="3200" dirty="0">
              <a:solidFill>
                <a:schemeClr val="tx1"/>
              </a:solidFill>
              <a:latin typeface="微软雅黑" panose="020B0503020204020204" pitchFamily="34" charset="-122"/>
              <a:ea typeface="微软雅黑" panose="020B0503020204020204" pitchFamily="34" charset="-122"/>
            </a:endParaRPr>
          </a:p>
        </p:txBody>
      </p:sp>
      <p:pic>
        <p:nvPicPr>
          <p:cNvPr id="5124" name="Picture 4" descr="One Of The Most Complete T. Rex Skulls Ever Discovered Could Fetch $20  Million At Auction">
            <a:extLst>
              <a:ext uri="{FF2B5EF4-FFF2-40B4-BE49-F238E27FC236}">
                <a16:creationId xmlns:a16="http://schemas.microsoft.com/office/drawing/2014/main" id="{2711B2AE-D540-19B6-F4EC-3ED78B6A5CB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017" b="94726" l="1657" r="100000">
                        <a14:foregroundMark x1="28545" y1="8017" x2="35359" y2="8439"/>
                        <a14:foregroundMark x1="62431" y1="93249" x2="66298" y2="94726"/>
                      </a14:backgroundRemoval>
                    </a14:imgEffect>
                  </a14:imgLayer>
                </a14:imgProps>
              </a:ext>
              <a:ext uri="{28A0092B-C50C-407E-A947-70E740481C1C}">
                <a14:useLocalDpi xmlns:a14="http://schemas.microsoft.com/office/drawing/2010/main" val="0"/>
              </a:ext>
            </a:extLst>
          </a:blip>
          <a:srcRect/>
          <a:stretch/>
        </p:blipFill>
        <p:spPr bwMode="auto">
          <a:xfrm flipH="1">
            <a:off x="5561080" y="437195"/>
            <a:ext cx="3676703" cy="321146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8CAE15E-17D5-E8DE-C939-C74E48FE6CA6}"/>
              </a:ext>
            </a:extLst>
          </p:cNvPr>
          <p:cNvSpPr txBox="1"/>
          <p:nvPr/>
        </p:nvSpPr>
        <p:spPr>
          <a:xfrm>
            <a:off x="614484" y="4815070"/>
            <a:ext cx="8229600" cy="1052981"/>
          </a:xfrm>
          <a:prstGeom prst="rect">
            <a:avLst/>
          </a:prstGeom>
          <a:noFill/>
        </p:spPr>
        <p:txBody>
          <a:bodyPr wrap="square">
            <a:spAutoFit/>
          </a:bodyPr>
          <a:lstStyle/>
          <a:p>
            <a:pPr>
              <a:lnSpc>
                <a:spcPts val="3860"/>
              </a:lnSpc>
            </a:pPr>
            <a:r>
              <a:rPr lang="zh-CN" altLang="en-US" sz="2800" dirty="0">
                <a:solidFill>
                  <a:schemeClr val="tx1"/>
                </a:solidFill>
                <a:latin typeface="微软雅黑" panose="020B0503020204020204" pitchFamily="34" charset="-122"/>
                <a:ea typeface="微软雅黑" panose="020B0503020204020204" pitchFamily="34" charset="-122"/>
              </a:rPr>
              <a:t>事实是：那个没有陆地生物可以逃避的全球大洪水灾难，造成生物大量死亡、被掩埋，变成化石。</a:t>
            </a:r>
          </a:p>
        </p:txBody>
      </p:sp>
    </p:spTree>
    <p:extLst>
      <p:ext uri="{BB962C8B-B14F-4D97-AF65-F5344CB8AC3E}">
        <p14:creationId xmlns:p14="http://schemas.microsoft.com/office/powerpoint/2010/main" val="73656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科学家动画,科学家漫画- 伤感说说吧">
            <a:extLst>
              <a:ext uri="{FF2B5EF4-FFF2-40B4-BE49-F238E27FC236}">
                <a16:creationId xmlns:a16="http://schemas.microsoft.com/office/drawing/2014/main" id="{2010E992-5659-E55C-6F80-A8F1482AD1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527506" y="893969"/>
            <a:ext cx="4212783" cy="4212783"/>
          </a:xfrm>
          <a:prstGeom prst="rect">
            <a:avLst/>
          </a:prstGeom>
          <a:noFill/>
          <a:extLst>
            <a:ext uri="{909E8E84-426E-40DD-AFC4-6F175D3DCCD1}">
              <a14:hiddenFill xmlns:a14="http://schemas.microsoft.com/office/drawing/2010/main">
                <a:solidFill>
                  <a:srgbClr val="FFFFFF"/>
                </a:solidFill>
              </a14:hiddenFill>
            </a:ext>
          </a:extLst>
        </p:spPr>
      </p:pic>
      <p:sp>
        <p:nvSpPr>
          <p:cNvPr id="4" name="对话气泡: 圆角矩形 3">
            <a:extLst>
              <a:ext uri="{FF2B5EF4-FFF2-40B4-BE49-F238E27FC236}">
                <a16:creationId xmlns:a16="http://schemas.microsoft.com/office/drawing/2014/main" id="{D564C6FC-85FD-0825-6A61-C1A9BFE847C7}"/>
              </a:ext>
            </a:extLst>
          </p:cNvPr>
          <p:cNvSpPr/>
          <p:nvPr/>
        </p:nvSpPr>
        <p:spPr>
          <a:xfrm>
            <a:off x="555120" y="177800"/>
            <a:ext cx="4972386" cy="1963094"/>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微软雅黑" panose="020B0503020204020204" pitchFamily="34" charset="-122"/>
                <a:ea typeface="微软雅黑" panose="020B0503020204020204" pitchFamily="34" charset="-122"/>
              </a:rPr>
              <a:t>古生物化石能解释</a:t>
            </a:r>
            <a:endParaRPr lang="en-US" altLang="zh-CN" sz="3600" b="1" dirty="0">
              <a:solidFill>
                <a:schemeClr val="tx1"/>
              </a:solidFill>
              <a:latin typeface="微软雅黑" panose="020B0503020204020204" pitchFamily="34" charset="-122"/>
              <a:ea typeface="微软雅黑" panose="020B0503020204020204" pitchFamily="34" charset="-122"/>
            </a:endParaRPr>
          </a:p>
          <a:p>
            <a:pPr algn="ctr"/>
            <a:r>
              <a:rPr lang="zh-CN" altLang="en-US" sz="3600" b="1" dirty="0">
                <a:solidFill>
                  <a:schemeClr val="tx1"/>
                </a:solidFill>
                <a:latin typeface="微软雅黑" panose="020B0503020204020204" pitchFamily="34" charset="-122"/>
                <a:ea typeface="微软雅黑" panose="020B0503020204020204" pitchFamily="34" charset="-122"/>
              </a:rPr>
              <a:t>生物的进化过程</a:t>
            </a:r>
          </a:p>
        </p:txBody>
      </p:sp>
      <p:sp>
        <p:nvSpPr>
          <p:cNvPr id="2" name="对话气泡: 圆角矩形 1">
            <a:extLst>
              <a:ext uri="{FF2B5EF4-FFF2-40B4-BE49-F238E27FC236}">
                <a16:creationId xmlns:a16="http://schemas.microsoft.com/office/drawing/2014/main" id="{5CD40F7F-02DE-CE02-8456-C704392B0683}"/>
              </a:ext>
            </a:extLst>
          </p:cNvPr>
          <p:cNvSpPr/>
          <p:nvPr/>
        </p:nvSpPr>
        <p:spPr>
          <a:xfrm>
            <a:off x="3041314" y="5106752"/>
            <a:ext cx="4972385" cy="1573448"/>
          </a:xfrm>
          <a:prstGeom prst="wedgeRoundRectCallout">
            <a:avLst>
              <a:gd name="adj1" fmla="val -56194"/>
              <a:gd name="adj2" fmla="val 24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微软雅黑" panose="020B0503020204020204" pitchFamily="34" charset="-122"/>
                <a:ea typeface="微软雅黑" panose="020B0503020204020204" pitchFamily="34" charset="-122"/>
              </a:rPr>
              <a:t>支持进化的古生物</a:t>
            </a:r>
            <a:endParaRPr lang="en-US" altLang="zh-CN" sz="3600" b="1" dirty="0">
              <a:solidFill>
                <a:schemeClr val="tx1"/>
              </a:solidFill>
              <a:latin typeface="微软雅黑" panose="020B0503020204020204" pitchFamily="34" charset="-122"/>
              <a:ea typeface="微软雅黑" panose="020B0503020204020204" pitchFamily="34" charset="-122"/>
            </a:endParaRPr>
          </a:p>
          <a:p>
            <a:pPr algn="ctr"/>
            <a:r>
              <a:rPr lang="zh-CN" altLang="en-US" sz="3600" b="1" dirty="0">
                <a:solidFill>
                  <a:schemeClr val="tx1"/>
                </a:solidFill>
                <a:latin typeface="微软雅黑" panose="020B0503020204020204" pitchFamily="34" charset="-122"/>
                <a:ea typeface="微软雅黑" panose="020B0503020204020204" pitchFamily="34" charset="-122"/>
              </a:rPr>
              <a:t>是什么？</a:t>
            </a:r>
          </a:p>
        </p:txBody>
      </p:sp>
      <p:pic>
        <p:nvPicPr>
          <p:cNvPr id="6" name="图片 5" descr="卡通人物&#10;&#10;描述已自动生成">
            <a:extLst>
              <a:ext uri="{FF2B5EF4-FFF2-40B4-BE49-F238E27FC236}">
                <a16:creationId xmlns:a16="http://schemas.microsoft.com/office/drawing/2014/main" id="{7F4B1BEB-8230-E755-A5D4-D6D711861184}"/>
              </a:ext>
            </a:extLst>
          </p:cNvPr>
          <p:cNvPicPr>
            <a:picLocks noChangeAspect="1"/>
          </p:cNvPicPr>
          <p:nvPr/>
        </p:nvPicPr>
        <p:blipFill>
          <a:blip r:embed="rId5"/>
          <a:stretch>
            <a:fillRect/>
          </a:stretch>
        </p:blipFill>
        <p:spPr>
          <a:xfrm>
            <a:off x="-215774" y="2887587"/>
            <a:ext cx="4090465" cy="4090465"/>
          </a:xfrm>
          <a:prstGeom prst="rect">
            <a:avLst/>
          </a:prstGeom>
        </p:spPr>
      </p:pic>
    </p:spTree>
    <p:extLst>
      <p:ext uri="{BB962C8B-B14F-4D97-AF65-F5344CB8AC3E}">
        <p14:creationId xmlns:p14="http://schemas.microsoft.com/office/powerpoint/2010/main" val="388830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09164E-0773-0339-4804-54F9BB8B7176}"/>
              </a:ext>
            </a:extLst>
          </p:cNvPr>
          <p:cNvSpPr>
            <a:spLocks noGrp="1"/>
          </p:cNvSpPr>
          <p:nvPr>
            <p:ph type="title"/>
          </p:nvPr>
        </p:nvSpPr>
        <p:spPr/>
        <p:txBody>
          <a:bodyPr/>
          <a:lstStyle/>
          <a:p>
            <a:r>
              <a:rPr lang="zh-CN" altLang="en-US" dirty="0"/>
              <a:t>“过渡物种”？</a:t>
            </a:r>
          </a:p>
        </p:txBody>
      </p:sp>
      <p:pic>
        <p:nvPicPr>
          <p:cNvPr id="28" name="图片 27" descr="灰色的鱼&#10;&#10;描述已自动生成">
            <a:extLst>
              <a:ext uri="{FF2B5EF4-FFF2-40B4-BE49-F238E27FC236}">
                <a16:creationId xmlns:a16="http://schemas.microsoft.com/office/drawing/2014/main" id="{256C592A-483A-0A53-FBA2-1B1A32D5A934}"/>
              </a:ext>
            </a:extLst>
          </p:cNvPr>
          <p:cNvPicPr>
            <a:picLocks noChangeAspect="1"/>
          </p:cNvPicPr>
          <p:nvPr/>
        </p:nvPicPr>
        <p:blipFill>
          <a:blip r:embed="rId3"/>
          <a:stretch>
            <a:fillRect/>
          </a:stretch>
        </p:blipFill>
        <p:spPr>
          <a:xfrm>
            <a:off x="0" y="2278860"/>
            <a:ext cx="4457700" cy="3566160"/>
          </a:xfrm>
          <a:prstGeom prst="rect">
            <a:avLst/>
          </a:prstGeom>
        </p:spPr>
      </p:pic>
      <p:pic>
        <p:nvPicPr>
          <p:cNvPr id="30" name="图片 29" descr="图片包含 人, 女人, 年轻, 男人&#10;&#10;描述已自动生成">
            <a:extLst>
              <a:ext uri="{FF2B5EF4-FFF2-40B4-BE49-F238E27FC236}">
                <a16:creationId xmlns:a16="http://schemas.microsoft.com/office/drawing/2014/main" id="{2350B0E9-D1E2-889D-70BE-0670B213B68C}"/>
              </a:ext>
            </a:extLst>
          </p:cNvPr>
          <p:cNvPicPr>
            <a:picLocks noChangeAspect="1"/>
          </p:cNvPicPr>
          <p:nvPr/>
        </p:nvPicPr>
        <p:blipFill>
          <a:blip r:embed="rId4"/>
          <a:stretch>
            <a:fillRect/>
          </a:stretch>
        </p:blipFill>
        <p:spPr>
          <a:xfrm>
            <a:off x="4721810" y="2272727"/>
            <a:ext cx="4428462" cy="3572293"/>
          </a:xfrm>
          <a:prstGeom prst="rect">
            <a:avLst/>
          </a:prstGeom>
        </p:spPr>
      </p:pic>
      <p:sp>
        <p:nvSpPr>
          <p:cNvPr id="32" name="文本框 31">
            <a:extLst>
              <a:ext uri="{FF2B5EF4-FFF2-40B4-BE49-F238E27FC236}">
                <a16:creationId xmlns:a16="http://schemas.microsoft.com/office/drawing/2014/main" id="{C45B208F-6739-69EB-A4F3-590E83282044}"/>
              </a:ext>
            </a:extLst>
          </p:cNvPr>
          <p:cNvSpPr txBox="1"/>
          <p:nvPr/>
        </p:nvSpPr>
        <p:spPr>
          <a:xfrm>
            <a:off x="9348327" y="6435990"/>
            <a:ext cx="3694573" cy="276999"/>
          </a:xfrm>
          <a:prstGeom prst="rect">
            <a:avLst/>
          </a:prstGeom>
          <a:noFill/>
        </p:spPr>
        <p:txBody>
          <a:bodyPr wrap="square">
            <a:spAutoFit/>
          </a:bodyPr>
          <a:lstStyle/>
          <a:p>
            <a:pPr algn="ctr" fontAlgn="base"/>
            <a:r>
              <a:rPr lang="zh-CN" altLang="en-US" sz="1200" i="0" dirty="0">
                <a:solidFill>
                  <a:schemeClr val="bg1">
                    <a:lumMod val="50000"/>
                  </a:schemeClr>
                </a:solidFill>
                <a:effectLst/>
                <a:latin typeface="Merriweather" panose="020B0604020202020204" pitchFamily="2" charset="0"/>
              </a:rPr>
              <a:t>图为 </a:t>
            </a:r>
            <a:r>
              <a:rPr lang="en-US" altLang="zh-CN" sz="1200" i="0" dirty="0">
                <a:solidFill>
                  <a:schemeClr val="bg1">
                    <a:lumMod val="50000"/>
                  </a:schemeClr>
                </a:solidFill>
                <a:effectLst/>
                <a:latin typeface="Merriweather" panose="020B0604020202020204" pitchFamily="2" charset="0"/>
              </a:rPr>
              <a:t>“Origins” — Daniel Lee, 1999</a:t>
            </a:r>
          </a:p>
        </p:txBody>
      </p:sp>
      <p:sp>
        <p:nvSpPr>
          <p:cNvPr id="33" name="标题 6">
            <a:extLst>
              <a:ext uri="{FF2B5EF4-FFF2-40B4-BE49-F238E27FC236}">
                <a16:creationId xmlns:a16="http://schemas.microsoft.com/office/drawing/2014/main" id="{B95105C9-A139-469E-3154-560036346180}"/>
              </a:ext>
            </a:extLst>
          </p:cNvPr>
          <p:cNvSpPr txBox="1">
            <a:spLocks/>
          </p:cNvSpPr>
          <p:nvPr/>
        </p:nvSpPr>
        <p:spPr>
          <a:xfrm>
            <a:off x="3024554" y="2450122"/>
            <a:ext cx="1397637" cy="688264"/>
          </a:xfrm>
          <a:prstGeom prst="rect">
            <a:avLst/>
          </a:prstGeom>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3600" dirty="0">
                <a:solidFill>
                  <a:schemeClr val="bg1"/>
                </a:solidFill>
                <a:latin typeface="微软雅黑" panose="020B0503020204020204" pitchFamily="34" charset="-122"/>
                <a:ea typeface="微软雅黑" panose="020B0503020204020204" pitchFamily="34" charset="-122"/>
              </a:rPr>
              <a:t>鱼</a:t>
            </a:r>
          </a:p>
        </p:txBody>
      </p:sp>
      <p:sp>
        <p:nvSpPr>
          <p:cNvPr id="34" name="标题 6">
            <a:extLst>
              <a:ext uri="{FF2B5EF4-FFF2-40B4-BE49-F238E27FC236}">
                <a16:creationId xmlns:a16="http://schemas.microsoft.com/office/drawing/2014/main" id="{F07B963C-947E-4028-45EE-4BCD0C31148F}"/>
              </a:ext>
            </a:extLst>
          </p:cNvPr>
          <p:cNvSpPr txBox="1">
            <a:spLocks/>
          </p:cNvSpPr>
          <p:nvPr/>
        </p:nvSpPr>
        <p:spPr>
          <a:xfrm>
            <a:off x="4721810" y="2459386"/>
            <a:ext cx="1362467" cy="688264"/>
          </a:xfrm>
          <a:prstGeom prst="rect">
            <a:avLst/>
          </a:prstGeom>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3600" dirty="0">
                <a:solidFill>
                  <a:schemeClr val="bg1"/>
                </a:solidFill>
                <a:latin typeface="微软雅黑" panose="020B0503020204020204" pitchFamily="34" charset="-122"/>
                <a:ea typeface="微软雅黑" panose="020B0503020204020204" pitchFamily="34" charset="-122"/>
              </a:rPr>
              <a:t>人</a:t>
            </a:r>
          </a:p>
        </p:txBody>
      </p:sp>
      <p:sp>
        <p:nvSpPr>
          <p:cNvPr id="35" name="箭头: 右 34">
            <a:extLst>
              <a:ext uri="{FF2B5EF4-FFF2-40B4-BE49-F238E27FC236}">
                <a16:creationId xmlns:a16="http://schemas.microsoft.com/office/drawing/2014/main" id="{221B197E-BD73-D4A7-613C-87C2EFD78681}"/>
              </a:ext>
            </a:extLst>
          </p:cNvPr>
          <p:cNvSpPr/>
          <p:nvPr/>
        </p:nvSpPr>
        <p:spPr>
          <a:xfrm>
            <a:off x="4201997" y="3389921"/>
            <a:ext cx="1220337" cy="152456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 name="文本框 2">
            <a:extLst>
              <a:ext uri="{FF2B5EF4-FFF2-40B4-BE49-F238E27FC236}">
                <a16:creationId xmlns:a16="http://schemas.microsoft.com/office/drawing/2014/main" id="{B412E1C6-FCA1-1CF5-C85E-B0A6DB35EA48}"/>
              </a:ext>
            </a:extLst>
          </p:cNvPr>
          <p:cNvSpPr txBox="1"/>
          <p:nvPr/>
        </p:nvSpPr>
        <p:spPr>
          <a:xfrm>
            <a:off x="4304173" y="3890593"/>
            <a:ext cx="902811" cy="523220"/>
          </a:xfrm>
          <a:prstGeom prst="rect">
            <a:avLst/>
          </a:prstGeom>
          <a:noFill/>
        </p:spPr>
        <p:txBody>
          <a:bodyPr wrap="none" rtlCol="0">
            <a:spAutoFit/>
          </a:bodyPr>
          <a:lstStyle/>
          <a:p>
            <a:r>
              <a:rPr lang="zh-CN" altLang="en-US" sz="2800" b="1" dirty="0">
                <a:latin typeface="微软雅黑" panose="020B0503020204020204" pitchFamily="34" charset="-122"/>
                <a:ea typeface="微软雅黑" panose="020B0503020204020204" pitchFamily="34" charset="-122"/>
              </a:rPr>
              <a:t>进化</a:t>
            </a:r>
          </a:p>
        </p:txBody>
      </p:sp>
    </p:spTree>
    <p:extLst>
      <p:ext uri="{BB962C8B-B14F-4D97-AF65-F5344CB8AC3E}">
        <p14:creationId xmlns:p14="http://schemas.microsoft.com/office/powerpoint/2010/main" val="15519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09164E-0773-0339-4804-54F9BB8B7176}"/>
              </a:ext>
            </a:extLst>
          </p:cNvPr>
          <p:cNvSpPr>
            <a:spLocks noGrp="1"/>
          </p:cNvSpPr>
          <p:nvPr>
            <p:ph type="title"/>
          </p:nvPr>
        </p:nvSpPr>
        <p:spPr/>
        <p:txBody>
          <a:bodyPr/>
          <a:lstStyle/>
          <a:p>
            <a:r>
              <a:rPr lang="zh-CN" altLang="en-US" dirty="0"/>
              <a:t>过渡物种：既像鱼又像人的生物</a:t>
            </a:r>
          </a:p>
        </p:txBody>
      </p:sp>
      <p:grpSp>
        <p:nvGrpSpPr>
          <p:cNvPr id="3" name="组合 2">
            <a:extLst>
              <a:ext uri="{FF2B5EF4-FFF2-40B4-BE49-F238E27FC236}">
                <a16:creationId xmlns:a16="http://schemas.microsoft.com/office/drawing/2014/main" id="{1B97E2BA-0A66-3BCF-CF62-F30BCF4417AA}"/>
              </a:ext>
            </a:extLst>
          </p:cNvPr>
          <p:cNvGrpSpPr/>
          <p:nvPr/>
        </p:nvGrpSpPr>
        <p:grpSpPr>
          <a:xfrm>
            <a:off x="0" y="1620641"/>
            <a:ext cx="9144000" cy="3654032"/>
            <a:chOff x="228597" y="1779631"/>
            <a:chExt cx="8746135" cy="3495042"/>
          </a:xfrm>
        </p:grpSpPr>
        <p:pic>
          <p:nvPicPr>
            <p:cNvPr id="11" name="图片 10" descr="张着嘴的青蛙&#10;&#10;描述已自动生成">
              <a:extLst>
                <a:ext uri="{FF2B5EF4-FFF2-40B4-BE49-F238E27FC236}">
                  <a16:creationId xmlns:a16="http://schemas.microsoft.com/office/drawing/2014/main" id="{05601A4A-1CF9-3A66-DFA8-C6397D619186}"/>
                </a:ext>
              </a:extLst>
            </p:cNvPr>
            <p:cNvPicPr>
              <a:picLocks noChangeAspect="1"/>
            </p:cNvPicPr>
            <p:nvPr/>
          </p:nvPicPr>
          <p:blipFill>
            <a:blip r:embed="rId3"/>
            <a:stretch>
              <a:fillRect/>
            </a:stretch>
          </p:blipFill>
          <p:spPr>
            <a:xfrm>
              <a:off x="228597" y="1779631"/>
              <a:ext cx="4368803" cy="3495042"/>
            </a:xfrm>
            <a:prstGeom prst="rect">
              <a:avLst/>
            </a:prstGeom>
          </p:spPr>
        </p:pic>
        <p:pic>
          <p:nvPicPr>
            <p:cNvPr id="12" name="图片 11" descr="灰色的动物&#10;&#10;描述已自动生成">
              <a:extLst>
                <a:ext uri="{FF2B5EF4-FFF2-40B4-BE49-F238E27FC236}">
                  <a16:creationId xmlns:a16="http://schemas.microsoft.com/office/drawing/2014/main" id="{D0FCB3CD-D37E-D7BD-2CA7-17CD4205A568}"/>
                </a:ext>
              </a:extLst>
            </p:cNvPr>
            <p:cNvPicPr>
              <a:picLocks noChangeAspect="1"/>
            </p:cNvPicPr>
            <p:nvPr/>
          </p:nvPicPr>
          <p:blipFill>
            <a:blip r:embed="rId4"/>
            <a:stretch>
              <a:fillRect/>
            </a:stretch>
          </p:blipFill>
          <p:spPr>
            <a:xfrm>
              <a:off x="4605929" y="1779631"/>
              <a:ext cx="4368803" cy="3495042"/>
            </a:xfrm>
            <a:prstGeom prst="rect">
              <a:avLst/>
            </a:prstGeom>
          </p:spPr>
        </p:pic>
      </p:grpSp>
      <p:sp>
        <p:nvSpPr>
          <p:cNvPr id="14" name="标题 6">
            <a:extLst>
              <a:ext uri="{FF2B5EF4-FFF2-40B4-BE49-F238E27FC236}">
                <a16:creationId xmlns:a16="http://schemas.microsoft.com/office/drawing/2014/main" id="{837431DF-5985-2151-B02F-D2B4FA88AA0E}"/>
              </a:ext>
            </a:extLst>
          </p:cNvPr>
          <p:cNvSpPr txBox="1">
            <a:spLocks/>
          </p:cNvSpPr>
          <p:nvPr/>
        </p:nvSpPr>
        <p:spPr>
          <a:xfrm>
            <a:off x="844062" y="5551171"/>
            <a:ext cx="8299938" cy="688264"/>
          </a:xfrm>
          <a:prstGeom prst="rect">
            <a:avLst/>
          </a:prstGeom>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pPr algn="l"/>
            <a:r>
              <a:rPr lang="zh-CN" altLang="en-US" sz="2800" b="0" dirty="0">
                <a:latin typeface="微软雅黑" panose="020B0503020204020204" pitchFamily="34" charset="-122"/>
                <a:ea typeface="微软雅黑" panose="020B0503020204020204" pitchFamily="34" charset="-122"/>
              </a:rPr>
              <a:t>如果这类生物是真的，鱼进化成人就有证有据。</a:t>
            </a:r>
          </a:p>
        </p:txBody>
      </p:sp>
    </p:spTree>
    <p:extLst>
      <p:ext uri="{BB962C8B-B14F-4D97-AF65-F5344CB8AC3E}">
        <p14:creationId xmlns:p14="http://schemas.microsoft.com/office/powerpoint/2010/main" val="39453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09164E-0773-0339-4804-54F9BB8B7176}"/>
              </a:ext>
            </a:extLst>
          </p:cNvPr>
          <p:cNvSpPr>
            <a:spLocks noGrp="1"/>
          </p:cNvSpPr>
          <p:nvPr>
            <p:ph type="title"/>
          </p:nvPr>
        </p:nvSpPr>
        <p:spPr/>
        <p:txBody>
          <a:bodyPr/>
          <a:lstStyle/>
          <a:p>
            <a:r>
              <a:rPr lang="zh-CN" altLang="en-US" dirty="0"/>
              <a:t>鱼与人的化石</a:t>
            </a:r>
          </a:p>
        </p:txBody>
      </p:sp>
      <p:sp>
        <p:nvSpPr>
          <p:cNvPr id="32" name="文本框 31">
            <a:extLst>
              <a:ext uri="{FF2B5EF4-FFF2-40B4-BE49-F238E27FC236}">
                <a16:creationId xmlns:a16="http://schemas.microsoft.com/office/drawing/2014/main" id="{C45B208F-6739-69EB-A4F3-590E83282044}"/>
              </a:ext>
            </a:extLst>
          </p:cNvPr>
          <p:cNvSpPr txBox="1"/>
          <p:nvPr/>
        </p:nvSpPr>
        <p:spPr>
          <a:xfrm>
            <a:off x="9277989" y="5228579"/>
            <a:ext cx="3694573" cy="276999"/>
          </a:xfrm>
          <a:prstGeom prst="rect">
            <a:avLst/>
          </a:prstGeom>
          <a:noFill/>
        </p:spPr>
        <p:txBody>
          <a:bodyPr wrap="square">
            <a:spAutoFit/>
          </a:bodyPr>
          <a:lstStyle/>
          <a:p>
            <a:pPr algn="ctr" fontAlgn="base"/>
            <a:r>
              <a:rPr lang="zh-CN" altLang="en-US" sz="1200" i="0" dirty="0">
                <a:solidFill>
                  <a:schemeClr val="bg1">
                    <a:lumMod val="50000"/>
                  </a:schemeClr>
                </a:solidFill>
                <a:effectLst/>
                <a:latin typeface="Merriweather" panose="020B0604020202020204" pitchFamily="2" charset="0"/>
              </a:rPr>
              <a:t>图为 </a:t>
            </a:r>
            <a:r>
              <a:rPr lang="en-US" altLang="zh-CN" sz="1200" i="0" dirty="0">
                <a:solidFill>
                  <a:schemeClr val="bg1">
                    <a:lumMod val="50000"/>
                  </a:schemeClr>
                </a:solidFill>
                <a:effectLst/>
                <a:latin typeface="Merriweather" panose="020B0604020202020204" pitchFamily="2" charset="0"/>
              </a:rPr>
              <a:t>“Origins” — Daniel Lee, 1999</a:t>
            </a:r>
          </a:p>
        </p:txBody>
      </p:sp>
      <p:sp>
        <p:nvSpPr>
          <p:cNvPr id="33" name="标题 6">
            <a:extLst>
              <a:ext uri="{FF2B5EF4-FFF2-40B4-BE49-F238E27FC236}">
                <a16:creationId xmlns:a16="http://schemas.microsoft.com/office/drawing/2014/main" id="{B95105C9-A139-469E-3154-560036346180}"/>
              </a:ext>
            </a:extLst>
          </p:cNvPr>
          <p:cNvSpPr txBox="1">
            <a:spLocks/>
          </p:cNvSpPr>
          <p:nvPr/>
        </p:nvSpPr>
        <p:spPr>
          <a:xfrm>
            <a:off x="266872" y="6310148"/>
            <a:ext cx="4217536" cy="454068"/>
          </a:xfrm>
          <a:prstGeom prst="rect">
            <a:avLst/>
          </a:prstGeom>
          <a:solidFill>
            <a:schemeClr val="tx1">
              <a:lumMod val="85000"/>
              <a:lumOff val="15000"/>
            </a:schemeClr>
          </a:solidFill>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鱼</a:t>
            </a:r>
          </a:p>
        </p:txBody>
      </p:sp>
      <p:sp>
        <p:nvSpPr>
          <p:cNvPr id="34" name="标题 6">
            <a:extLst>
              <a:ext uri="{FF2B5EF4-FFF2-40B4-BE49-F238E27FC236}">
                <a16:creationId xmlns:a16="http://schemas.microsoft.com/office/drawing/2014/main" id="{F07B963C-947E-4028-45EE-4BCD0C31148F}"/>
              </a:ext>
            </a:extLst>
          </p:cNvPr>
          <p:cNvSpPr txBox="1">
            <a:spLocks/>
          </p:cNvSpPr>
          <p:nvPr/>
        </p:nvSpPr>
        <p:spPr>
          <a:xfrm>
            <a:off x="4687252" y="6310148"/>
            <a:ext cx="4189873" cy="454068"/>
          </a:xfrm>
          <a:prstGeom prst="rect">
            <a:avLst/>
          </a:prstGeom>
          <a:solidFill>
            <a:schemeClr val="tx1">
              <a:lumMod val="85000"/>
              <a:lumOff val="15000"/>
            </a:schemeClr>
          </a:solidFill>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人</a:t>
            </a:r>
          </a:p>
        </p:txBody>
      </p:sp>
      <p:grpSp>
        <p:nvGrpSpPr>
          <p:cNvPr id="3" name="组合 2">
            <a:extLst>
              <a:ext uri="{FF2B5EF4-FFF2-40B4-BE49-F238E27FC236}">
                <a16:creationId xmlns:a16="http://schemas.microsoft.com/office/drawing/2014/main" id="{1D824040-E288-20C8-E0AC-214F09A6B44B}"/>
              </a:ext>
            </a:extLst>
          </p:cNvPr>
          <p:cNvGrpSpPr/>
          <p:nvPr/>
        </p:nvGrpSpPr>
        <p:grpSpPr>
          <a:xfrm>
            <a:off x="266873" y="1266091"/>
            <a:ext cx="4217536" cy="5044057"/>
            <a:chOff x="114300" y="1359875"/>
            <a:chExt cx="4217536" cy="5044057"/>
          </a:xfrm>
        </p:grpSpPr>
        <p:pic>
          <p:nvPicPr>
            <p:cNvPr id="28" name="图片 27" descr="灰色的鱼&#10;&#10;描述已自动生成">
              <a:extLst>
                <a:ext uri="{FF2B5EF4-FFF2-40B4-BE49-F238E27FC236}">
                  <a16:creationId xmlns:a16="http://schemas.microsoft.com/office/drawing/2014/main" id="{256C592A-483A-0A53-FBA2-1B1A32D5A934}"/>
                </a:ext>
              </a:extLst>
            </p:cNvPr>
            <p:cNvPicPr>
              <a:picLocks noChangeAspect="1"/>
            </p:cNvPicPr>
            <p:nvPr/>
          </p:nvPicPr>
          <p:blipFill rotWithShape="1">
            <a:blip r:embed="rId3"/>
            <a:srcRect t="4178" b="3825"/>
            <a:stretch/>
          </p:blipFill>
          <p:spPr>
            <a:xfrm>
              <a:off x="114300" y="1359875"/>
              <a:ext cx="4217536" cy="3103989"/>
            </a:xfrm>
            <a:prstGeom prst="rect">
              <a:avLst/>
            </a:prstGeom>
          </p:spPr>
        </p:pic>
        <p:pic>
          <p:nvPicPr>
            <p:cNvPr id="1026" name="Picture 2" descr="我国首次发现保存完美的金龙鱼化石|东南亚|金龙鱼|化石_新浪新闻">
              <a:extLst>
                <a:ext uri="{FF2B5EF4-FFF2-40B4-BE49-F238E27FC236}">
                  <a16:creationId xmlns:a16="http://schemas.microsoft.com/office/drawing/2014/main" id="{E8269F7F-DC4D-9291-5FBF-181F6FC8A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463865"/>
              <a:ext cx="4217536" cy="1940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a:extLst>
              <a:ext uri="{FF2B5EF4-FFF2-40B4-BE49-F238E27FC236}">
                <a16:creationId xmlns:a16="http://schemas.microsoft.com/office/drawing/2014/main" id="{727D3BCD-78EE-9362-9436-39785606B6EE}"/>
              </a:ext>
            </a:extLst>
          </p:cNvPr>
          <p:cNvGrpSpPr/>
          <p:nvPr/>
        </p:nvGrpSpPr>
        <p:grpSpPr>
          <a:xfrm>
            <a:off x="4687253" y="1266093"/>
            <a:ext cx="4189873" cy="5044055"/>
            <a:chOff x="4839827" y="1359877"/>
            <a:chExt cx="4189873" cy="5044055"/>
          </a:xfrm>
        </p:grpSpPr>
        <p:pic>
          <p:nvPicPr>
            <p:cNvPr id="30" name="图片 29" descr="图片包含 人, 女人, 年轻, 男人&#10;&#10;描述已自动生成">
              <a:extLst>
                <a:ext uri="{FF2B5EF4-FFF2-40B4-BE49-F238E27FC236}">
                  <a16:creationId xmlns:a16="http://schemas.microsoft.com/office/drawing/2014/main" id="{2350B0E9-D1E2-889D-70BE-0670B213B68C}"/>
                </a:ext>
              </a:extLst>
            </p:cNvPr>
            <p:cNvPicPr>
              <a:picLocks noChangeAspect="1"/>
            </p:cNvPicPr>
            <p:nvPr/>
          </p:nvPicPr>
          <p:blipFill rotWithShape="1">
            <a:blip r:embed="rId5"/>
            <a:srcRect t="3672" b="4490"/>
            <a:stretch/>
          </p:blipFill>
          <p:spPr>
            <a:xfrm>
              <a:off x="4839827" y="1359877"/>
              <a:ext cx="4189873" cy="3103988"/>
            </a:xfrm>
            <a:prstGeom prst="rect">
              <a:avLst/>
            </a:prstGeom>
          </p:spPr>
        </p:pic>
        <p:pic>
          <p:nvPicPr>
            <p:cNvPr id="1028" name="Picture 4" descr="逼&quot;北京人&quot;更早的祖先遗存——两件距今100万年郧县人头骨化石发现记 - 神秘的地球 科学|自然|地理|探索">
              <a:extLst>
                <a:ext uri="{FF2B5EF4-FFF2-40B4-BE49-F238E27FC236}">
                  <a16:creationId xmlns:a16="http://schemas.microsoft.com/office/drawing/2014/main" id="{F34C1E23-278B-7D07-AE8D-17A5BB4800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839827" y="4463865"/>
              <a:ext cx="4189872" cy="19400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651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09164E-0773-0339-4804-54F9BB8B7176}"/>
              </a:ext>
            </a:extLst>
          </p:cNvPr>
          <p:cNvSpPr>
            <a:spLocks noGrp="1"/>
          </p:cNvSpPr>
          <p:nvPr>
            <p:ph type="title"/>
          </p:nvPr>
        </p:nvSpPr>
        <p:spPr/>
        <p:txBody>
          <a:bodyPr/>
          <a:lstStyle/>
          <a:p>
            <a:r>
              <a:rPr lang="zh-CN" altLang="en-US" dirty="0"/>
              <a:t>没有“过渡物种”的化石证据</a:t>
            </a:r>
          </a:p>
        </p:txBody>
      </p:sp>
      <p:sp>
        <p:nvSpPr>
          <p:cNvPr id="32" name="文本框 31">
            <a:extLst>
              <a:ext uri="{FF2B5EF4-FFF2-40B4-BE49-F238E27FC236}">
                <a16:creationId xmlns:a16="http://schemas.microsoft.com/office/drawing/2014/main" id="{C45B208F-6739-69EB-A4F3-590E83282044}"/>
              </a:ext>
            </a:extLst>
          </p:cNvPr>
          <p:cNvSpPr txBox="1"/>
          <p:nvPr/>
        </p:nvSpPr>
        <p:spPr>
          <a:xfrm>
            <a:off x="9348327" y="6435990"/>
            <a:ext cx="3694573" cy="276999"/>
          </a:xfrm>
          <a:prstGeom prst="rect">
            <a:avLst/>
          </a:prstGeom>
          <a:noFill/>
        </p:spPr>
        <p:txBody>
          <a:bodyPr wrap="square">
            <a:spAutoFit/>
          </a:bodyPr>
          <a:lstStyle/>
          <a:p>
            <a:pPr algn="ctr" fontAlgn="base"/>
            <a:r>
              <a:rPr lang="zh-CN" altLang="en-US" sz="1200" i="0" dirty="0">
                <a:solidFill>
                  <a:schemeClr val="bg1">
                    <a:lumMod val="50000"/>
                  </a:schemeClr>
                </a:solidFill>
                <a:effectLst/>
                <a:latin typeface="Merriweather" panose="020B0604020202020204" pitchFamily="2" charset="0"/>
              </a:rPr>
              <a:t>图为 </a:t>
            </a:r>
            <a:r>
              <a:rPr lang="en-US" altLang="zh-CN" sz="1200" i="0" dirty="0">
                <a:solidFill>
                  <a:schemeClr val="bg1">
                    <a:lumMod val="50000"/>
                  </a:schemeClr>
                </a:solidFill>
                <a:effectLst/>
                <a:latin typeface="Merriweather" panose="020B0604020202020204" pitchFamily="2" charset="0"/>
              </a:rPr>
              <a:t>“Origins” — Daniel Lee, 1999</a:t>
            </a:r>
          </a:p>
        </p:txBody>
      </p:sp>
      <p:pic>
        <p:nvPicPr>
          <p:cNvPr id="5" name="图片 4" descr="张着嘴的青蛙&#10;&#10;描述已自动生成">
            <a:extLst>
              <a:ext uri="{FF2B5EF4-FFF2-40B4-BE49-F238E27FC236}">
                <a16:creationId xmlns:a16="http://schemas.microsoft.com/office/drawing/2014/main" id="{F1FF097B-622F-8DBE-310B-CD4F70029080}"/>
              </a:ext>
            </a:extLst>
          </p:cNvPr>
          <p:cNvPicPr>
            <a:picLocks noChangeAspect="1"/>
          </p:cNvPicPr>
          <p:nvPr/>
        </p:nvPicPr>
        <p:blipFill>
          <a:blip r:embed="rId3"/>
          <a:stretch>
            <a:fillRect/>
          </a:stretch>
        </p:blipFill>
        <p:spPr>
          <a:xfrm>
            <a:off x="2301412" y="2172338"/>
            <a:ext cx="2325232" cy="1860186"/>
          </a:xfrm>
          <a:prstGeom prst="rect">
            <a:avLst/>
          </a:prstGeom>
        </p:spPr>
      </p:pic>
      <p:sp>
        <p:nvSpPr>
          <p:cNvPr id="10" name="文本框 9">
            <a:extLst>
              <a:ext uri="{FF2B5EF4-FFF2-40B4-BE49-F238E27FC236}">
                <a16:creationId xmlns:a16="http://schemas.microsoft.com/office/drawing/2014/main" id="{B0F039CC-8CDB-7C1B-8FFB-44569BF1C0F0}"/>
              </a:ext>
            </a:extLst>
          </p:cNvPr>
          <p:cNvSpPr txBox="1"/>
          <p:nvPr/>
        </p:nvSpPr>
        <p:spPr>
          <a:xfrm>
            <a:off x="253321" y="4032526"/>
            <a:ext cx="2064191" cy="954107"/>
          </a:xfrm>
          <a:prstGeom prst="rect">
            <a:avLst/>
          </a:prstGeom>
          <a:noFill/>
        </p:spPr>
        <p:txBody>
          <a:bodyPr wrap="squar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有</a:t>
            </a:r>
            <a:endParaRPr lang="en-US" altLang="zh-CN" sz="2800" b="1" dirty="0">
              <a:solidFill>
                <a:srgbClr val="FF0000"/>
              </a:solidFill>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化石证据</a:t>
            </a:r>
          </a:p>
        </p:txBody>
      </p:sp>
      <p:pic>
        <p:nvPicPr>
          <p:cNvPr id="3" name="图片 2" descr="灰色的鱼&#10;&#10;描述已自动生成">
            <a:extLst>
              <a:ext uri="{FF2B5EF4-FFF2-40B4-BE49-F238E27FC236}">
                <a16:creationId xmlns:a16="http://schemas.microsoft.com/office/drawing/2014/main" id="{75E55717-7856-CCEA-69DF-C6C3D863BA1B}"/>
              </a:ext>
            </a:extLst>
          </p:cNvPr>
          <p:cNvPicPr>
            <a:picLocks noChangeAspect="1"/>
          </p:cNvPicPr>
          <p:nvPr/>
        </p:nvPicPr>
        <p:blipFill>
          <a:blip r:embed="rId4"/>
          <a:stretch>
            <a:fillRect/>
          </a:stretch>
        </p:blipFill>
        <p:spPr>
          <a:xfrm>
            <a:off x="-7721" y="2172340"/>
            <a:ext cx="2325233" cy="1860186"/>
          </a:xfrm>
          <a:prstGeom prst="rect">
            <a:avLst/>
          </a:prstGeom>
        </p:spPr>
      </p:pic>
      <p:pic>
        <p:nvPicPr>
          <p:cNvPr id="4" name="图片 3" descr="图片包含 人, 女人, 年轻, 男人&#10;&#10;描述已自动生成">
            <a:extLst>
              <a:ext uri="{FF2B5EF4-FFF2-40B4-BE49-F238E27FC236}">
                <a16:creationId xmlns:a16="http://schemas.microsoft.com/office/drawing/2014/main" id="{BD68BB2F-7F96-EB7C-6B6E-ED25793805BE}"/>
              </a:ext>
            </a:extLst>
          </p:cNvPr>
          <p:cNvPicPr>
            <a:picLocks noChangeAspect="1"/>
          </p:cNvPicPr>
          <p:nvPr/>
        </p:nvPicPr>
        <p:blipFill>
          <a:blip r:embed="rId5"/>
          <a:stretch>
            <a:fillRect/>
          </a:stretch>
        </p:blipFill>
        <p:spPr>
          <a:xfrm>
            <a:off x="6861432" y="2172340"/>
            <a:ext cx="2306014" cy="1860185"/>
          </a:xfrm>
          <a:prstGeom prst="rect">
            <a:avLst/>
          </a:prstGeom>
        </p:spPr>
      </p:pic>
      <p:pic>
        <p:nvPicPr>
          <p:cNvPr id="6" name="图片 5" descr="灰色的动物&#10;&#10;描述已自动生成">
            <a:extLst>
              <a:ext uri="{FF2B5EF4-FFF2-40B4-BE49-F238E27FC236}">
                <a16:creationId xmlns:a16="http://schemas.microsoft.com/office/drawing/2014/main" id="{396323A9-5DD3-04BA-003A-CE94C3C9812D}"/>
              </a:ext>
            </a:extLst>
          </p:cNvPr>
          <p:cNvPicPr>
            <a:picLocks noChangeAspect="1"/>
          </p:cNvPicPr>
          <p:nvPr/>
        </p:nvPicPr>
        <p:blipFill>
          <a:blip r:embed="rId6"/>
          <a:stretch>
            <a:fillRect/>
          </a:stretch>
        </p:blipFill>
        <p:spPr>
          <a:xfrm>
            <a:off x="4588468" y="2167105"/>
            <a:ext cx="2331775" cy="1865421"/>
          </a:xfrm>
          <a:prstGeom prst="rect">
            <a:avLst/>
          </a:prstGeom>
        </p:spPr>
      </p:pic>
      <p:pic>
        <p:nvPicPr>
          <p:cNvPr id="7" name="Picture 2" descr="我国首次发现保存完美的金龙鱼化石|东南亚|金龙鱼|化石_新浪新闻">
            <a:extLst>
              <a:ext uri="{FF2B5EF4-FFF2-40B4-BE49-F238E27FC236}">
                <a16:creationId xmlns:a16="http://schemas.microsoft.com/office/drawing/2014/main" id="{30A7A3F2-6415-98CB-6489-77E5CD3CE2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5" y="5260487"/>
            <a:ext cx="2074145" cy="954107"/>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D04483A6-A526-F489-9C98-8860A766D9A8}"/>
              </a:ext>
            </a:extLst>
          </p:cNvPr>
          <p:cNvSpPr txBox="1"/>
          <p:nvPr/>
        </p:nvSpPr>
        <p:spPr>
          <a:xfrm>
            <a:off x="6934762" y="4013966"/>
            <a:ext cx="2064191" cy="954107"/>
          </a:xfrm>
          <a:prstGeom prst="rect">
            <a:avLst/>
          </a:prstGeom>
          <a:noFill/>
        </p:spPr>
        <p:txBody>
          <a:bodyPr wrap="squar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有</a:t>
            </a:r>
            <a:endParaRPr lang="en-US" altLang="zh-CN" sz="2800" b="1" dirty="0">
              <a:solidFill>
                <a:srgbClr val="FF0000"/>
              </a:solidFill>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化石证据</a:t>
            </a:r>
          </a:p>
        </p:txBody>
      </p:sp>
      <p:pic>
        <p:nvPicPr>
          <p:cNvPr id="12" name="Picture 4" descr="逼&quot;北京人&quot;更早的祖先遗存——两件距今100万年郧县人头骨化石发现记 - 神秘的地球 科学|自然|地理|探索">
            <a:extLst>
              <a:ext uri="{FF2B5EF4-FFF2-40B4-BE49-F238E27FC236}">
                <a16:creationId xmlns:a16="http://schemas.microsoft.com/office/drawing/2014/main" id="{99C1B71B-81B6-363F-56F3-1EC8FEEF46B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7093015" y="5261102"/>
            <a:ext cx="2074145" cy="960406"/>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F1654FA2-AC71-DA29-8DF0-6F598BE04A54}"/>
              </a:ext>
            </a:extLst>
          </p:cNvPr>
          <p:cNvSpPr txBox="1"/>
          <p:nvPr/>
        </p:nvSpPr>
        <p:spPr>
          <a:xfrm>
            <a:off x="2490045" y="4032526"/>
            <a:ext cx="2064191" cy="954107"/>
          </a:xfrm>
          <a:prstGeom prst="rect">
            <a:avLst/>
          </a:prstGeom>
          <a:noFill/>
        </p:spPr>
        <p:txBody>
          <a:bodyPr wrap="squar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没有</a:t>
            </a:r>
            <a:endParaRPr lang="en-US" altLang="zh-CN" sz="2800" b="1" dirty="0">
              <a:solidFill>
                <a:srgbClr val="FF0000"/>
              </a:solidFill>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化石证据</a:t>
            </a:r>
          </a:p>
        </p:txBody>
      </p:sp>
      <p:sp>
        <p:nvSpPr>
          <p:cNvPr id="15" name="文本框 14">
            <a:extLst>
              <a:ext uri="{FF2B5EF4-FFF2-40B4-BE49-F238E27FC236}">
                <a16:creationId xmlns:a16="http://schemas.microsoft.com/office/drawing/2014/main" id="{9529BEDC-61CD-AA61-9311-1D3D0F18735D}"/>
              </a:ext>
            </a:extLst>
          </p:cNvPr>
          <p:cNvSpPr txBox="1"/>
          <p:nvPr/>
        </p:nvSpPr>
        <p:spPr>
          <a:xfrm>
            <a:off x="4810578" y="4032526"/>
            <a:ext cx="2064191" cy="954107"/>
          </a:xfrm>
          <a:prstGeom prst="rect">
            <a:avLst/>
          </a:prstGeom>
          <a:noFill/>
        </p:spPr>
        <p:txBody>
          <a:bodyPr wrap="square" rtlCol="0">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没有</a:t>
            </a:r>
            <a:endParaRPr lang="en-US" altLang="zh-CN" sz="2800" b="1" dirty="0">
              <a:solidFill>
                <a:srgbClr val="FF0000"/>
              </a:solidFill>
              <a:latin typeface="微软雅黑" panose="020B0503020204020204" pitchFamily="34" charset="-122"/>
              <a:ea typeface="微软雅黑" panose="020B0503020204020204" pitchFamily="34" charset="-122"/>
            </a:endParaRPr>
          </a:p>
          <a:p>
            <a:pPr algn="ctr"/>
            <a:r>
              <a:rPr lang="zh-CN" altLang="en-US" sz="2800" b="1" dirty="0">
                <a:latin typeface="微软雅黑" panose="020B0503020204020204" pitchFamily="34" charset="-122"/>
                <a:ea typeface="微软雅黑" panose="020B0503020204020204" pitchFamily="34" charset="-122"/>
              </a:rPr>
              <a:t>化石证据</a:t>
            </a:r>
          </a:p>
        </p:txBody>
      </p:sp>
      <p:sp>
        <p:nvSpPr>
          <p:cNvPr id="16" name="矩形 15">
            <a:extLst>
              <a:ext uri="{FF2B5EF4-FFF2-40B4-BE49-F238E27FC236}">
                <a16:creationId xmlns:a16="http://schemas.microsoft.com/office/drawing/2014/main" id="{9DE2C5EB-7465-DF05-C367-79EC241762D7}"/>
              </a:ext>
            </a:extLst>
          </p:cNvPr>
          <p:cNvSpPr/>
          <p:nvPr/>
        </p:nvSpPr>
        <p:spPr>
          <a:xfrm>
            <a:off x="2361451" y="5267401"/>
            <a:ext cx="2064191" cy="954107"/>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矩形 16">
            <a:extLst>
              <a:ext uri="{FF2B5EF4-FFF2-40B4-BE49-F238E27FC236}">
                <a16:creationId xmlns:a16="http://schemas.microsoft.com/office/drawing/2014/main" id="{C5E4AC80-F9E4-D4DF-3D64-20E226C2E07A}"/>
              </a:ext>
            </a:extLst>
          </p:cNvPr>
          <p:cNvSpPr/>
          <p:nvPr/>
        </p:nvSpPr>
        <p:spPr>
          <a:xfrm>
            <a:off x="4727233" y="5267401"/>
            <a:ext cx="2064191" cy="954107"/>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箭头: 右 17">
            <a:extLst>
              <a:ext uri="{FF2B5EF4-FFF2-40B4-BE49-F238E27FC236}">
                <a16:creationId xmlns:a16="http://schemas.microsoft.com/office/drawing/2014/main" id="{5CB871B7-6EDB-FEF2-D13E-91F0FFEA8DE1}"/>
              </a:ext>
            </a:extLst>
          </p:cNvPr>
          <p:cNvSpPr/>
          <p:nvPr/>
        </p:nvSpPr>
        <p:spPr>
          <a:xfrm>
            <a:off x="2053959" y="5629275"/>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9DB41B24-9E2C-D2BC-69BF-5C47EAAA9F28}"/>
              </a:ext>
            </a:extLst>
          </p:cNvPr>
          <p:cNvSpPr/>
          <p:nvPr/>
        </p:nvSpPr>
        <p:spPr>
          <a:xfrm>
            <a:off x="4418486" y="5629275"/>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a:extLst>
              <a:ext uri="{FF2B5EF4-FFF2-40B4-BE49-F238E27FC236}">
                <a16:creationId xmlns:a16="http://schemas.microsoft.com/office/drawing/2014/main" id="{98AFCF62-E63C-DCC5-25B5-0C5241F4E7F7}"/>
              </a:ext>
            </a:extLst>
          </p:cNvPr>
          <p:cNvSpPr/>
          <p:nvPr/>
        </p:nvSpPr>
        <p:spPr>
          <a:xfrm>
            <a:off x="6787567" y="5629275"/>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2" descr="红色叉叉png素材透明免抠图片-其他元素-三元素3png.com">
            <a:extLst>
              <a:ext uri="{FF2B5EF4-FFF2-40B4-BE49-F238E27FC236}">
                <a16:creationId xmlns:a16="http://schemas.microsoft.com/office/drawing/2014/main" id="{4383309B-C920-BD80-BB67-F7EEF5E705A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87995" y="5199740"/>
            <a:ext cx="1092724" cy="10927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红色叉叉png素材透明免抠图片-其他元素-三元素3png.com">
            <a:extLst>
              <a:ext uri="{FF2B5EF4-FFF2-40B4-BE49-F238E27FC236}">
                <a16:creationId xmlns:a16="http://schemas.microsoft.com/office/drawing/2014/main" id="{3055C4E6-4812-5E4B-A05D-883F176EAA9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53777" y="5199740"/>
            <a:ext cx="1092724" cy="1092724"/>
          </a:xfrm>
          <a:prstGeom prst="rect">
            <a:avLst/>
          </a:prstGeom>
          <a:noFill/>
          <a:extLst>
            <a:ext uri="{909E8E84-426E-40DD-AFC4-6F175D3DCCD1}">
              <a14:hiddenFill xmlns:a14="http://schemas.microsoft.com/office/drawing/2010/main">
                <a:solidFill>
                  <a:srgbClr val="FFFFFF"/>
                </a:solidFill>
              </a14:hiddenFill>
            </a:ext>
          </a:extLst>
        </p:spPr>
      </p:pic>
      <p:sp>
        <p:nvSpPr>
          <p:cNvPr id="13" name="标题 6">
            <a:extLst>
              <a:ext uri="{FF2B5EF4-FFF2-40B4-BE49-F238E27FC236}">
                <a16:creationId xmlns:a16="http://schemas.microsoft.com/office/drawing/2014/main" id="{5B2E2AB3-8496-F139-3858-EFFF3135296B}"/>
              </a:ext>
            </a:extLst>
          </p:cNvPr>
          <p:cNvSpPr txBox="1">
            <a:spLocks/>
          </p:cNvSpPr>
          <p:nvPr/>
        </p:nvSpPr>
        <p:spPr>
          <a:xfrm>
            <a:off x="-5138" y="1728617"/>
            <a:ext cx="2322650" cy="454068"/>
          </a:xfrm>
          <a:prstGeom prst="rect">
            <a:avLst/>
          </a:prstGeom>
          <a:solidFill>
            <a:schemeClr val="tx1">
              <a:lumMod val="85000"/>
              <a:lumOff val="15000"/>
            </a:schemeClr>
          </a:solidFill>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鱼</a:t>
            </a:r>
          </a:p>
        </p:txBody>
      </p:sp>
      <p:sp>
        <p:nvSpPr>
          <p:cNvPr id="22" name="标题 6">
            <a:extLst>
              <a:ext uri="{FF2B5EF4-FFF2-40B4-BE49-F238E27FC236}">
                <a16:creationId xmlns:a16="http://schemas.microsoft.com/office/drawing/2014/main" id="{96A4F2EE-16FD-A0AA-2011-47A623728784}"/>
              </a:ext>
            </a:extLst>
          </p:cNvPr>
          <p:cNvSpPr txBox="1">
            <a:spLocks/>
          </p:cNvSpPr>
          <p:nvPr/>
        </p:nvSpPr>
        <p:spPr>
          <a:xfrm>
            <a:off x="6897599" y="1728617"/>
            <a:ext cx="2292031" cy="454068"/>
          </a:xfrm>
          <a:prstGeom prst="rect">
            <a:avLst/>
          </a:prstGeom>
          <a:solidFill>
            <a:schemeClr val="tx1">
              <a:lumMod val="85000"/>
              <a:lumOff val="15000"/>
            </a:schemeClr>
          </a:solidFill>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人</a:t>
            </a:r>
          </a:p>
        </p:txBody>
      </p:sp>
      <p:sp>
        <p:nvSpPr>
          <p:cNvPr id="25" name="标题 6">
            <a:extLst>
              <a:ext uri="{FF2B5EF4-FFF2-40B4-BE49-F238E27FC236}">
                <a16:creationId xmlns:a16="http://schemas.microsoft.com/office/drawing/2014/main" id="{A475B715-4DEC-A211-7430-31167B86D1FD}"/>
              </a:ext>
            </a:extLst>
          </p:cNvPr>
          <p:cNvSpPr txBox="1">
            <a:spLocks/>
          </p:cNvSpPr>
          <p:nvPr/>
        </p:nvSpPr>
        <p:spPr>
          <a:xfrm>
            <a:off x="2317512" y="1728617"/>
            <a:ext cx="4615682" cy="454068"/>
          </a:xfrm>
          <a:prstGeom prst="rect">
            <a:avLst/>
          </a:prstGeom>
          <a:solidFill>
            <a:schemeClr val="tx1">
              <a:lumMod val="85000"/>
              <a:lumOff val="15000"/>
            </a:schemeClr>
          </a:solidFill>
        </p:spPr>
        <p:txBody>
          <a:bodyPr/>
          <a:lstStyle>
            <a:lvl1pPr algn="ctr" defTabSz="514350" rtl="0" eaLnBrk="1" latinLnBrk="0" hangingPunct="1">
              <a:lnSpc>
                <a:spcPct val="90000"/>
              </a:lnSpc>
              <a:spcBef>
                <a:spcPct val="0"/>
              </a:spcBef>
              <a:buNone/>
              <a:defRPr sz="40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sz="2800" dirty="0">
                <a:solidFill>
                  <a:schemeClr val="bg1"/>
                </a:solidFill>
                <a:latin typeface="微软雅黑" panose="020B0503020204020204" pitchFamily="34" charset="-122"/>
                <a:ea typeface="微软雅黑" panose="020B0503020204020204" pitchFamily="34" charset="-122"/>
              </a:rPr>
              <a:t>过渡物种</a:t>
            </a:r>
          </a:p>
        </p:txBody>
      </p:sp>
      <p:sp>
        <p:nvSpPr>
          <p:cNvPr id="21" name="矩形 20">
            <a:extLst>
              <a:ext uri="{FF2B5EF4-FFF2-40B4-BE49-F238E27FC236}">
                <a16:creationId xmlns:a16="http://schemas.microsoft.com/office/drawing/2014/main" id="{FDC8ABD1-B387-9A80-9054-0D4E07E8D5E0}"/>
              </a:ext>
            </a:extLst>
          </p:cNvPr>
          <p:cNvSpPr/>
          <p:nvPr/>
        </p:nvSpPr>
        <p:spPr>
          <a:xfrm>
            <a:off x="2332031" y="1547446"/>
            <a:ext cx="4557281" cy="35309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626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 presetClass="entr" presetSubtype="0"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par>
                          <p:cTn id="53" fill="hold">
                            <p:stCondLst>
                              <p:cond delay="1000"/>
                            </p:stCondLst>
                            <p:childTnLst>
                              <p:par>
                                <p:cTn id="54" presetID="1"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0AC38C-A003-98CD-26FC-D2EFF81D0F94}"/>
              </a:ext>
            </a:extLst>
          </p:cNvPr>
          <p:cNvSpPr>
            <a:spLocks noGrp="1"/>
          </p:cNvSpPr>
          <p:nvPr>
            <p:ph type="title"/>
          </p:nvPr>
        </p:nvSpPr>
        <p:spPr/>
        <p:txBody>
          <a:bodyPr/>
          <a:lstStyle/>
          <a:p>
            <a:r>
              <a:rPr lang="zh-CN" altLang="en-US" dirty="0"/>
              <a:t>挪亚大洪水留下的地质学证据</a:t>
            </a:r>
          </a:p>
        </p:txBody>
      </p:sp>
      <p:grpSp>
        <p:nvGrpSpPr>
          <p:cNvPr id="5" name="组合 4">
            <a:extLst>
              <a:ext uri="{FF2B5EF4-FFF2-40B4-BE49-F238E27FC236}">
                <a16:creationId xmlns:a16="http://schemas.microsoft.com/office/drawing/2014/main" id="{E9F0258A-F3C1-79BA-B052-E3387F95482D}"/>
              </a:ext>
            </a:extLst>
          </p:cNvPr>
          <p:cNvGrpSpPr/>
          <p:nvPr/>
        </p:nvGrpSpPr>
        <p:grpSpPr>
          <a:xfrm>
            <a:off x="137923" y="1312487"/>
            <a:ext cx="8881638" cy="5387803"/>
            <a:chOff x="126348" y="1208314"/>
            <a:chExt cx="8881638" cy="5387803"/>
          </a:xfrm>
        </p:grpSpPr>
        <p:pic>
          <p:nvPicPr>
            <p:cNvPr id="3" name="Picture 2" descr="查看源图像">
              <a:extLst>
                <a:ext uri="{FF2B5EF4-FFF2-40B4-BE49-F238E27FC236}">
                  <a16:creationId xmlns:a16="http://schemas.microsoft.com/office/drawing/2014/main" id="{E113B404-7EC3-FA89-3CA6-E67BF41818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26348" y="1208314"/>
              <a:ext cx="5108957" cy="53878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查看源图像">
              <a:extLst>
                <a:ext uri="{FF2B5EF4-FFF2-40B4-BE49-F238E27FC236}">
                  <a16:creationId xmlns:a16="http://schemas.microsoft.com/office/drawing/2014/main" id="{C0A454DB-9373-EA9E-7CF5-AAB046274C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78719" y="1208315"/>
              <a:ext cx="3729267" cy="53878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119318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卡通人物&#10;&#10;描述已自动生成">
            <a:extLst>
              <a:ext uri="{FF2B5EF4-FFF2-40B4-BE49-F238E27FC236}">
                <a16:creationId xmlns:a16="http://schemas.microsoft.com/office/drawing/2014/main" id="{AE838232-7190-82D9-DB33-170AEBBEF7F8}"/>
              </a:ext>
            </a:extLst>
          </p:cNvPr>
          <p:cNvPicPr>
            <a:picLocks noChangeAspect="1"/>
          </p:cNvPicPr>
          <p:nvPr/>
        </p:nvPicPr>
        <p:blipFill>
          <a:blip r:embed="rId3"/>
          <a:stretch>
            <a:fillRect/>
          </a:stretch>
        </p:blipFill>
        <p:spPr>
          <a:xfrm>
            <a:off x="-71748" y="3560109"/>
            <a:ext cx="3807321" cy="3168267"/>
          </a:xfrm>
          <a:prstGeom prst="rect">
            <a:avLst/>
          </a:prstGeom>
        </p:spPr>
      </p:pic>
      <p:pic>
        <p:nvPicPr>
          <p:cNvPr id="3" name="Picture 2" descr="科学家动画,科学家漫画- 伤感说说吧">
            <a:extLst>
              <a:ext uri="{FF2B5EF4-FFF2-40B4-BE49-F238E27FC236}">
                <a16:creationId xmlns:a16="http://schemas.microsoft.com/office/drawing/2014/main" id="{2010E992-5659-E55C-6F80-A8F1482AD1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874316" y="367240"/>
            <a:ext cx="3837520" cy="3837520"/>
          </a:xfrm>
          <a:prstGeom prst="rect">
            <a:avLst/>
          </a:prstGeom>
          <a:noFill/>
          <a:extLst>
            <a:ext uri="{909E8E84-426E-40DD-AFC4-6F175D3DCCD1}">
              <a14:hiddenFill xmlns:a14="http://schemas.microsoft.com/office/drawing/2010/main">
                <a:solidFill>
                  <a:srgbClr val="FFFFFF"/>
                </a:solidFill>
              </a14:hiddenFill>
            </a:ext>
          </a:extLst>
        </p:spPr>
      </p:pic>
      <p:sp>
        <p:nvSpPr>
          <p:cNvPr id="4" name="对话气泡: 圆角矩形 3">
            <a:extLst>
              <a:ext uri="{FF2B5EF4-FFF2-40B4-BE49-F238E27FC236}">
                <a16:creationId xmlns:a16="http://schemas.microsoft.com/office/drawing/2014/main" id="{D564C6FC-85FD-0825-6A61-C1A9BFE847C7}"/>
              </a:ext>
            </a:extLst>
          </p:cNvPr>
          <p:cNvSpPr/>
          <p:nvPr/>
        </p:nvSpPr>
        <p:spPr>
          <a:xfrm>
            <a:off x="249633" y="345920"/>
            <a:ext cx="5305646" cy="2425700"/>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CN" altLang="en-US" sz="3200" b="1" dirty="0">
                <a:solidFill>
                  <a:schemeClr val="tx1"/>
                </a:solidFill>
                <a:latin typeface="微软雅黑" panose="020B0503020204020204" pitchFamily="34" charset="-122"/>
                <a:ea typeface="微软雅黑" panose="020B0503020204020204" pitchFamily="34" charset="-122"/>
              </a:rPr>
              <a:t>古生物化石能解释</a:t>
            </a:r>
            <a:endParaRPr lang="en-US" altLang="zh-CN" sz="3200" b="1" dirty="0">
              <a:solidFill>
                <a:schemeClr val="tx1"/>
              </a:solidFill>
              <a:latin typeface="微软雅黑" panose="020B0503020204020204" pitchFamily="34" charset="-122"/>
              <a:ea typeface="微软雅黑" panose="020B0503020204020204" pitchFamily="34" charset="-122"/>
            </a:endParaRPr>
          </a:p>
          <a:p>
            <a:pPr algn="ctr"/>
            <a:r>
              <a:rPr lang="zh-CN" altLang="en-US" sz="3200" b="1" dirty="0">
                <a:solidFill>
                  <a:schemeClr val="tx1"/>
                </a:solidFill>
                <a:latin typeface="微软雅黑" panose="020B0503020204020204" pitchFamily="34" charset="-122"/>
                <a:ea typeface="微软雅黑" panose="020B0503020204020204" pitchFamily="34" charset="-122"/>
              </a:rPr>
              <a:t>生物的进化过程</a:t>
            </a:r>
          </a:p>
        </p:txBody>
      </p:sp>
      <p:sp>
        <p:nvSpPr>
          <p:cNvPr id="2" name="对话气泡: 圆角矩形 1">
            <a:extLst>
              <a:ext uri="{FF2B5EF4-FFF2-40B4-BE49-F238E27FC236}">
                <a16:creationId xmlns:a16="http://schemas.microsoft.com/office/drawing/2014/main" id="{5CD40F7F-02DE-CE02-8456-C704392B0683}"/>
              </a:ext>
            </a:extLst>
          </p:cNvPr>
          <p:cNvSpPr/>
          <p:nvPr/>
        </p:nvSpPr>
        <p:spPr>
          <a:xfrm>
            <a:off x="3041314" y="4358086"/>
            <a:ext cx="5988386" cy="2346844"/>
          </a:xfrm>
          <a:prstGeom prst="wedgeRoundRectCallout">
            <a:avLst>
              <a:gd name="adj1" fmla="val -56194"/>
              <a:gd name="adj2" fmla="val 242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BACCAA1E-C34B-D045-60A6-2140A53153BE}"/>
              </a:ext>
            </a:extLst>
          </p:cNvPr>
          <p:cNvSpPr txBox="1"/>
          <p:nvPr/>
        </p:nvSpPr>
        <p:spPr>
          <a:xfrm>
            <a:off x="3485583" y="5563858"/>
            <a:ext cx="5099847" cy="1077218"/>
          </a:xfrm>
          <a:prstGeom prst="rect">
            <a:avLst/>
          </a:prstGeom>
          <a:noFill/>
        </p:spPr>
        <p:txBody>
          <a:bodyPr wrap="square">
            <a:spAutoFit/>
          </a:bodyPr>
          <a:lstStyle/>
          <a:p>
            <a:pPr algn="ctr"/>
            <a:r>
              <a:rPr lang="zh-CN" altLang="en-US" sz="3200" b="1" dirty="0">
                <a:latin typeface="微软雅黑" panose="020B0503020204020204" pitchFamily="34" charset="-122"/>
                <a:ea typeface="微软雅黑" panose="020B0503020204020204" pitchFamily="34" charset="-122"/>
              </a:rPr>
              <a:t>不可信！</a:t>
            </a:r>
            <a:endParaRPr lang="en-US" altLang="zh-CN" sz="3200" b="1" dirty="0">
              <a:latin typeface="微软雅黑" panose="020B0503020204020204" pitchFamily="34" charset="-122"/>
              <a:ea typeface="微软雅黑" panose="020B0503020204020204" pitchFamily="34" charset="-122"/>
            </a:endParaRPr>
          </a:p>
          <a:p>
            <a:pPr algn="ctr"/>
            <a:r>
              <a:rPr lang="zh-CN" altLang="en-US" sz="3200" b="1" dirty="0">
                <a:latin typeface="微软雅黑" panose="020B0503020204020204" pitchFamily="34" charset="-122"/>
                <a:ea typeface="微软雅黑" panose="020B0503020204020204" pitchFamily="34" charset="-122"/>
              </a:rPr>
              <a:t>没有过渡物种化石证据</a:t>
            </a:r>
          </a:p>
        </p:txBody>
      </p:sp>
      <p:pic>
        <p:nvPicPr>
          <p:cNvPr id="5" name="Picture 2" descr="我国首次发现保存完美的金龙鱼化石|东南亚|金龙鱼|化石_新浪新闻">
            <a:extLst>
              <a:ext uri="{FF2B5EF4-FFF2-40B4-BE49-F238E27FC236}">
                <a16:creationId xmlns:a16="http://schemas.microsoft.com/office/drawing/2014/main" id="{0620E41F-7310-1339-3ABF-406F74F8DC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17" y="506163"/>
            <a:ext cx="2074145" cy="954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逼&quot;北京人&quot;更早的祖先遗存——两件距今100万年郧县人头骨化石发现记 - 神秘的地球 科学|自然|地理|探索">
            <a:extLst>
              <a:ext uri="{FF2B5EF4-FFF2-40B4-BE49-F238E27FC236}">
                <a16:creationId xmlns:a16="http://schemas.microsoft.com/office/drawing/2014/main" id="{9857B6EC-F9B4-44C1-7603-A21A1FC212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076398" y="499246"/>
            <a:ext cx="2074145" cy="960406"/>
          </a:xfrm>
          <a:prstGeom prst="rect">
            <a:avLst/>
          </a:prstGeom>
          <a:noFill/>
          <a:extLst>
            <a:ext uri="{909E8E84-426E-40DD-AFC4-6F175D3DCCD1}">
              <a14:hiddenFill xmlns:a14="http://schemas.microsoft.com/office/drawing/2010/main">
                <a:solidFill>
                  <a:srgbClr val="FFFFFF"/>
                </a:solidFill>
              </a14:hiddenFill>
            </a:ext>
          </a:extLst>
        </p:spPr>
      </p:pic>
      <p:sp>
        <p:nvSpPr>
          <p:cNvPr id="9" name="箭头: 右 8">
            <a:extLst>
              <a:ext uri="{FF2B5EF4-FFF2-40B4-BE49-F238E27FC236}">
                <a16:creationId xmlns:a16="http://schemas.microsoft.com/office/drawing/2014/main" id="{66E9DD3F-68E5-6636-9A25-5730B60F8624}"/>
              </a:ext>
            </a:extLst>
          </p:cNvPr>
          <p:cNvSpPr/>
          <p:nvPr/>
        </p:nvSpPr>
        <p:spPr>
          <a:xfrm>
            <a:off x="2707588" y="807999"/>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4" descr="逼&quot;北京人&quot;更早的祖先遗存——两件距今100万年郧县人头骨化石发现记 - 神秘的地球 科学|自然|地理|探索">
            <a:extLst>
              <a:ext uri="{FF2B5EF4-FFF2-40B4-BE49-F238E27FC236}">
                <a16:creationId xmlns:a16="http://schemas.microsoft.com/office/drawing/2014/main" id="{033E329A-89A8-6AC3-617E-EF76493ABA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7396719" y="4615068"/>
            <a:ext cx="1538420" cy="879885"/>
          </a:xfrm>
          <a:prstGeom prst="rect">
            <a:avLst/>
          </a:prstGeom>
          <a:noFill/>
          <a:extLst>
            <a:ext uri="{909E8E84-426E-40DD-AFC4-6F175D3DCCD1}">
              <a14:hiddenFill xmlns:a14="http://schemas.microsoft.com/office/drawing/2010/main">
                <a:solidFill>
                  <a:srgbClr val="FFFFFF"/>
                </a:solidFill>
              </a14:hiddenFill>
            </a:ext>
          </a:extLst>
        </p:spPr>
      </p:pic>
      <p:sp>
        <p:nvSpPr>
          <p:cNvPr id="14" name="箭头: 右 13">
            <a:extLst>
              <a:ext uri="{FF2B5EF4-FFF2-40B4-BE49-F238E27FC236}">
                <a16:creationId xmlns:a16="http://schemas.microsoft.com/office/drawing/2014/main" id="{12952153-139F-487E-A030-C76F306C9220}"/>
              </a:ext>
            </a:extLst>
          </p:cNvPr>
          <p:cNvSpPr/>
          <p:nvPr/>
        </p:nvSpPr>
        <p:spPr>
          <a:xfrm>
            <a:off x="5044234" y="4891940"/>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A36863D5-097E-D7EA-51C7-56A32A91CFF4}"/>
              </a:ext>
            </a:extLst>
          </p:cNvPr>
          <p:cNvSpPr/>
          <p:nvPr/>
        </p:nvSpPr>
        <p:spPr>
          <a:xfrm>
            <a:off x="6036129" y="4891940"/>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778F7634-ECE3-93D9-1BDF-147088DF96FB}"/>
              </a:ext>
            </a:extLst>
          </p:cNvPr>
          <p:cNvSpPr/>
          <p:nvPr/>
        </p:nvSpPr>
        <p:spPr>
          <a:xfrm>
            <a:off x="7055244" y="4891940"/>
            <a:ext cx="33996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2" descr="红色叉叉png素材透明免抠图片-其他元素-三元素3png.com">
            <a:extLst>
              <a:ext uri="{FF2B5EF4-FFF2-40B4-BE49-F238E27FC236}">
                <a16:creationId xmlns:a16="http://schemas.microsoft.com/office/drawing/2014/main" id="{827D5A43-F292-993E-1851-7426AB95AAD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47088" y="4677173"/>
            <a:ext cx="772435" cy="7724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红色叉叉png素材透明免抠图片-其他元素-三元素3png.com">
            <a:extLst>
              <a:ext uri="{FF2B5EF4-FFF2-40B4-BE49-F238E27FC236}">
                <a16:creationId xmlns:a16="http://schemas.microsoft.com/office/drawing/2014/main" id="{D51628C7-7F5D-8015-6183-4290F79AEF7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13629" y="4677173"/>
            <a:ext cx="772435" cy="772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我国首次发现保存完美的金龙鱼化石|东南亚|金龙鱼|化石_新浪新闻">
            <a:extLst>
              <a:ext uri="{FF2B5EF4-FFF2-40B4-BE49-F238E27FC236}">
                <a16:creationId xmlns:a16="http://schemas.microsoft.com/office/drawing/2014/main" id="{71264DAE-3D94-0ED4-2CC2-B94FA19FF9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874" y="4615578"/>
            <a:ext cx="1911778" cy="87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科学家动画,科学家漫画- 伤感说说吧">
            <a:extLst>
              <a:ext uri="{FF2B5EF4-FFF2-40B4-BE49-F238E27FC236}">
                <a16:creationId xmlns:a16="http://schemas.microsoft.com/office/drawing/2014/main" id="{84B0E07E-8E35-4196-B66D-6BAAADE013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580481" y="2863656"/>
            <a:ext cx="4212783" cy="4212783"/>
          </a:xfrm>
          <a:prstGeom prst="rect">
            <a:avLst/>
          </a:prstGeom>
          <a:noFill/>
          <a:extLst>
            <a:ext uri="{909E8E84-426E-40DD-AFC4-6F175D3DCCD1}">
              <a14:hiddenFill xmlns:a14="http://schemas.microsoft.com/office/drawing/2010/main">
                <a:solidFill>
                  <a:srgbClr val="FFFFFF"/>
                </a:solidFill>
              </a14:hiddenFill>
            </a:ext>
          </a:extLst>
        </p:spPr>
      </p:pic>
      <p:sp>
        <p:nvSpPr>
          <p:cNvPr id="6" name="对话气泡: 圆角矩形 5">
            <a:extLst>
              <a:ext uri="{FF2B5EF4-FFF2-40B4-BE49-F238E27FC236}">
                <a16:creationId xmlns:a16="http://schemas.microsoft.com/office/drawing/2014/main" id="{87EE0A2D-47EA-6C15-62FB-34A443E28510}"/>
              </a:ext>
            </a:extLst>
          </p:cNvPr>
          <p:cNvSpPr/>
          <p:nvPr/>
        </p:nvSpPr>
        <p:spPr>
          <a:xfrm>
            <a:off x="230919" y="563491"/>
            <a:ext cx="5791514" cy="3805309"/>
          </a:xfrm>
          <a:prstGeom prst="wedgeRoundRectCallout">
            <a:avLst>
              <a:gd name="adj1" fmla="val 59161"/>
              <a:gd name="adj2" fmla="val 3859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3" descr="水中的倒影&#10;&#10;中度可信度描述已自动生成">
            <a:extLst>
              <a:ext uri="{FF2B5EF4-FFF2-40B4-BE49-F238E27FC236}">
                <a16:creationId xmlns:a16="http://schemas.microsoft.com/office/drawing/2014/main" id="{1B0CEE5A-D67F-8241-67AA-C471915B0BEF}"/>
              </a:ext>
            </a:extLst>
          </p:cNvPr>
          <p:cNvPicPr>
            <a:picLocks noChangeAspect="1"/>
          </p:cNvPicPr>
          <p:nvPr/>
        </p:nvPicPr>
        <p:blipFill rotWithShape="1">
          <a:blip r:embed="rId5"/>
          <a:srcRect l="7160" t="44466" r="31626" b="5977"/>
          <a:stretch/>
        </p:blipFill>
        <p:spPr>
          <a:xfrm>
            <a:off x="643699" y="1615647"/>
            <a:ext cx="1873695" cy="2027097"/>
          </a:xfrm>
          <a:prstGeom prst="rect">
            <a:avLst/>
          </a:prstGeom>
        </p:spPr>
      </p:pic>
      <p:sp>
        <p:nvSpPr>
          <p:cNvPr id="4" name="TextBox 3">
            <a:extLst>
              <a:ext uri="{FF2B5EF4-FFF2-40B4-BE49-F238E27FC236}">
                <a16:creationId xmlns:a16="http://schemas.microsoft.com/office/drawing/2014/main" id="{C7F7549C-0327-70FF-780E-4E84F9466375}"/>
              </a:ext>
            </a:extLst>
          </p:cNvPr>
          <p:cNvSpPr txBox="1"/>
          <p:nvPr/>
        </p:nvSpPr>
        <p:spPr>
          <a:xfrm>
            <a:off x="812299" y="806926"/>
            <a:ext cx="4628754" cy="584775"/>
          </a:xfrm>
          <a:prstGeom prst="rect">
            <a:avLst/>
          </a:prstGeom>
          <a:noFill/>
        </p:spPr>
        <p:txBody>
          <a:bodyPr wrap="square">
            <a:spAutoFit/>
          </a:bodyPr>
          <a:lstStyle/>
          <a:p>
            <a:r>
              <a:rPr lang="zh-CN" altLang="en-US" sz="3200" b="1" dirty="0">
                <a:solidFill>
                  <a:schemeClr val="tx1"/>
                </a:solidFill>
                <a:latin typeface="微软雅黑" panose="020B0503020204020204" pitchFamily="34" charset="-122"/>
                <a:ea typeface="微软雅黑" panose="020B0503020204020204" pitchFamily="34" charset="-122"/>
              </a:rPr>
              <a:t>鲸的祖先是“巴基鲸”</a:t>
            </a:r>
          </a:p>
        </p:txBody>
      </p:sp>
      <p:sp>
        <p:nvSpPr>
          <p:cNvPr id="10" name="TextBox 9">
            <a:extLst>
              <a:ext uri="{FF2B5EF4-FFF2-40B4-BE49-F238E27FC236}">
                <a16:creationId xmlns:a16="http://schemas.microsoft.com/office/drawing/2014/main" id="{8E2AC91C-87CD-BCBE-D263-A9BB5075D236}"/>
              </a:ext>
            </a:extLst>
          </p:cNvPr>
          <p:cNvSpPr txBox="1"/>
          <p:nvPr/>
        </p:nvSpPr>
        <p:spPr>
          <a:xfrm>
            <a:off x="2517394" y="1621805"/>
            <a:ext cx="3281987" cy="2554545"/>
          </a:xfrm>
          <a:prstGeom prst="rect">
            <a:avLst/>
          </a:prstGeom>
          <a:noFill/>
        </p:spPr>
        <p:txBody>
          <a:bodyPr wrap="square">
            <a:spAutoFit/>
          </a:bodyPr>
          <a:lstStyle/>
          <a:p>
            <a:r>
              <a:rPr lang="zh-CN" altLang="en-US" sz="3200" b="1" dirty="0">
                <a:solidFill>
                  <a:srgbClr val="FF0000"/>
                </a:solidFill>
                <a:latin typeface="微软雅黑" panose="020B0503020204020204" pitchFamily="34" charset="-122"/>
                <a:ea typeface="微软雅黑" panose="020B0503020204020204" pitchFamily="34" charset="-122"/>
              </a:rPr>
              <a:t>主流科学家认为</a:t>
            </a:r>
            <a:r>
              <a:rPr lang="zh-CN" altLang="en-US" sz="3200" dirty="0">
                <a:latin typeface="微软雅黑" panose="020B0503020204020204" pitchFamily="34" charset="-122"/>
                <a:ea typeface="微软雅黑" panose="020B0503020204020204" pitchFamily="34" charset="-122"/>
              </a:rPr>
              <a:t>巴基鲸的是陆地哺乳动物进化成海洋哺乳动物的“过渡物种”。</a:t>
            </a:r>
          </a:p>
        </p:txBody>
      </p:sp>
    </p:spTree>
    <p:extLst>
      <p:ext uri="{BB962C8B-B14F-4D97-AF65-F5344CB8AC3E}">
        <p14:creationId xmlns:p14="http://schemas.microsoft.com/office/powerpoint/2010/main" val="3827381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水中的倒影&#10;&#10;中度可信度描述已自动生成">
            <a:extLst>
              <a:ext uri="{FF2B5EF4-FFF2-40B4-BE49-F238E27FC236}">
                <a16:creationId xmlns:a16="http://schemas.microsoft.com/office/drawing/2014/main" id="{BD4B3B41-C8C4-5007-A4A5-39EDC8CFFF30}"/>
              </a:ext>
            </a:extLst>
          </p:cNvPr>
          <p:cNvPicPr>
            <a:picLocks noChangeAspect="1"/>
          </p:cNvPicPr>
          <p:nvPr/>
        </p:nvPicPr>
        <p:blipFill>
          <a:blip r:embed="rId3"/>
          <a:stretch>
            <a:fillRect/>
          </a:stretch>
        </p:blipFill>
        <p:spPr>
          <a:xfrm>
            <a:off x="4708858" y="1370373"/>
            <a:ext cx="4106341" cy="5487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标题 6">
            <a:extLst>
              <a:ext uri="{FF2B5EF4-FFF2-40B4-BE49-F238E27FC236}">
                <a16:creationId xmlns:a16="http://schemas.microsoft.com/office/drawing/2014/main" id="{8280EA6F-6B28-404A-B038-3E8E63D81B3E}"/>
              </a:ext>
            </a:extLst>
          </p:cNvPr>
          <p:cNvSpPr>
            <a:spLocks noGrp="1"/>
          </p:cNvSpPr>
          <p:nvPr>
            <p:ph type="title"/>
          </p:nvPr>
        </p:nvSpPr>
        <p:spPr/>
        <p:txBody>
          <a:bodyPr/>
          <a:lstStyle/>
          <a:p>
            <a:r>
              <a:rPr lang="zh-CN" altLang="en-US" dirty="0"/>
              <a:t>复原的巴基鲸</a:t>
            </a:r>
          </a:p>
        </p:txBody>
      </p:sp>
      <p:sp>
        <p:nvSpPr>
          <p:cNvPr id="8" name="椭圆 7">
            <a:extLst>
              <a:ext uri="{FF2B5EF4-FFF2-40B4-BE49-F238E27FC236}">
                <a16:creationId xmlns:a16="http://schemas.microsoft.com/office/drawing/2014/main" id="{94F0878B-ABA3-D37A-0ED1-DED1F732AC96}"/>
              </a:ext>
            </a:extLst>
          </p:cNvPr>
          <p:cNvSpPr/>
          <p:nvPr/>
        </p:nvSpPr>
        <p:spPr>
          <a:xfrm>
            <a:off x="5184928" y="4927765"/>
            <a:ext cx="1606066" cy="15367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水中的倒影&#10;&#10;中度可信度描述已自动生成">
            <a:extLst>
              <a:ext uri="{FF2B5EF4-FFF2-40B4-BE49-F238E27FC236}">
                <a16:creationId xmlns:a16="http://schemas.microsoft.com/office/drawing/2014/main" id="{4101A3AE-0B06-F3C8-55CF-8028DFA94CAE}"/>
              </a:ext>
            </a:extLst>
          </p:cNvPr>
          <p:cNvPicPr>
            <a:picLocks noChangeAspect="1"/>
          </p:cNvPicPr>
          <p:nvPr/>
        </p:nvPicPr>
        <p:blipFill rotWithShape="1">
          <a:blip r:embed="rId3"/>
          <a:srcRect l="27191" t="37853" r="36529" b="35174"/>
          <a:stretch/>
        </p:blipFill>
        <p:spPr>
          <a:xfrm>
            <a:off x="1496508" y="1245803"/>
            <a:ext cx="2376290" cy="236103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椭圆 5">
            <a:extLst>
              <a:ext uri="{FF2B5EF4-FFF2-40B4-BE49-F238E27FC236}">
                <a16:creationId xmlns:a16="http://schemas.microsoft.com/office/drawing/2014/main" id="{CC504111-8C66-6A31-7539-42E9FD6F4F70}"/>
              </a:ext>
            </a:extLst>
          </p:cNvPr>
          <p:cNvSpPr/>
          <p:nvPr/>
        </p:nvSpPr>
        <p:spPr>
          <a:xfrm>
            <a:off x="6123369" y="3860036"/>
            <a:ext cx="1051286" cy="100387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水中的倒影&#10;&#10;中度可信度描述已自动生成">
            <a:extLst>
              <a:ext uri="{FF2B5EF4-FFF2-40B4-BE49-F238E27FC236}">
                <a16:creationId xmlns:a16="http://schemas.microsoft.com/office/drawing/2014/main" id="{F94074E8-1A19-86A9-FF6B-84726A071A2F}"/>
              </a:ext>
            </a:extLst>
          </p:cNvPr>
          <p:cNvPicPr>
            <a:picLocks noChangeAspect="1"/>
          </p:cNvPicPr>
          <p:nvPr/>
        </p:nvPicPr>
        <p:blipFill rotWithShape="1">
          <a:blip r:embed="rId3"/>
          <a:srcRect l="10428" t="62593" r="47288" b="6141"/>
          <a:stretch/>
        </p:blipFill>
        <p:spPr>
          <a:xfrm>
            <a:off x="515984" y="3746890"/>
            <a:ext cx="3047154" cy="3011094"/>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930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6">
            <a:extLst>
              <a:ext uri="{FF2B5EF4-FFF2-40B4-BE49-F238E27FC236}">
                <a16:creationId xmlns:a16="http://schemas.microsoft.com/office/drawing/2014/main" id="{8280EA6F-6B28-404A-B038-3E8E63D81B3E}"/>
              </a:ext>
            </a:extLst>
          </p:cNvPr>
          <p:cNvSpPr>
            <a:spLocks noGrp="1"/>
          </p:cNvSpPr>
          <p:nvPr>
            <p:ph type="title"/>
          </p:nvPr>
        </p:nvSpPr>
        <p:spPr/>
        <p:txBody>
          <a:bodyPr/>
          <a:lstStyle/>
          <a:p>
            <a:r>
              <a:rPr lang="zh-CN" altLang="en-US" dirty="0"/>
              <a:t>复原的巴基鲸</a:t>
            </a:r>
          </a:p>
        </p:txBody>
      </p:sp>
      <p:sp>
        <p:nvSpPr>
          <p:cNvPr id="25" name="Content Placeholder 4">
            <a:extLst>
              <a:ext uri="{FF2B5EF4-FFF2-40B4-BE49-F238E27FC236}">
                <a16:creationId xmlns:a16="http://schemas.microsoft.com/office/drawing/2014/main" id="{7A2C90B4-00DF-2B47-A46B-6D865AE87B1C}"/>
              </a:ext>
            </a:extLst>
          </p:cNvPr>
          <p:cNvSpPr txBox="1">
            <a:spLocks/>
          </p:cNvSpPr>
          <p:nvPr/>
        </p:nvSpPr>
        <p:spPr>
          <a:xfrm>
            <a:off x="624988" y="2738567"/>
            <a:ext cx="3061454" cy="1325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ts val="3860"/>
              </a:lnSpc>
              <a:spcBef>
                <a:spcPts val="0"/>
              </a:spcBef>
              <a:buNone/>
            </a:pPr>
            <a:r>
              <a:rPr lang="zh-CN" altLang="en-US" dirty="0">
                <a:latin typeface="Arial" panose="020B0604020202020204" pitchFamily="34" charset="0"/>
                <a:ea typeface="汉仪大宋简" panose="02010609000101010101" pitchFamily="49" charset="-122"/>
                <a:cs typeface="Arial" panose="020B0604020202020204" pitchFamily="34" charset="0"/>
              </a:rPr>
              <a:t>只发现了</a:t>
            </a:r>
            <a:endParaRPr lang="en-US" altLang="zh-CN" dirty="0">
              <a:latin typeface="Arial" panose="020B0604020202020204" pitchFamily="34" charset="0"/>
              <a:ea typeface="汉仪大宋简" panose="02010609000101010101" pitchFamily="49" charset="-122"/>
              <a:cs typeface="Arial" panose="020B0604020202020204" pitchFamily="34" charset="0"/>
            </a:endParaRPr>
          </a:p>
          <a:p>
            <a:pPr marL="0">
              <a:lnSpc>
                <a:spcPts val="3860"/>
              </a:lnSpc>
              <a:spcBef>
                <a:spcPts val="0"/>
              </a:spcBef>
              <a:buNone/>
            </a:pPr>
            <a:r>
              <a:rPr lang="zh-CN" altLang="en-US" dirty="0">
                <a:latin typeface="Arial" panose="020B0604020202020204" pitchFamily="34" charset="0"/>
                <a:ea typeface="汉仪大宋简" panose="02010609000101010101" pitchFamily="49" charset="-122"/>
                <a:cs typeface="Arial" panose="020B0604020202020204" pitchFamily="34" charset="0"/>
              </a:rPr>
              <a:t>头骨的一部分</a:t>
            </a:r>
            <a:endPar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12" name="图片 42">
            <a:extLst>
              <a:ext uri="{FF2B5EF4-FFF2-40B4-BE49-F238E27FC236}">
                <a16:creationId xmlns:a16="http://schemas.microsoft.com/office/drawing/2014/main" id="{056C1182-FEB3-B042-8A96-CFE3171560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6324" y="4153296"/>
            <a:ext cx="3054857" cy="1352352"/>
          </a:xfrm>
          <a:prstGeom prst="rect">
            <a:avLst/>
          </a:prstGeom>
          <a:ln w="12700">
            <a:solidFill>
              <a:srgbClr val="002954"/>
            </a:solidFill>
          </a:ln>
        </p:spPr>
      </p:pic>
      <p:pic>
        <p:nvPicPr>
          <p:cNvPr id="2" name="图片 1" descr="水中的倒影&#10;&#10;中度可信度描述已自动生成">
            <a:extLst>
              <a:ext uri="{FF2B5EF4-FFF2-40B4-BE49-F238E27FC236}">
                <a16:creationId xmlns:a16="http://schemas.microsoft.com/office/drawing/2014/main" id="{580796E0-AF99-F91D-68EE-32AEC405BA35}"/>
              </a:ext>
            </a:extLst>
          </p:cNvPr>
          <p:cNvPicPr>
            <a:picLocks noChangeAspect="1"/>
          </p:cNvPicPr>
          <p:nvPr/>
        </p:nvPicPr>
        <p:blipFill rotWithShape="1">
          <a:blip r:embed="rId4"/>
          <a:srcRect t="43095" r="12637" b="7323"/>
          <a:stretch/>
        </p:blipFill>
        <p:spPr>
          <a:xfrm>
            <a:off x="3919250" y="2003967"/>
            <a:ext cx="4616948" cy="350168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文本框 2">
            <a:extLst>
              <a:ext uri="{FF2B5EF4-FFF2-40B4-BE49-F238E27FC236}">
                <a16:creationId xmlns:a16="http://schemas.microsoft.com/office/drawing/2014/main" id="{3E49203A-ACC6-1F96-103E-1E847BF88E75}"/>
              </a:ext>
            </a:extLst>
          </p:cNvPr>
          <p:cNvSpPr txBox="1"/>
          <p:nvPr/>
        </p:nvSpPr>
        <p:spPr>
          <a:xfrm>
            <a:off x="3919250" y="5546816"/>
            <a:ext cx="4616948" cy="523220"/>
          </a:xfrm>
          <a:prstGeom prst="rect">
            <a:avLst/>
          </a:prstGeom>
          <a:noFill/>
        </p:spPr>
        <p:txBody>
          <a:bodyPr wrap="square" rtlCol="0">
            <a:spAutoFit/>
          </a:bodyPr>
          <a:lstStyle/>
          <a:p>
            <a:pPr algn="ctr"/>
            <a:r>
              <a:rPr lang="zh-CN" altLang="en-US" sz="2800" b="1" dirty="0">
                <a:effectLst/>
                <a:latin typeface="微软雅黑" panose="020B0503020204020204" pitchFamily="34" charset="-122"/>
                <a:ea typeface="微软雅黑" panose="020B0503020204020204" pitchFamily="34" charset="-122"/>
              </a:rPr>
              <a:t>复原图为想象和猜测</a:t>
            </a:r>
            <a:endParaRPr lang="zh-CN" altLang="en-US" sz="28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504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01411AD-B56B-44AF-8695-9AB9532A0F53}"/>
              </a:ext>
            </a:extLst>
          </p:cNvPr>
          <p:cNvGrpSpPr>
            <a:grpSpLocks noChangeAspect="1"/>
          </p:cNvGrpSpPr>
          <p:nvPr/>
        </p:nvGrpSpPr>
        <p:grpSpPr>
          <a:xfrm>
            <a:off x="1435715" y="1360185"/>
            <a:ext cx="3253284" cy="4970144"/>
            <a:chOff x="767408" y="951128"/>
            <a:chExt cx="2992409" cy="4571597"/>
          </a:xfrm>
        </p:grpSpPr>
        <p:pic>
          <p:nvPicPr>
            <p:cNvPr id="3" name="图片 2">
              <a:extLst>
                <a:ext uri="{FF2B5EF4-FFF2-40B4-BE49-F238E27FC236}">
                  <a16:creationId xmlns:a16="http://schemas.microsoft.com/office/drawing/2014/main" id="{69DF11C2-9919-4FBF-A86B-1B67B4F828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6" t="-11115" r="-3393"/>
            <a:stretch/>
          </p:blipFill>
          <p:spPr>
            <a:xfrm>
              <a:off x="767408" y="951128"/>
              <a:ext cx="2664295" cy="1684930"/>
            </a:xfrm>
            <a:prstGeom prst="rect">
              <a:avLst/>
            </a:prstGeom>
            <a:solidFill>
              <a:schemeClr val="bg1"/>
            </a:solidFill>
            <a:ln w="25400">
              <a:solidFill>
                <a:schemeClr val="tx1"/>
              </a:solidFill>
            </a:ln>
          </p:spPr>
        </p:pic>
        <p:cxnSp>
          <p:nvCxnSpPr>
            <p:cNvPr id="4" name="直接箭头连接符 3">
              <a:extLst>
                <a:ext uri="{FF2B5EF4-FFF2-40B4-BE49-F238E27FC236}">
                  <a16:creationId xmlns:a16="http://schemas.microsoft.com/office/drawing/2014/main" id="{5CD97AE0-47AD-4448-8C65-93989EEE687F}"/>
                </a:ext>
              </a:extLst>
            </p:cNvPr>
            <p:cNvCxnSpPr/>
            <p:nvPr/>
          </p:nvCxnSpPr>
          <p:spPr>
            <a:xfrm>
              <a:off x="2135560" y="2708920"/>
              <a:ext cx="0" cy="688797"/>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 name="组合 4">
              <a:extLst>
                <a:ext uri="{FF2B5EF4-FFF2-40B4-BE49-F238E27FC236}">
                  <a16:creationId xmlns:a16="http://schemas.microsoft.com/office/drawing/2014/main" id="{6B66BB00-97B3-4859-B35E-13E47457BA6C}"/>
                </a:ext>
              </a:extLst>
            </p:cNvPr>
            <p:cNvGrpSpPr/>
            <p:nvPr/>
          </p:nvGrpSpPr>
          <p:grpSpPr>
            <a:xfrm>
              <a:off x="767408" y="3463951"/>
              <a:ext cx="2992409" cy="2058774"/>
              <a:chOff x="767408" y="3463951"/>
              <a:chExt cx="2992409" cy="2058774"/>
            </a:xfrm>
          </p:grpSpPr>
          <p:pic>
            <p:nvPicPr>
              <p:cNvPr id="7" name="图片 6">
                <a:extLst>
                  <a:ext uri="{FF2B5EF4-FFF2-40B4-BE49-F238E27FC236}">
                    <a16:creationId xmlns:a16="http://schemas.microsoft.com/office/drawing/2014/main" id="{DA5B6C9B-0917-4186-B873-3E02B85356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408" y="3463951"/>
                <a:ext cx="2664296" cy="2058774"/>
              </a:xfrm>
              <a:prstGeom prst="rect">
                <a:avLst/>
              </a:prstGeom>
              <a:ln w="25400">
                <a:solidFill>
                  <a:schemeClr val="tx1"/>
                </a:solidFill>
              </a:ln>
            </p:spPr>
          </p:pic>
          <p:sp>
            <p:nvSpPr>
              <p:cNvPr id="8" name="Content Placeholder 4">
                <a:extLst>
                  <a:ext uri="{FF2B5EF4-FFF2-40B4-BE49-F238E27FC236}">
                    <a16:creationId xmlns:a16="http://schemas.microsoft.com/office/drawing/2014/main" id="{9555824F-2DDA-4EEA-AD54-443CCAECC612}"/>
                  </a:ext>
                </a:extLst>
              </p:cNvPr>
              <p:cNvSpPr txBox="1">
                <a:spLocks/>
              </p:cNvSpPr>
              <p:nvPr/>
            </p:nvSpPr>
            <p:spPr>
              <a:xfrm>
                <a:off x="1959617" y="4126289"/>
                <a:ext cx="1800200"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ct val="100000"/>
                  </a:lnSpc>
                  <a:spcBef>
                    <a:spcPts val="0"/>
                  </a:spcBef>
                  <a:buNone/>
                </a:pPr>
                <a:r>
                  <a:rPr lang="en-US" sz="2400" dirty="0">
                    <a:latin typeface="Microsoft YaHei" panose="020B0503020204020204" pitchFamily="34" charset="-122"/>
                    <a:ea typeface="Microsoft YaHei" panose="020B0503020204020204" pitchFamily="34" charset="-122"/>
                    <a:cs typeface="Arial" panose="020B0604020202020204" pitchFamily="34" charset="0"/>
                  </a:rPr>
                  <a:t>1983</a:t>
                </a:r>
              </a:p>
              <a:p>
                <a:pPr marL="0" algn="ctr">
                  <a:lnSpc>
                    <a:spcPct val="100000"/>
                  </a:lnSpc>
                  <a:spcBef>
                    <a:spcPts val="0"/>
                  </a:spcBef>
                  <a:buNone/>
                </a:pP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重构的</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6" name="Content Placeholder 4">
              <a:extLst>
                <a:ext uri="{FF2B5EF4-FFF2-40B4-BE49-F238E27FC236}">
                  <a16:creationId xmlns:a16="http://schemas.microsoft.com/office/drawing/2014/main" id="{D3A41BA8-2783-477E-BC93-A0AD9A499DA7}"/>
                </a:ext>
              </a:extLst>
            </p:cNvPr>
            <p:cNvSpPr txBox="1">
              <a:spLocks/>
            </p:cNvSpPr>
            <p:nvPr/>
          </p:nvSpPr>
          <p:spPr>
            <a:xfrm>
              <a:off x="767408" y="1013300"/>
              <a:ext cx="2667014"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ts val="2400"/>
                </a:lnSpc>
                <a:spcBef>
                  <a:spcPts val="0"/>
                </a:spcBef>
                <a:buNone/>
              </a:pPr>
              <a:r>
                <a:rPr lang="en-US" sz="2400" dirty="0">
                  <a:latin typeface="Microsoft YaHei" panose="020B0503020204020204" pitchFamily="34" charset="-122"/>
                  <a:ea typeface="Microsoft YaHei" panose="020B0503020204020204" pitchFamily="34" charset="-122"/>
                  <a:cs typeface="Arial" panose="020B0604020202020204" pitchFamily="34" charset="0"/>
                </a:rPr>
                <a:t>1983</a:t>
              </a: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发现的</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a:p>
              <a:pPr marL="0" algn="ctr">
                <a:lnSpc>
                  <a:spcPts val="2400"/>
                </a:lnSpc>
                <a:spcBef>
                  <a:spcPts val="0"/>
                </a:spcBef>
                <a:buNone/>
              </a:pPr>
              <a:r>
                <a:rPr lang="en-US" altLang="zh-CN" sz="24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仅蓝色部分</a:t>
              </a:r>
              <a:r>
                <a:rPr lang="en-US" altLang="zh-CN" sz="2400" dirty="0">
                  <a:latin typeface="Microsoft YaHei" panose="020B0503020204020204" pitchFamily="34" charset="-122"/>
                  <a:ea typeface="Microsoft YaHei" panose="020B0503020204020204" pitchFamily="34" charset="-122"/>
                  <a:cs typeface="Arial" panose="020B0604020202020204" pitchFamily="34" charset="0"/>
                </a:rPr>
                <a:t>)</a:t>
              </a:r>
              <a:endParaRPr lang="en-US" sz="2400" dirty="0">
                <a:latin typeface="Microsoft YaHei" panose="020B0503020204020204" pitchFamily="34" charset="-122"/>
                <a:ea typeface="Microsoft YaHei" panose="020B0503020204020204" pitchFamily="34" charset="-122"/>
                <a:cs typeface="Arial" panose="020B0604020202020204" pitchFamily="34" charset="0"/>
              </a:endParaRPr>
            </a:p>
          </p:txBody>
        </p:sp>
      </p:grpSp>
      <p:sp>
        <p:nvSpPr>
          <p:cNvPr id="10" name="Content Placeholder 4">
            <a:extLst>
              <a:ext uri="{FF2B5EF4-FFF2-40B4-BE49-F238E27FC236}">
                <a16:creationId xmlns:a16="http://schemas.microsoft.com/office/drawing/2014/main" id="{43F5411A-C56E-4B16-805B-F65CC6FA2597}"/>
              </a:ext>
            </a:extLst>
          </p:cNvPr>
          <p:cNvSpPr txBox="1">
            <a:spLocks/>
          </p:cNvSpPr>
          <p:nvPr/>
        </p:nvSpPr>
        <p:spPr>
          <a:xfrm>
            <a:off x="863588" y="6472559"/>
            <a:ext cx="7416824" cy="363733"/>
          </a:xfrm>
          <a:prstGeom prst="rect">
            <a:avLst/>
          </a:prstGeom>
        </p:spPr>
        <p:txBody>
          <a:bodyPr vert="horz" lIns="0" tIns="0" rIns="0" bIns="0" rtlCol="0">
            <a:noAutofit/>
          </a:bodyPr>
          <a:lstStyle/>
          <a:p>
            <a:pPr algn="ctr" defTabSz="685800">
              <a:defRPr/>
            </a:pPr>
            <a:r>
              <a:rPr lang="zh-CN" altLang="en-US"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源自</a:t>
            </a:r>
            <a:r>
              <a:rPr lang="en-US" dirty="0">
                <a:solidFill>
                  <a:schemeClr val="bg2">
                    <a:lumMod val="25000"/>
                  </a:schemeClr>
                </a:solidFill>
                <a:latin typeface="Arial" panose="020B0604020202020204" pitchFamily="34" charset="0"/>
                <a:ea typeface="Adobe 黑体 Std R" panose="020B0400000000000000" pitchFamily="34" charset="-122"/>
                <a:cs typeface="Arial" panose="020B0604020202020204" pitchFamily="34" charset="0"/>
              </a:rPr>
              <a:t>: creation.com/refuting-evolution-chapter-5-whale-evolution</a:t>
            </a:r>
          </a:p>
        </p:txBody>
      </p:sp>
      <p:grpSp>
        <p:nvGrpSpPr>
          <p:cNvPr id="12" name="Group 66">
            <a:extLst>
              <a:ext uri="{FF2B5EF4-FFF2-40B4-BE49-F238E27FC236}">
                <a16:creationId xmlns:a16="http://schemas.microsoft.com/office/drawing/2014/main" id="{E28D9E59-BD34-43F3-BED7-7FF4CEE48785}"/>
              </a:ext>
            </a:extLst>
          </p:cNvPr>
          <p:cNvGrpSpPr/>
          <p:nvPr/>
        </p:nvGrpSpPr>
        <p:grpSpPr>
          <a:xfrm>
            <a:off x="4611231" y="1355769"/>
            <a:ext cx="3063659" cy="4998169"/>
            <a:chOff x="8790501" y="285728"/>
            <a:chExt cx="3419072" cy="5578003"/>
          </a:xfrm>
        </p:grpSpPr>
        <p:grpSp>
          <p:nvGrpSpPr>
            <p:cNvPr id="13" name="组合 12">
              <a:extLst>
                <a:ext uri="{FF2B5EF4-FFF2-40B4-BE49-F238E27FC236}">
                  <a16:creationId xmlns:a16="http://schemas.microsoft.com/office/drawing/2014/main" id="{B21A1707-85B5-467A-ABB5-9A226EC05CCC}"/>
                </a:ext>
              </a:extLst>
            </p:cNvPr>
            <p:cNvGrpSpPr>
              <a:grpSpLocks noChangeAspect="1"/>
            </p:cNvGrpSpPr>
            <p:nvPr/>
          </p:nvGrpSpPr>
          <p:grpSpPr>
            <a:xfrm>
              <a:off x="8862868" y="285728"/>
              <a:ext cx="3233924" cy="5552682"/>
              <a:chOff x="4583832" y="951128"/>
              <a:chExt cx="2664296" cy="4574625"/>
            </a:xfrm>
          </p:grpSpPr>
          <p:cxnSp>
            <p:nvCxnSpPr>
              <p:cNvPr id="15" name="直接箭头连接符 14">
                <a:extLst>
                  <a:ext uri="{FF2B5EF4-FFF2-40B4-BE49-F238E27FC236}">
                    <a16:creationId xmlns:a16="http://schemas.microsoft.com/office/drawing/2014/main" id="{4A58C5B1-5103-45ED-B531-28E7F76A6EA5}"/>
                  </a:ext>
                </a:extLst>
              </p:cNvPr>
              <p:cNvCxnSpPr/>
              <p:nvPr/>
            </p:nvCxnSpPr>
            <p:spPr>
              <a:xfrm>
                <a:off x="5951984" y="2708920"/>
                <a:ext cx="0" cy="691852"/>
              </a:xfrm>
              <a:prstGeom prst="straightConnector1">
                <a:avLst/>
              </a:prstGeom>
              <a:ln w="381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组合 15">
                <a:extLst>
                  <a:ext uri="{FF2B5EF4-FFF2-40B4-BE49-F238E27FC236}">
                    <a16:creationId xmlns:a16="http://schemas.microsoft.com/office/drawing/2014/main" id="{9F178B69-680A-4F5D-93C2-A79E8AA2D98F}"/>
                  </a:ext>
                </a:extLst>
              </p:cNvPr>
              <p:cNvGrpSpPr/>
              <p:nvPr/>
            </p:nvGrpSpPr>
            <p:grpSpPr>
              <a:xfrm>
                <a:off x="4583832" y="951128"/>
                <a:ext cx="2664295" cy="1684930"/>
                <a:chOff x="4583832" y="951128"/>
                <a:chExt cx="2664295" cy="1684930"/>
              </a:xfrm>
            </p:grpSpPr>
            <p:pic>
              <p:nvPicPr>
                <p:cNvPr id="20" name="图片 19">
                  <a:extLst>
                    <a:ext uri="{FF2B5EF4-FFF2-40B4-BE49-F238E27FC236}">
                      <a16:creationId xmlns:a16="http://schemas.microsoft.com/office/drawing/2014/main" id="{D8C21481-6A2C-4B92-A88D-5E727B53AB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832" y="951128"/>
                  <a:ext cx="2664295" cy="1684930"/>
                </a:xfrm>
                <a:prstGeom prst="rect">
                  <a:avLst/>
                </a:prstGeom>
                <a:ln w="25400">
                  <a:solidFill>
                    <a:schemeClr val="tx1"/>
                  </a:solidFill>
                </a:ln>
              </p:spPr>
            </p:pic>
            <p:sp>
              <p:nvSpPr>
                <p:cNvPr id="21" name="Content Placeholder 4">
                  <a:extLst>
                    <a:ext uri="{FF2B5EF4-FFF2-40B4-BE49-F238E27FC236}">
                      <a16:creationId xmlns:a16="http://schemas.microsoft.com/office/drawing/2014/main" id="{454BB83D-AC3D-4385-829D-B1DB7CD70B34}"/>
                    </a:ext>
                  </a:extLst>
                </p:cNvPr>
                <p:cNvSpPr txBox="1">
                  <a:spLocks/>
                </p:cNvSpPr>
                <p:nvPr/>
              </p:nvSpPr>
              <p:spPr>
                <a:xfrm>
                  <a:off x="4595716" y="1063520"/>
                  <a:ext cx="2636381"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400" dirty="0">
                      <a:latin typeface="Microsoft YaHei" panose="020B0503020204020204" pitchFamily="34" charset="-122"/>
                      <a:ea typeface="Microsoft YaHei" panose="020B0503020204020204" pitchFamily="34" charset="-122"/>
                      <a:cs typeface="Arial" panose="020B0604020202020204" pitchFamily="34" charset="0"/>
                    </a:rPr>
                    <a:t>2001</a:t>
                  </a: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发现的</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grpSp>
          <p:grpSp>
            <p:nvGrpSpPr>
              <p:cNvPr id="17" name="组合 16">
                <a:extLst>
                  <a:ext uri="{FF2B5EF4-FFF2-40B4-BE49-F238E27FC236}">
                    <a16:creationId xmlns:a16="http://schemas.microsoft.com/office/drawing/2014/main" id="{DB7AE5A5-5834-48C7-AB7D-B2D8DEB91A5D}"/>
                  </a:ext>
                </a:extLst>
              </p:cNvPr>
              <p:cNvGrpSpPr/>
              <p:nvPr/>
            </p:nvGrpSpPr>
            <p:grpSpPr>
              <a:xfrm>
                <a:off x="4583832" y="3466979"/>
                <a:ext cx="2664296" cy="2058774"/>
                <a:chOff x="4583832" y="3466979"/>
                <a:chExt cx="2664296" cy="2058774"/>
              </a:xfrm>
            </p:grpSpPr>
            <p:pic>
              <p:nvPicPr>
                <p:cNvPr id="18" name="图片 17">
                  <a:extLst>
                    <a:ext uri="{FF2B5EF4-FFF2-40B4-BE49-F238E27FC236}">
                      <a16:creationId xmlns:a16="http://schemas.microsoft.com/office/drawing/2014/main" id="{57CDBDC0-3A26-4300-8754-BBB5A32E9E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3832" y="3466979"/>
                  <a:ext cx="2664296" cy="2058774"/>
                </a:xfrm>
                <a:prstGeom prst="rect">
                  <a:avLst/>
                </a:prstGeom>
                <a:ln w="25400">
                  <a:solidFill>
                    <a:schemeClr val="tx1"/>
                  </a:solidFill>
                </a:ln>
              </p:spPr>
            </p:pic>
            <p:sp>
              <p:nvSpPr>
                <p:cNvPr id="19" name="Content Placeholder 4">
                  <a:extLst>
                    <a:ext uri="{FF2B5EF4-FFF2-40B4-BE49-F238E27FC236}">
                      <a16:creationId xmlns:a16="http://schemas.microsoft.com/office/drawing/2014/main" id="{A4165B27-EF3C-4151-9DF6-636055073DFA}"/>
                    </a:ext>
                  </a:extLst>
                </p:cNvPr>
                <p:cNvSpPr txBox="1">
                  <a:spLocks/>
                </p:cNvSpPr>
                <p:nvPr/>
              </p:nvSpPr>
              <p:spPr>
                <a:xfrm>
                  <a:off x="4799856" y="3665599"/>
                  <a:ext cx="2232248" cy="864096"/>
                </a:xfrm>
                <a:prstGeom prst="rect">
                  <a:avLst/>
                </a:prstGeom>
              </p:spPr>
              <p:txBody>
                <a:bodyPr vert="horz" lIns="0" tIns="0" rIns="0" bIns="0" rtlCol="0">
                  <a:normAutofit/>
                </a:bodyPr>
                <a:lstStyle>
                  <a:lvl1pPr marL="171450" indent="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algn="ctr">
                    <a:lnSpc>
                      <a:spcPts val="2000"/>
                    </a:lnSpc>
                    <a:spcBef>
                      <a:spcPts val="0"/>
                    </a:spcBef>
                    <a:buNone/>
                  </a:pPr>
                  <a:r>
                    <a:rPr lang="en-US" sz="2400" dirty="0">
                      <a:latin typeface="Microsoft YaHei" panose="020B0503020204020204" pitchFamily="34" charset="-122"/>
                      <a:ea typeface="Microsoft YaHei" panose="020B0503020204020204" pitchFamily="34" charset="-122"/>
                      <a:cs typeface="Arial" panose="020B0604020202020204" pitchFamily="34" charset="0"/>
                    </a:rPr>
                    <a:t>2001</a:t>
                  </a:r>
                  <a:r>
                    <a:rPr lang="zh-CN" altLang="en-US" sz="2400" dirty="0">
                      <a:latin typeface="Microsoft YaHei" panose="020B0503020204020204" pitchFamily="34" charset="-122"/>
                      <a:ea typeface="Microsoft YaHei" panose="020B0503020204020204" pitchFamily="34" charset="-122"/>
                      <a:cs typeface="Arial" panose="020B0604020202020204" pitchFamily="34" charset="0"/>
                    </a:rPr>
                    <a:t>重构的</a:t>
                  </a:r>
                  <a:endParaRPr lang="en-US" altLang="zh-CN" sz="2400" dirty="0">
                    <a:latin typeface="Microsoft YaHei" panose="020B0503020204020204" pitchFamily="34" charset="-122"/>
                    <a:ea typeface="Microsoft YaHei" panose="020B0503020204020204" pitchFamily="34" charset="-122"/>
                    <a:cs typeface="Arial" panose="020B0604020202020204" pitchFamily="34" charset="0"/>
                  </a:endParaRPr>
                </a:p>
              </p:txBody>
            </p:sp>
          </p:grpSp>
        </p:grpSp>
        <p:sp>
          <p:nvSpPr>
            <p:cNvPr id="14" name="Rectangle 54">
              <a:extLst>
                <a:ext uri="{FF2B5EF4-FFF2-40B4-BE49-F238E27FC236}">
                  <a16:creationId xmlns:a16="http://schemas.microsoft.com/office/drawing/2014/main" id="{F5B910A5-21A1-4823-AAE3-A8F22FFB204C}"/>
                </a:ext>
              </a:extLst>
            </p:cNvPr>
            <p:cNvSpPr/>
            <p:nvPr/>
          </p:nvSpPr>
          <p:spPr>
            <a:xfrm>
              <a:off x="8790501" y="5348509"/>
              <a:ext cx="3419072" cy="515222"/>
            </a:xfrm>
            <a:prstGeom prst="rect">
              <a:avLst/>
            </a:prstGeom>
          </p:spPr>
          <p:txBody>
            <a:bodyPr wrap="none">
              <a:spAutoFit/>
            </a:bodyPr>
            <a:lstStyle/>
            <a:p>
              <a:r>
                <a:rPr lang="en-US" altLang="zh-CN" sz="2400" dirty="0">
                  <a:latin typeface="Microsoft YaHei" panose="020B0503020204020204" pitchFamily="34" charset="-122"/>
                  <a:ea typeface="Microsoft YaHei" panose="020B0503020204020204" pitchFamily="34" charset="-122"/>
                </a:rPr>
                <a:t>1</a:t>
              </a:r>
              <a:r>
                <a:rPr lang="zh-CN" altLang="en-US" sz="2400" dirty="0">
                  <a:latin typeface="Microsoft YaHei" panose="020B0503020204020204" pitchFamily="34" charset="-122"/>
                  <a:ea typeface="Microsoft YaHei" panose="020B0503020204020204" pitchFamily="34" charset="-122"/>
                </a:rPr>
                <a:t>至</a:t>
              </a:r>
              <a:r>
                <a:rPr lang="en-US" altLang="zh-CN" sz="2400" dirty="0">
                  <a:latin typeface="Microsoft YaHei" panose="020B0503020204020204" pitchFamily="34" charset="-122"/>
                  <a:ea typeface="Microsoft YaHei" panose="020B0503020204020204" pitchFamily="34" charset="-122"/>
                </a:rPr>
                <a:t>2</a:t>
              </a:r>
              <a:r>
                <a:rPr lang="zh-CN" altLang="en-US" sz="2400" dirty="0">
                  <a:latin typeface="Microsoft YaHei" panose="020B0503020204020204" pitchFamily="34" charset="-122"/>
                  <a:ea typeface="Microsoft YaHei" panose="020B0503020204020204" pitchFamily="34" charset="-122"/>
                </a:rPr>
                <a:t>米长，约</a:t>
              </a:r>
              <a:r>
                <a:rPr lang="en-US" altLang="zh-CN" sz="2400" dirty="0">
                  <a:latin typeface="Microsoft YaHei" panose="020B0503020204020204" pitchFamily="34" charset="-122"/>
                  <a:ea typeface="Microsoft YaHei" panose="020B0503020204020204" pitchFamily="34" charset="-122"/>
                </a:rPr>
                <a:t>45</a:t>
              </a:r>
              <a:r>
                <a:rPr lang="zh-CN" altLang="en-US" sz="2400" dirty="0">
                  <a:latin typeface="Microsoft YaHei" panose="020B0503020204020204" pitchFamily="34" charset="-122"/>
                  <a:ea typeface="Microsoft YaHei" panose="020B0503020204020204" pitchFamily="34" charset="-122"/>
                </a:rPr>
                <a:t>公斤</a:t>
              </a:r>
              <a:endParaRPr lang="en-US" altLang="zh-CN" sz="2400" dirty="0">
                <a:latin typeface="Microsoft YaHei" panose="020B0503020204020204" pitchFamily="34" charset="-122"/>
                <a:ea typeface="Microsoft YaHei" panose="020B0503020204020204" pitchFamily="34" charset="-122"/>
              </a:endParaRPr>
            </a:p>
          </p:txBody>
        </p:sp>
      </p:grpSp>
      <p:sp>
        <p:nvSpPr>
          <p:cNvPr id="24" name="矩形 23">
            <a:extLst>
              <a:ext uri="{FF2B5EF4-FFF2-40B4-BE49-F238E27FC236}">
                <a16:creationId xmlns:a16="http://schemas.microsoft.com/office/drawing/2014/main" id="{79BEC81E-9953-4425-AF13-F6158D912DDE}"/>
              </a:ext>
            </a:extLst>
          </p:cNvPr>
          <p:cNvSpPr/>
          <p:nvPr/>
        </p:nvSpPr>
        <p:spPr>
          <a:xfrm>
            <a:off x="4581591" y="3556930"/>
            <a:ext cx="144016" cy="14401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latin typeface="Arial" panose="020B0604020202020204" pitchFamily="34" charset="0"/>
              <a:cs typeface="Arial" panose="020B0604020202020204" pitchFamily="34" charset="0"/>
            </a:endParaRPr>
          </a:p>
        </p:txBody>
      </p:sp>
      <p:grpSp>
        <p:nvGrpSpPr>
          <p:cNvPr id="27" name="组合 26">
            <a:extLst>
              <a:ext uri="{FF2B5EF4-FFF2-40B4-BE49-F238E27FC236}">
                <a16:creationId xmlns:a16="http://schemas.microsoft.com/office/drawing/2014/main" id="{B4E09696-275A-C1C4-2509-8BAF70021FA8}"/>
              </a:ext>
            </a:extLst>
          </p:cNvPr>
          <p:cNvGrpSpPr/>
          <p:nvPr/>
        </p:nvGrpSpPr>
        <p:grpSpPr>
          <a:xfrm>
            <a:off x="1256629" y="3422352"/>
            <a:ext cx="6630742" cy="432048"/>
            <a:chOff x="2246738" y="3364869"/>
            <a:chExt cx="6768752" cy="432048"/>
          </a:xfrm>
        </p:grpSpPr>
        <p:cxnSp>
          <p:nvCxnSpPr>
            <p:cNvPr id="23" name="直接箭头连接符 22">
              <a:extLst>
                <a:ext uri="{FF2B5EF4-FFF2-40B4-BE49-F238E27FC236}">
                  <a16:creationId xmlns:a16="http://schemas.microsoft.com/office/drawing/2014/main" id="{4C59AD18-6008-4A12-B8F2-E1A9A656A596}"/>
                </a:ext>
              </a:extLst>
            </p:cNvPr>
            <p:cNvCxnSpPr/>
            <p:nvPr/>
          </p:nvCxnSpPr>
          <p:spPr>
            <a:xfrm>
              <a:off x="2246738" y="3578803"/>
              <a:ext cx="6768752" cy="0"/>
            </a:xfrm>
            <a:prstGeom prst="straightConnector1">
              <a:avLst/>
            </a:prstGeom>
            <a:ln w="41275">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7C61CC4C-97B7-4E64-8092-63039175B86E}"/>
                </a:ext>
              </a:extLst>
            </p:cNvPr>
            <p:cNvSpPr/>
            <p:nvPr/>
          </p:nvSpPr>
          <p:spPr>
            <a:xfrm>
              <a:off x="6811412" y="3364869"/>
              <a:ext cx="1008112" cy="4320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Arial" panose="020B0604020202020204" pitchFamily="34" charset="0"/>
                  <a:cs typeface="Arial" panose="020B0604020202020204" pitchFamily="34" charset="0"/>
                </a:rPr>
                <a:t>2001</a:t>
              </a:r>
              <a:endParaRPr lang="zh-CN" altLang="en-US" sz="2800" b="1" dirty="0">
                <a:solidFill>
                  <a:schemeClr val="bg1"/>
                </a:solidFill>
                <a:latin typeface="Arial" panose="020B0604020202020204" pitchFamily="34" charset="0"/>
                <a:cs typeface="Arial" panose="020B0604020202020204" pitchFamily="34" charset="0"/>
              </a:endParaRPr>
            </a:p>
          </p:txBody>
        </p:sp>
      </p:grpSp>
      <p:sp>
        <p:nvSpPr>
          <p:cNvPr id="9" name="标题 8">
            <a:extLst>
              <a:ext uri="{FF2B5EF4-FFF2-40B4-BE49-F238E27FC236}">
                <a16:creationId xmlns:a16="http://schemas.microsoft.com/office/drawing/2014/main" id="{42825A9E-C2FA-8049-ADB0-69070F53A954}"/>
              </a:ext>
            </a:extLst>
          </p:cNvPr>
          <p:cNvSpPr>
            <a:spLocks noGrp="1"/>
          </p:cNvSpPr>
          <p:nvPr>
            <p:ph type="title"/>
          </p:nvPr>
        </p:nvSpPr>
        <p:spPr>
          <a:xfrm>
            <a:off x="0" y="55002"/>
            <a:ext cx="9144000" cy="700396"/>
          </a:xfrm>
        </p:spPr>
        <p:txBody>
          <a:bodyPr/>
          <a:lstStyle/>
          <a:p>
            <a:pPr>
              <a:lnSpc>
                <a:spcPct val="200000"/>
              </a:lnSpc>
            </a:pPr>
            <a:r>
              <a:rPr lang="zh-CN" altLang="en-US" dirty="0">
                <a:latin typeface="微软雅黑" panose="020B0503020204020204" pitchFamily="34" charset="-122"/>
                <a:ea typeface="微软雅黑" panose="020B0503020204020204" pitchFamily="34" charset="-122"/>
              </a:rPr>
              <a:t>巴基鲸的化石不证明它是“过渡物种”</a:t>
            </a:r>
            <a:endParaRPr lang="en-US" altLang="zh-CN" dirty="0">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BE62B3E1-79B2-4F58-8955-17413B6A886F}"/>
              </a:ext>
            </a:extLst>
          </p:cNvPr>
          <p:cNvSpPr/>
          <p:nvPr/>
        </p:nvSpPr>
        <p:spPr>
          <a:xfrm>
            <a:off x="2450991" y="3412914"/>
            <a:ext cx="1008112" cy="4320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Arial" panose="020B0604020202020204" pitchFamily="34" charset="0"/>
                <a:cs typeface="Arial" panose="020B0604020202020204" pitchFamily="34" charset="0"/>
              </a:rPr>
              <a:t>1983</a:t>
            </a:r>
            <a:endParaRPr lang="zh-CN" alt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51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话气泡: 圆角矩形 1">
            <a:extLst>
              <a:ext uri="{FF2B5EF4-FFF2-40B4-BE49-F238E27FC236}">
                <a16:creationId xmlns:a16="http://schemas.microsoft.com/office/drawing/2014/main" id="{5CD40F7F-02DE-CE02-8456-C704392B0683}"/>
              </a:ext>
            </a:extLst>
          </p:cNvPr>
          <p:cNvSpPr/>
          <p:nvPr/>
        </p:nvSpPr>
        <p:spPr>
          <a:xfrm>
            <a:off x="3047551" y="4825407"/>
            <a:ext cx="5988386" cy="1943812"/>
          </a:xfrm>
          <a:prstGeom prst="wedgeRoundRectCallout">
            <a:avLst>
              <a:gd name="adj1" fmla="val -58970"/>
              <a:gd name="adj2" fmla="val 5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00CAE2C6-0B25-2CB4-F28F-774B0691A8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05565" y="5313521"/>
            <a:ext cx="2212033" cy="967583"/>
          </a:xfrm>
          <a:prstGeom prst="rect">
            <a:avLst/>
          </a:prstGeom>
          <a:ln w="25400">
            <a:noFill/>
          </a:ln>
        </p:spPr>
      </p:pic>
      <p:pic>
        <p:nvPicPr>
          <p:cNvPr id="3" name="Picture 2" descr="科学家动画,科学家漫画- 伤感说说吧">
            <a:extLst>
              <a:ext uri="{FF2B5EF4-FFF2-40B4-BE49-F238E27FC236}">
                <a16:creationId xmlns:a16="http://schemas.microsoft.com/office/drawing/2014/main" id="{2010E992-5659-E55C-6F80-A8F1482AD12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00" b="90000" l="0" r="100000">
                        <a14:foregroundMark x1="61960" y1="8400" x2="51873" y2="8800"/>
                        <a14:foregroundMark x1="46974" y1="4000" x2="56196" y2="5400"/>
                        <a14:foregroundMark x1="38905" y1="88800" x2="55043" y2="89200"/>
                        <a14:foregroundMark x1="55043" y1="89200" x2="58501" y2="89200"/>
                      </a14:backgroundRemoval>
                    </a14:imgEffect>
                  </a14:imgLayer>
                </a14:imgProps>
              </a:ext>
              <a:ext uri="{28A0092B-C50C-407E-A947-70E740481C1C}">
                <a14:useLocalDpi xmlns:a14="http://schemas.microsoft.com/office/drawing/2010/main" val="0"/>
              </a:ext>
            </a:extLst>
          </a:blip>
          <a:srcRect/>
          <a:stretch/>
        </p:blipFill>
        <p:spPr bwMode="auto">
          <a:xfrm>
            <a:off x="6660470" y="821787"/>
            <a:ext cx="2502225" cy="3612690"/>
          </a:xfrm>
          <a:prstGeom prst="rect">
            <a:avLst/>
          </a:prstGeom>
          <a:noFill/>
          <a:extLst>
            <a:ext uri="{909E8E84-426E-40DD-AFC4-6F175D3DCCD1}">
              <a14:hiddenFill xmlns:a14="http://schemas.microsoft.com/office/drawing/2010/main">
                <a:solidFill>
                  <a:srgbClr val="FFFFFF"/>
                </a:solidFill>
              </a14:hiddenFill>
            </a:ext>
          </a:extLst>
        </p:spPr>
      </p:pic>
      <p:sp>
        <p:nvSpPr>
          <p:cNvPr id="4" name="对话气泡: 圆角矩形 3">
            <a:extLst>
              <a:ext uri="{FF2B5EF4-FFF2-40B4-BE49-F238E27FC236}">
                <a16:creationId xmlns:a16="http://schemas.microsoft.com/office/drawing/2014/main" id="{D564C6FC-85FD-0825-6A61-C1A9BFE847C7}"/>
              </a:ext>
            </a:extLst>
          </p:cNvPr>
          <p:cNvSpPr/>
          <p:nvPr/>
        </p:nvSpPr>
        <p:spPr>
          <a:xfrm>
            <a:off x="249633" y="345920"/>
            <a:ext cx="5970552" cy="2729690"/>
          </a:xfrm>
          <a:prstGeom prst="wedgeRoundRectCallout">
            <a:avLst>
              <a:gd name="adj1" fmla="val 58074"/>
              <a:gd name="adj2" fmla="val 183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zh-CN" altLang="en-US" sz="3200" b="1" dirty="0">
                <a:solidFill>
                  <a:schemeClr val="tx1"/>
                </a:solidFill>
                <a:latin typeface="微软雅黑" panose="020B0503020204020204" pitchFamily="34" charset="-122"/>
                <a:ea typeface="微软雅黑" panose="020B0503020204020204" pitchFamily="34" charset="-122"/>
              </a:rPr>
              <a:t>巴基鲸是陆地哺乳动物和鲸之间的过渡物种</a:t>
            </a:r>
          </a:p>
        </p:txBody>
      </p:sp>
      <p:sp>
        <p:nvSpPr>
          <p:cNvPr id="8" name="文本框 7">
            <a:extLst>
              <a:ext uri="{FF2B5EF4-FFF2-40B4-BE49-F238E27FC236}">
                <a16:creationId xmlns:a16="http://schemas.microsoft.com/office/drawing/2014/main" id="{BACCAA1E-C34B-D045-60A6-2140A53153BE}"/>
              </a:ext>
            </a:extLst>
          </p:cNvPr>
          <p:cNvSpPr txBox="1"/>
          <p:nvPr/>
        </p:nvSpPr>
        <p:spPr>
          <a:xfrm>
            <a:off x="3426151" y="4989594"/>
            <a:ext cx="3512031" cy="1569660"/>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rPr>
              <a:t>巴基鲸化石证明它是陆地动物，不是过渡物种</a:t>
            </a:r>
          </a:p>
        </p:txBody>
      </p:sp>
      <p:sp>
        <p:nvSpPr>
          <p:cNvPr id="9" name="箭头: 右 8">
            <a:extLst>
              <a:ext uri="{FF2B5EF4-FFF2-40B4-BE49-F238E27FC236}">
                <a16:creationId xmlns:a16="http://schemas.microsoft.com/office/drawing/2014/main" id="{66E9DD3F-68E5-6636-9A25-5730B60F8624}"/>
              </a:ext>
            </a:extLst>
          </p:cNvPr>
          <p:cNvSpPr/>
          <p:nvPr/>
        </p:nvSpPr>
        <p:spPr>
          <a:xfrm>
            <a:off x="2976233" y="986712"/>
            <a:ext cx="609293" cy="3429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03CF8257-635B-061E-22F4-EB09748CFB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36" t="-11115" r="-3393"/>
          <a:stretch/>
        </p:blipFill>
        <p:spPr>
          <a:xfrm>
            <a:off x="1121872" y="569963"/>
            <a:ext cx="1722888" cy="1089574"/>
          </a:xfrm>
          <a:prstGeom prst="rect">
            <a:avLst/>
          </a:prstGeom>
          <a:solidFill>
            <a:schemeClr val="bg1"/>
          </a:solidFill>
          <a:ln w="25400">
            <a:solidFill>
              <a:schemeClr val="tx1"/>
            </a:solidFill>
          </a:ln>
        </p:spPr>
      </p:pic>
      <p:pic>
        <p:nvPicPr>
          <p:cNvPr id="13" name="图片 12">
            <a:extLst>
              <a:ext uri="{FF2B5EF4-FFF2-40B4-BE49-F238E27FC236}">
                <a16:creationId xmlns:a16="http://schemas.microsoft.com/office/drawing/2014/main" id="{F5F513DF-CE9F-AD71-5824-93D1EFDA3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6999" y="569963"/>
            <a:ext cx="1722888" cy="1089574"/>
          </a:xfrm>
          <a:prstGeom prst="rect">
            <a:avLst/>
          </a:prstGeom>
          <a:ln w="25400">
            <a:solidFill>
              <a:schemeClr val="tx1"/>
            </a:solidFill>
          </a:ln>
        </p:spPr>
      </p:pic>
      <p:pic>
        <p:nvPicPr>
          <p:cNvPr id="5" name="图片 4">
            <a:extLst>
              <a:ext uri="{FF2B5EF4-FFF2-40B4-BE49-F238E27FC236}">
                <a16:creationId xmlns:a16="http://schemas.microsoft.com/office/drawing/2014/main" id="{420DB767-B50E-C632-0D69-07668FFAAACD}"/>
              </a:ext>
            </a:extLst>
          </p:cNvPr>
          <p:cNvPicPr>
            <a:picLocks noChangeAspect="1"/>
          </p:cNvPicPr>
          <p:nvPr/>
        </p:nvPicPr>
        <p:blipFill>
          <a:blip r:embed="rId8"/>
          <a:stretch>
            <a:fillRect/>
          </a:stretch>
        </p:blipFill>
        <p:spPr>
          <a:xfrm>
            <a:off x="2592694" y="1551777"/>
            <a:ext cx="1421788" cy="1421788"/>
          </a:xfrm>
          <a:prstGeom prst="rect">
            <a:avLst/>
          </a:prstGeom>
        </p:spPr>
      </p:pic>
      <p:pic>
        <p:nvPicPr>
          <p:cNvPr id="19" name="图片 18" descr="卡通人物&#10;&#10;描述已自动生成">
            <a:extLst>
              <a:ext uri="{FF2B5EF4-FFF2-40B4-BE49-F238E27FC236}">
                <a16:creationId xmlns:a16="http://schemas.microsoft.com/office/drawing/2014/main" id="{AE838232-7190-82D9-DB33-170AEBBEF7F8}"/>
              </a:ext>
            </a:extLst>
          </p:cNvPr>
          <p:cNvPicPr>
            <a:picLocks noChangeAspect="1"/>
          </p:cNvPicPr>
          <p:nvPr/>
        </p:nvPicPr>
        <p:blipFill>
          <a:blip r:embed="rId9"/>
          <a:stretch>
            <a:fillRect/>
          </a:stretch>
        </p:blipFill>
        <p:spPr>
          <a:xfrm>
            <a:off x="-85879" y="3782391"/>
            <a:ext cx="3512030" cy="2922540"/>
          </a:xfrm>
          <a:prstGeom prst="rect">
            <a:avLst/>
          </a:prstGeom>
        </p:spPr>
      </p:pic>
    </p:spTree>
    <p:extLst>
      <p:ext uri="{BB962C8B-B14F-4D97-AF65-F5344CB8AC3E}">
        <p14:creationId xmlns:p14="http://schemas.microsoft.com/office/powerpoint/2010/main" val="197524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8" fill="hold"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a:extLst>
              <a:ext uri="{FF2B5EF4-FFF2-40B4-BE49-F238E27FC236}">
                <a16:creationId xmlns:a16="http://schemas.microsoft.com/office/drawing/2014/main" id="{3CAD5623-DA6A-8CF3-B9B7-C5492B6A9290}"/>
              </a:ext>
            </a:extLst>
          </p:cNvPr>
          <p:cNvSpPr/>
          <p:nvPr/>
        </p:nvSpPr>
        <p:spPr>
          <a:xfrm>
            <a:off x="3526413" y="4699000"/>
            <a:ext cx="5383907" cy="2016843"/>
          </a:xfrm>
          <a:prstGeom prst="wedgeRoundRectCallout">
            <a:avLst>
              <a:gd name="adj1" fmla="val -69398"/>
              <a:gd name="adj2" fmla="val 2070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zh-CN" altLang="en-US" sz="2800" dirty="0">
              <a:solidFill>
                <a:schemeClr val="tx1"/>
              </a:solidFill>
              <a:latin typeface="微软雅黑" panose="020B0503020204020204" pitchFamily="34" charset="-122"/>
              <a:ea typeface="微软雅黑" panose="020B0503020204020204" pitchFamily="34" charset="-122"/>
            </a:endParaRPr>
          </a:p>
        </p:txBody>
      </p:sp>
      <p:pic>
        <p:nvPicPr>
          <p:cNvPr id="5" name="图片 4" descr="卡通人物&#10;&#10;描述已自动生成">
            <a:extLst>
              <a:ext uri="{FF2B5EF4-FFF2-40B4-BE49-F238E27FC236}">
                <a16:creationId xmlns:a16="http://schemas.microsoft.com/office/drawing/2014/main" id="{1A4B32FE-AAE6-E944-5A59-904B66226F57}"/>
              </a:ext>
            </a:extLst>
          </p:cNvPr>
          <p:cNvPicPr>
            <a:picLocks noChangeAspect="1"/>
          </p:cNvPicPr>
          <p:nvPr/>
        </p:nvPicPr>
        <p:blipFill>
          <a:blip r:embed="rId3"/>
          <a:stretch>
            <a:fillRect/>
          </a:stretch>
        </p:blipFill>
        <p:spPr>
          <a:xfrm>
            <a:off x="0" y="3954483"/>
            <a:ext cx="3318339" cy="2761360"/>
          </a:xfrm>
          <a:prstGeom prst="rect">
            <a:avLst/>
          </a:prstGeom>
        </p:spPr>
      </p:pic>
      <p:sp>
        <p:nvSpPr>
          <p:cNvPr id="8" name="文本框 7">
            <a:extLst>
              <a:ext uri="{FF2B5EF4-FFF2-40B4-BE49-F238E27FC236}">
                <a16:creationId xmlns:a16="http://schemas.microsoft.com/office/drawing/2014/main" id="{E564CAED-A8E9-BD7C-E491-4F4610829AFA}"/>
              </a:ext>
            </a:extLst>
          </p:cNvPr>
          <p:cNvSpPr txBox="1"/>
          <p:nvPr/>
        </p:nvSpPr>
        <p:spPr>
          <a:xfrm>
            <a:off x="3650673" y="5105306"/>
            <a:ext cx="5168207" cy="1132554"/>
          </a:xfrm>
          <a:prstGeom prst="rect">
            <a:avLst/>
          </a:prstGeom>
          <a:noFill/>
        </p:spPr>
        <p:txBody>
          <a:bodyPr wrap="square">
            <a:spAutoFit/>
          </a:bodyPr>
          <a:lstStyle/>
          <a:p>
            <a:pPr>
              <a:lnSpc>
                <a:spcPts val="4240"/>
              </a:lnSpc>
            </a:pPr>
            <a:r>
              <a:rPr lang="en-US" altLang="zh-CN" sz="3200" dirty="0">
                <a:latin typeface="微软雅黑" panose="020B0503020204020204" pitchFamily="34" charset="-122"/>
                <a:ea typeface="微软雅黑" panose="020B0503020204020204" pitchFamily="34" charset="-122"/>
              </a:rPr>
              <a:t>1. </a:t>
            </a:r>
            <a:r>
              <a:rPr lang="zh-CN" altLang="en-US" sz="3200" b="1" dirty="0">
                <a:latin typeface="微软雅黑" panose="020B0503020204020204" pitchFamily="34" charset="-122"/>
                <a:ea typeface="微软雅黑" panose="020B0503020204020204" pitchFamily="34" charset="-122"/>
              </a:rPr>
              <a:t>没有过渡物种的</a:t>
            </a:r>
            <a:r>
              <a:rPr lang="zh-CN" altLang="en-US" sz="3200" dirty="0">
                <a:latin typeface="微软雅黑" panose="020B0503020204020204" pitchFamily="34" charset="-122"/>
                <a:ea typeface="微软雅黑" panose="020B0503020204020204" pitchFamily="34" charset="-122"/>
              </a:rPr>
              <a:t>化石证据</a:t>
            </a:r>
            <a:endParaRPr lang="en-US" altLang="zh-CN" sz="3200" dirty="0">
              <a:latin typeface="微软雅黑" panose="020B0503020204020204" pitchFamily="34" charset="-122"/>
              <a:ea typeface="微软雅黑" panose="020B0503020204020204" pitchFamily="34" charset="-122"/>
            </a:endParaRPr>
          </a:p>
          <a:p>
            <a:pPr>
              <a:lnSpc>
                <a:spcPts val="4240"/>
              </a:lnSpc>
            </a:pPr>
            <a:r>
              <a:rPr lang="en-US" altLang="zh-CN" sz="3200" dirty="0">
                <a:latin typeface="微软雅黑" panose="020B0503020204020204" pitchFamily="34" charset="-122"/>
                <a:ea typeface="微软雅黑" panose="020B0503020204020204" pitchFamily="34" charset="-122"/>
              </a:rPr>
              <a:t>2. </a:t>
            </a:r>
            <a:r>
              <a:rPr lang="zh-CN" altLang="en-US" sz="3200" dirty="0">
                <a:latin typeface="微软雅黑" panose="020B0503020204020204" pitchFamily="34" charset="-122"/>
                <a:ea typeface="微软雅黑" panose="020B0503020204020204" pitchFamily="34" charset="-122"/>
              </a:rPr>
              <a:t>生物</a:t>
            </a:r>
            <a:r>
              <a:rPr lang="zh-CN" altLang="en-US" sz="3200" b="1" dirty="0">
                <a:latin typeface="微软雅黑" panose="020B0503020204020204" pitchFamily="34" charset="-122"/>
                <a:ea typeface="微软雅黑" panose="020B0503020204020204" pitchFamily="34" charset="-122"/>
              </a:rPr>
              <a:t>化石并不支持进化</a:t>
            </a:r>
          </a:p>
        </p:txBody>
      </p:sp>
      <p:pic>
        <p:nvPicPr>
          <p:cNvPr id="9" name="Picture 2" descr="科学家动画,科学家漫画- 伤感说说吧">
            <a:extLst>
              <a:ext uri="{FF2B5EF4-FFF2-40B4-BE49-F238E27FC236}">
                <a16:creationId xmlns:a16="http://schemas.microsoft.com/office/drawing/2014/main" id="{CD5401C2-CEFB-B9C5-C63B-8C56B575638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915789" y="927100"/>
            <a:ext cx="3841233" cy="3841233"/>
          </a:xfrm>
          <a:prstGeom prst="rect">
            <a:avLst/>
          </a:prstGeom>
          <a:noFill/>
          <a:extLst>
            <a:ext uri="{909E8E84-426E-40DD-AFC4-6F175D3DCCD1}">
              <a14:hiddenFill xmlns:a14="http://schemas.microsoft.com/office/drawing/2010/main">
                <a:solidFill>
                  <a:srgbClr val="FFFFFF"/>
                </a:solidFill>
              </a14:hiddenFill>
            </a:ext>
          </a:extLst>
        </p:spPr>
      </p:pic>
      <p:sp>
        <p:nvSpPr>
          <p:cNvPr id="11" name="对话气泡: 圆角矩形 10">
            <a:extLst>
              <a:ext uri="{FF2B5EF4-FFF2-40B4-BE49-F238E27FC236}">
                <a16:creationId xmlns:a16="http://schemas.microsoft.com/office/drawing/2014/main" id="{9D3CA989-5429-EF07-AA45-06F89F5F7F34}"/>
              </a:ext>
            </a:extLst>
          </p:cNvPr>
          <p:cNvSpPr/>
          <p:nvPr/>
        </p:nvSpPr>
        <p:spPr>
          <a:xfrm>
            <a:off x="927489" y="620140"/>
            <a:ext cx="4822657" cy="1805560"/>
          </a:xfrm>
          <a:prstGeom prst="wedgeRoundRectCallout">
            <a:avLst>
              <a:gd name="adj1" fmla="val 65234"/>
              <a:gd name="adj2" fmla="val 348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古生物化石能解释</a:t>
            </a:r>
            <a:endParaRPr lang="en-US" altLang="zh-CN" sz="3200" b="1" dirty="0">
              <a:solidFill>
                <a:schemeClr val="tx1"/>
              </a:solidFill>
              <a:latin typeface="微软雅黑" panose="020B0503020204020204" pitchFamily="34" charset="-122"/>
              <a:ea typeface="微软雅黑" panose="020B0503020204020204" pitchFamily="34" charset="-122"/>
            </a:endParaRPr>
          </a:p>
          <a:p>
            <a:pPr algn="ctr"/>
            <a:r>
              <a:rPr lang="zh-CN" altLang="en-US" sz="3200" b="1" dirty="0">
                <a:solidFill>
                  <a:schemeClr val="tx1"/>
                </a:solidFill>
                <a:latin typeface="微软雅黑" panose="020B0503020204020204" pitchFamily="34" charset="-122"/>
                <a:ea typeface="微软雅黑" panose="020B0503020204020204" pitchFamily="34" charset="-122"/>
              </a:rPr>
              <a:t>生物的进化过程</a:t>
            </a:r>
          </a:p>
        </p:txBody>
      </p:sp>
      <p:pic>
        <p:nvPicPr>
          <p:cNvPr id="3" name="图片 2">
            <a:extLst>
              <a:ext uri="{FF2B5EF4-FFF2-40B4-BE49-F238E27FC236}">
                <a16:creationId xmlns:a16="http://schemas.microsoft.com/office/drawing/2014/main" id="{B00DF740-8E89-4A52-9624-F28774D8B6B4}"/>
              </a:ext>
            </a:extLst>
          </p:cNvPr>
          <p:cNvPicPr>
            <a:picLocks noChangeAspect="1"/>
          </p:cNvPicPr>
          <p:nvPr/>
        </p:nvPicPr>
        <p:blipFill>
          <a:blip r:embed="rId6"/>
          <a:stretch>
            <a:fillRect/>
          </a:stretch>
        </p:blipFill>
        <p:spPr>
          <a:xfrm>
            <a:off x="2528934" y="620140"/>
            <a:ext cx="1805560" cy="1805560"/>
          </a:xfrm>
          <a:prstGeom prst="rect">
            <a:avLst/>
          </a:prstGeom>
        </p:spPr>
      </p:pic>
    </p:spTree>
    <p:extLst>
      <p:ext uri="{BB962C8B-B14F-4D97-AF65-F5344CB8AC3E}">
        <p14:creationId xmlns:p14="http://schemas.microsoft.com/office/powerpoint/2010/main" val="14977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2" presetClass="entr" presetSubtype="8" fill="hold" grpId="0" nodeType="after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22E0151-B189-3B64-6395-F1BE7EFC6436}"/>
              </a:ext>
            </a:extLst>
          </p:cNvPr>
          <p:cNvPicPr>
            <a:picLocks noChangeAspect="1"/>
          </p:cNvPicPr>
          <p:nvPr/>
        </p:nvPicPr>
        <p:blipFill>
          <a:blip r:embed="rId3"/>
          <a:stretch>
            <a:fillRect/>
          </a:stretch>
        </p:blipFill>
        <p:spPr>
          <a:xfrm>
            <a:off x="712519" y="820277"/>
            <a:ext cx="7718961" cy="5217446"/>
          </a:xfrm>
          <a:prstGeom prst="rect">
            <a:avLst/>
          </a:prstGeom>
        </p:spPr>
      </p:pic>
      <p:sp>
        <p:nvSpPr>
          <p:cNvPr id="3" name="标题 2">
            <a:extLst>
              <a:ext uri="{FF2B5EF4-FFF2-40B4-BE49-F238E27FC236}">
                <a16:creationId xmlns:a16="http://schemas.microsoft.com/office/drawing/2014/main" id="{D0761A4A-E994-0561-BCAE-669B6142C3A0}"/>
              </a:ext>
            </a:extLst>
          </p:cNvPr>
          <p:cNvSpPr>
            <a:spLocks noGrp="1"/>
          </p:cNvSpPr>
          <p:nvPr>
            <p:ph type="title" idx="4294967295"/>
          </p:nvPr>
        </p:nvSpPr>
        <p:spPr>
          <a:xfrm>
            <a:off x="0" y="2968831"/>
            <a:ext cx="9144000" cy="853313"/>
          </a:xfrm>
          <a:prstGeom prst="rect">
            <a:avLst/>
          </a:prstGeom>
        </p:spPr>
        <p:txBody>
          <a:bodyPr/>
          <a:lstStyle/>
          <a:p>
            <a:pPr algn="ctr"/>
            <a:r>
              <a:rPr lang="zh-CN" altLang="en-US" sz="4000" b="1" spc="600" dirty="0">
                <a:solidFill>
                  <a:schemeClr val="bg1"/>
                </a:solidFill>
                <a:latin typeface="Microsoft YaHei" panose="020B0503020204020204" pitchFamily="34" charset="-122"/>
                <a:ea typeface="Microsoft YaHei" panose="020B0503020204020204" pitchFamily="34" charset="-122"/>
              </a:rPr>
              <a:t>活化石证明没有进化</a:t>
            </a:r>
          </a:p>
        </p:txBody>
      </p:sp>
    </p:spTree>
    <p:extLst>
      <p:ext uri="{BB962C8B-B14F-4D97-AF65-F5344CB8AC3E}">
        <p14:creationId xmlns:p14="http://schemas.microsoft.com/office/powerpoint/2010/main" val="2273907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A32649-86B6-2E1F-4C74-5BAF04B67D09}"/>
              </a:ext>
            </a:extLst>
          </p:cNvPr>
          <p:cNvSpPr>
            <a:spLocks noGrp="1"/>
          </p:cNvSpPr>
          <p:nvPr>
            <p:ph type="title"/>
          </p:nvPr>
        </p:nvSpPr>
        <p:spPr/>
        <p:txBody>
          <a:bodyPr/>
          <a:lstStyle/>
          <a:p>
            <a:r>
              <a:rPr lang="zh-CN" altLang="en-US" dirty="0"/>
              <a:t>活化石</a:t>
            </a:r>
          </a:p>
        </p:txBody>
      </p:sp>
      <p:grpSp>
        <p:nvGrpSpPr>
          <p:cNvPr id="4" name="组合 3">
            <a:extLst>
              <a:ext uri="{FF2B5EF4-FFF2-40B4-BE49-F238E27FC236}">
                <a16:creationId xmlns:a16="http://schemas.microsoft.com/office/drawing/2014/main" id="{428A63AF-F033-31D9-79D6-6C24E37A5284}"/>
              </a:ext>
            </a:extLst>
          </p:cNvPr>
          <p:cNvGrpSpPr/>
          <p:nvPr/>
        </p:nvGrpSpPr>
        <p:grpSpPr>
          <a:xfrm>
            <a:off x="0" y="2274958"/>
            <a:ext cx="9155875" cy="2808554"/>
            <a:chOff x="11875" y="2527981"/>
            <a:chExt cx="8421656" cy="2583333"/>
          </a:xfrm>
        </p:grpSpPr>
        <p:grpSp>
          <p:nvGrpSpPr>
            <p:cNvPr id="3" name="组合 2">
              <a:extLst>
                <a:ext uri="{FF2B5EF4-FFF2-40B4-BE49-F238E27FC236}">
                  <a16:creationId xmlns:a16="http://schemas.microsoft.com/office/drawing/2014/main" id="{EF14C528-E168-9DD7-C2F9-B86F17084F39}"/>
                </a:ext>
              </a:extLst>
            </p:cNvPr>
            <p:cNvGrpSpPr/>
            <p:nvPr/>
          </p:nvGrpSpPr>
          <p:grpSpPr>
            <a:xfrm>
              <a:off x="11875" y="2527981"/>
              <a:ext cx="4560125" cy="2583333"/>
              <a:chOff x="464359" y="1497886"/>
              <a:chExt cx="8245744" cy="4671255"/>
            </a:xfrm>
          </p:grpSpPr>
          <p:pic>
            <p:nvPicPr>
              <p:cNvPr id="6150" name="Picture 6">
                <a:extLst>
                  <a:ext uri="{FF2B5EF4-FFF2-40B4-BE49-F238E27FC236}">
                    <a16:creationId xmlns:a16="http://schemas.microsoft.com/office/drawing/2014/main" id="{719BBF98-123C-4970-FA1D-3D0D1B4662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64359" y="1497886"/>
                <a:ext cx="4107641" cy="193244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鱼在水里&#10;&#10;低可信度描述已自动生成">
                <a:extLst>
                  <a:ext uri="{FF2B5EF4-FFF2-40B4-BE49-F238E27FC236}">
                    <a16:creationId xmlns:a16="http://schemas.microsoft.com/office/drawing/2014/main" id="{90887D52-9100-D806-8F6A-80E54A3D3D05}"/>
                  </a:ext>
                </a:extLst>
              </p:cNvPr>
              <p:cNvPicPr>
                <a:picLocks noChangeAspect="1"/>
              </p:cNvPicPr>
              <p:nvPr/>
            </p:nvPicPr>
            <p:blipFill>
              <a:blip r:embed="rId4"/>
              <a:stretch>
                <a:fillRect/>
              </a:stretch>
            </p:blipFill>
            <p:spPr>
              <a:xfrm>
                <a:off x="4572000" y="1497886"/>
                <a:ext cx="4138103" cy="1931114"/>
              </a:xfrm>
              <a:prstGeom prst="rect">
                <a:avLst/>
              </a:prstGeom>
            </p:spPr>
          </p:pic>
          <p:pic>
            <p:nvPicPr>
              <p:cNvPr id="6" name="Picture 5" descr="A group of skeletons in a museum&#10;&#10;Description automatically generated with low confidence">
                <a:extLst>
                  <a:ext uri="{FF2B5EF4-FFF2-40B4-BE49-F238E27FC236}">
                    <a16:creationId xmlns:a16="http://schemas.microsoft.com/office/drawing/2014/main" id="{30E2CA4C-9A29-5533-6C55-27FFD40E0608}"/>
                  </a:ext>
                </a:extLst>
              </p:cNvPr>
              <p:cNvPicPr>
                <a:picLocks noChangeAspect="1"/>
              </p:cNvPicPr>
              <p:nvPr/>
            </p:nvPicPr>
            <p:blipFill rotWithShape="1">
              <a:blip r:embed="rId5"/>
              <a:srcRect t="11710"/>
              <a:stretch/>
            </p:blipFill>
            <p:spPr>
              <a:xfrm>
                <a:off x="4572000" y="3429000"/>
                <a:ext cx="4138103" cy="2740141"/>
              </a:xfrm>
              <a:prstGeom prst="rect">
                <a:avLst/>
              </a:prstGeom>
            </p:spPr>
          </p:pic>
          <p:pic>
            <p:nvPicPr>
              <p:cNvPr id="9" name="Picture 8" descr="A panda lying on a blanket&#10;&#10;Description automatically generated with low confidence">
                <a:extLst>
                  <a:ext uri="{FF2B5EF4-FFF2-40B4-BE49-F238E27FC236}">
                    <a16:creationId xmlns:a16="http://schemas.microsoft.com/office/drawing/2014/main" id="{015AB45D-D7E7-FA5D-D616-8F4940301CD4}"/>
                  </a:ext>
                </a:extLst>
              </p:cNvPr>
              <p:cNvPicPr>
                <a:picLocks noChangeAspect="1"/>
              </p:cNvPicPr>
              <p:nvPr/>
            </p:nvPicPr>
            <p:blipFill>
              <a:blip r:embed="rId6"/>
              <a:stretch>
                <a:fillRect/>
              </a:stretch>
            </p:blipFill>
            <p:spPr>
              <a:xfrm>
                <a:off x="464360" y="3429000"/>
                <a:ext cx="4107640" cy="2740141"/>
              </a:xfrm>
              <a:prstGeom prst="rect">
                <a:avLst/>
              </a:prstGeom>
            </p:spPr>
          </p:pic>
        </p:grpSp>
        <p:pic>
          <p:nvPicPr>
            <p:cNvPr id="10" name="图片 9" descr="图片包含 游戏机, 树, 鱼&#10;&#10;描述已自动生成">
              <a:extLst>
                <a:ext uri="{FF2B5EF4-FFF2-40B4-BE49-F238E27FC236}">
                  <a16:creationId xmlns:a16="http://schemas.microsoft.com/office/drawing/2014/main" id="{BB1981AD-D2DB-D665-5E50-30D940CCE983}"/>
                </a:ext>
              </a:extLst>
            </p:cNvPr>
            <p:cNvPicPr>
              <a:picLocks noChangeAspect="1"/>
            </p:cNvPicPr>
            <p:nvPr/>
          </p:nvPicPr>
          <p:blipFill>
            <a:blip r:embed="rId7"/>
            <a:stretch>
              <a:fillRect/>
            </a:stretch>
          </p:blipFill>
          <p:spPr>
            <a:xfrm>
              <a:off x="4572000" y="2533374"/>
              <a:ext cx="3861531" cy="2577940"/>
            </a:xfrm>
            <a:prstGeom prst="rect">
              <a:avLst/>
            </a:prstGeom>
          </p:spPr>
        </p:pic>
      </p:grpSp>
      <p:sp>
        <p:nvSpPr>
          <p:cNvPr id="5" name="矩形 4">
            <a:extLst>
              <a:ext uri="{FF2B5EF4-FFF2-40B4-BE49-F238E27FC236}">
                <a16:creationId xmlns:a16="http://schemas.microsoft.com/office/drawing/2014/main" id="{7D90AC9E-B70E-D314-0948-E5C2B357E6E5}"/>
              </a:ext>
            </a:extLst>
          </p:cNvPr>
          <p:cNvSpPr/>
          <p:nvPr/>
        </p:nvSpPr>
        <p:spPr>
          <a:xfrm>
            <a:off x="0" y="2274958"/>
            <a:ext cx="9143999" cy="280855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66935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DE9FC-EAEC-AB8D-70FB-DB1C2F3B0E87}"/>
              </a:ext>
            </a:extLst>
          </p:cNvPr>
          <p:cNvSpPr>
            <a:spLocks noGrp="1"/>
          </p:cNvSpPr>
          <p:nvPr>
            <p:ph type="title"/>
          </p:nvPr>
        </p:nvSpPr>
        <p:spPr/>
        <p:txBody>
          <a:bodyPr/>
          <a:lstStyle/>
          <a:p>
            <a:r>
              <a:rPr lang="zh-CN" altLang="en-US" dirty="0"/>
              <a:t>大熊猫化石不支持进化论</a:t>
            </a:r>
          </a:p>
        </p:txBody>
      </p:sp>
      <p:sp>
        <p:nvSpPr>
          <p:cNvPr id="10" name="文本框 9">
            <a:extLst>
              <a:ext uri="{FF2B5EF4-FFF2-40B4-BE49-F238E27FC236}">
                <a16:creationId xmlns:a16="http://schemas.microsoft.com/office/drawing/2014/main" id="{8DB125F9-374B-B73F-4066-7017A8540DB6}"/>
              </a:ext>
            </a:extLst>
          </p:cNvPr>
          <p:cNvSpPr txBox="1"/>
          <p:nvPr/>
        </p:nvSpPr>
        <p:spPr>
          <a:xfrm>
            <a:off x="0" y="5161959"/>
            <a:ext cx="9144000" cy="954107"/>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rPr>
              <a:t>对大熊猫化石进行研究，对比现代大熊猫</a:t>
            </a:r>
            <a:endParaRPr lang="en-US" altLang="zh-CN" sz="2800" dirty="0">
              <a:latin typeface="微软雅黑" panose="020B0503020204020204" pitchFamily="34" charset="-122"/>
              <a:ea typeface="微软雅黑" panose="020B0503020204020204" pitchFamily="34" charset="-122"/>
            </a:endParaRPr>
          </a:p>
          <a:p>
            <a:pPr algn="ctr"/>
            <a:r>
              <a:rPr lang="zh-CN" altLang="en-US" sz="2800" b="1" dirty="0">
                <a:solidFill>
                  <a:srgbClr val="FF0000"/>
                </a:solidFill>
                <a:latin typeface="微软雅黑" panose="020B0503020204020204" pitchFamily="34" charset="-122"/>
                <a:ea typeface="微软雅黑" panose="020B0503020204020204" pitchFamily="34" charset="-122"/>
              </a:rPr>
              <a:t>没有多少变化</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没有进化</a:t>
            </a:r>
          </a:p>
        </p:txBody>
      </p:sp>
      <p:grpSp>
        <p:nvGrpSpPr>
          <p:cNvPr id="4" name="组合 3">
            <a:extLst>
              <a:ext uri="{FF2B5EF4-FFF2-40B4-BE49-F238E27FC236}">
                <a16:creationId xmlns:a16="http://schemas.microsoft.com/office/drawing/2014/main" id="{0590A636-1683-0D27-C0A4-D201F7A44DF1}"/>
              </a:ext>
            </a:extLst>
          </p:cNvPr>
          <p:cNvGrpSpPr/>
          <p:nvPr/>
        </p:nvGrpSpPr>
        <p:grpSpPr>
          <a:xfrm>
            <a:off x="0" y="2027483"/>
            <a:ext cx="9144000" cy="2886624"/>
            <a:chOff x="139983" y="2355197"/>
            <a:chExt cx="8232121" cy="2598757"/>
          </a:xfrm>
        </p:grpSpPr>
        <p:pic>
          <p:nvPicPr>
            <p:cNvPr id="3" name="Picture 2" descr="A group of skeletons in a museum&#10;&#10;Description automatically generated with low confidence">
              <a:extLst>
                <a:ext uri="{FF2B5EF4-FFF2-40B4-BE49-F238E27FC236}">
                  <a16:creationId xmlns:a16="http://schemas.microsoft.com/office/drawing/2014/main" id="{0E00A5CA-1AE3-DE55-39A5-846705081E0F}"/>
                </a:ext>
              </a:extLst>
            </p:cNvPr>
            <p:cNvPicPr>
              <a:picLocks noChangeAspect="1"/>
            </p:cNvPicPr>
            <p:nvPr/>
          </p:nvPicPr>
          <p:blipFill rotWithShape="1">
            <a:blip r:embed="rId3"/>
            <a:srcRect t="24213" r="5152"/>
            <a:stretch/>
          </p:blipFill>
          <p:spPr>
            <a:xfrm>
              <a:off x="139983" y="2355197"/>
              <a:ext cx="4336425" cy="2598757"/>
            </a:xfrm>
            <a:prstGeom prst="rect">
              <a:avLst/>
            </a:prstGeom>
          </p:spPr>
        </p:pic>
        <p:pic>
          <p:nvPicPr>
            <p:cNvPr id="5" name="Picture 4" descr="A panda lying on a blanket&#10;&#10;Description automatically generated with low confidence">
              <a:extLst>
                <a:ext uri="{FF2B5EF4-FFF2-40B4-BE49-F238E27FC236}">
                  <a16:creationId xmlns:a16="http://schemas.microsoft.com/office/drawing/2014/main" id="{5D602289-2F43-7AB2-DC08-9A69FEE29737}"/>
                </a:ext>
              </a:extLst>
            </p:cNvPr>
            <p:cNvPicPr>
              <a:picLocks noChangeAspect="1"/>
            </p:cNvPicPr>
            <p:nvPr/>
          </p:nvPicPr>
          <p:blipFill>
            <a:blip r:embed="rId4"/>
            <a:stretch>
              <a:fillRect/>
            </a:stretch>
          </p:blipFill>
          <p:spPr>
            <a:xfrm>
              <a:off x="4476408" y="2355198"/>
              <a:ext cx="3895696" cy="2598756"/>
            </a:xfrm>
            <a:prstGeom prst="rect">
              <a:avLst/>
            </a:prstGeom>
          </p:spPr>
        </p:pic>
      </p:grpSp>
      <p:sp>
        <p:nvSpPr>
          <p:cNvPr id="6" name="矩形 5">
            <a:extLst>
              <a:ext uri="{FF2B5EF4-FFF2-40B4-BE49-F238E27FC236}">
                <a16:creationId xmlns:a16="http://schemas.microsoft.com/office/drawing/2014/main" id="{42008D00-3540-94DB-6AD9-AD469DDBF6ED}"/>
              </a:ext>
            </a:extLst>
          </p:cNvPr>
          <p:cNvSpPr/>
          <p:nvPr/>
        </p:nvSpPr>
        <p:spPr>
          <a:xfrm>
            <a:off x="0" y="2027482"/>
            <a:ext cx="9143999" cy="288662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9169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663452-9D3C-4215-4827-D8E4711676C4}"/>
              </a:ext>
            </a:extLst>
          </p:cNvPr>
          <p:cNvPicPr>
            <a:picLocks noChangeAspect="1"/>
          </p:cNvPicPr>
          <p:nvPr/>
        </p:nvPicPr>
        <p:blipFill rotWithShape="1">
          <a:blip r:embed="rId3"/>
          <a:srcRect l="6387" t="6387" r="9312"/>
          <a:stretch/>
        </p:blipFill>
        <p:spPr>
          <a:xfrm>
            <a:off x="4000497" y="0"/>
            <a:ext cx="5143503" cy="68467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FB96993A-1916-1437-C471-10FC2CB7D3B0}"/>
              </a:ext>
            </a:extLst>
          </p:cNvPr>
          <p:cNvPicPr>
            <a:picLocks noChangeAspect="1"/>
          </p:cNvPicPr>
          <p:nvPr/>
        </p:nvPicPr>
        <p:blipFill rotWithShape="1">
          <a:blip r:embed="rId4">
            <a:alphaModFix amt="85000"/>
          </a:blip>
          <a:srcRect l="17233" t="21332" r="20655" b="21334"/>
          <a:stretch/>
        </p:blipFill>
        <p:spPr>
          <a:xfrm>
            <a:off x="2903202" y="4259137"/>
            <a:ext cx="918154" cy="717825"/>
          </a:xfrm>
          <a:prstGeom prst="rect">
            <a:avLst/>
          </a:prstGeom>
        </p:spPr>
      </p:pic>
      <p:pic>
        <p:nvPicPr>
          <p:cNvPr id="5" name="图片 4">
            <a:extLst>
              <a:ext uri="{FF2B5EF4-FFF2-40B4-BE49-F238E27FC236}">
                <a16:creationId xmlns:a16="http://schemas.microsoft.com/office/drawing/2014/main" id="{C1BFBF2F-182E-D8C1-F6E0-AA598300E014}"/>
              </a:ext>
            </a:extLst>
          </p:cNvPr>
          <p:cNvPicPr>
            <a:picLocks noChangeAspect="1"/>
          </p:cNvPicPr>
          <p:nvPr/>
        </p:nvPicPr>
        <p:blipFill rotWithShape="1">
          <a:blip r:embed="rId4">
            <a:alphaModFix amt="85000"/>
          </a:blip>
          <a:srcRect l="17233" t="21332" r="20655" b="21334"/>
          <a:stretch/>
        </p:blipFill>
        <p:spPr>
          <a:xfrm rot="10800000">
            <a:off x="146958" y="1807574"/>
            <a:ext cx="918154" cy="717825"/>
          </a:xfrm>
          <a:prstGeom prst="rect">
            <a:avLst/>
          </a:prstGeom>
        </p:spPr>
      </p:pic>
      <p:sp>
        <p:nvSpPr>
          <p:cNvPr id="6" name="标题 1">
            <a:extLst>
              <a:ext uri="{FF2B5EF4-FFF2-40B4-BE49-F238E27FC236}">
                <a16:creationId xmlns:a16="http://schemas.microsoft.com/office/drawing/2014/main" id="{477F4323-C00B-25A6-12FE-65A89F046A23}"/>
              </a:ext>
            </a:extLst>
          </p:cNvPr>
          <p:cNvSpPr txBox="1">
            <a:spLocks/>
          </p:cNvSpPr>
          <p:nvPr/>
        </p:nvSpPr>
        <p:spPr>
          <a:xfrm>
            <a:off x="267275" y="2587695"/>
            <a:ext cx="3442130" cy="8912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4400" b="1" dirty="0">
                <a:latin typeface="Microsoft YaHei" panose="020B0503020204020204" pitchFamily="34" charset="-122"/>
                <a:ea typeface="Microsoft YaHei" panose="020B0503020204020204" pitchFamily="34" charset="-122"/>
              </a:rPr>
              <a:t>化石的形成</a:t>
            </a:r>
          </a:p>
        </p:txBody>
      </p:sp>
      <p:sp>
        <p:nvSpPr>
          <p:cNvPr id="7" name="标题 1">
            <a:extLst>
              <a:ext uri="{FF2B5EF4-FFF2-40B4-BE49-F238E27FC236}">
                <a16:creationId xmlns:a16="http://schemas.microsoft.com/office/drawing/2014/main" id="{B3AA0459-43DF-CE57-581C-B3373F7A1532}"/>
              </a:ext>
            </a:extLst>
          </p:cNvPr>
          <p:cNvSpPr txBox="1">
            <a:spLocks/>
          </p:cNvSpPr>
          <p:nvPr/>
        </p:nvSpPr>
        <p:spPr>
          <a:xfrm>
            <a:off x="278705" y="3498372"/>
            <a:ext cx="3428237" cy="98183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ts val="3280"/>
              </a:lnSpc>
            </a:pPr>
            <a:r>
              <a:rPr lang="zh-CN" altLang="en-US" sz="2400" b="1" dirty="0">
                <a:latin typeface="Microsoft YaHei" panose="020B0503020204020204" pitchFamily="34" charset="-122"/>
                <a:ea typeface="Microsoft YaHei" panose="020B0503020204020204" pitchFamily="34" charset="-122"/>
              </a:rPr>
              <a:t>彼得后书 </a:t>
            </a:r>
            <a:r>
              <a:rPr lang="en-US" altLang="zh-CN" sz="2400" b="1" dirty="0">
                <a:latin typeface="Microsoft YaHei" panose="020B0503020204020204" pitchFamily="34" charset="-122"/>
                <a:ea typeface="Microsoft YaHei" panose="020B0503020204020204" pitchFamily="34" charset="-122"/>
              </a:rPr>
              <a:t>3:17</a:t>
            </a:r>
          </a:p>
          <a:p>
            <a:pPr algn="ctr">
              <a:lnSpc>
                <a:spcPts val="328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12</a:t>
            </a:r>
            <a:r>
              <a:rPr lang="zh-CN" altLang="en-US" sz="2400" b="1" dirty="0">
                <a:latin typeface="Microsoft YaHei" panose="020B0503020204020204" pitchFamily="34" charset="-122"/>
                <a:ea typeface="Microsoft YaHei" panose="020B0503020204020204" pitchFamily="34" charset="-122"/>
              </a:rPr>
              <a:t>课</a:t>
            </a:r>
          </a:p>
        </p:txBody>
      </p:sp>
      <p:grpSp>
        <p:nvGrpSpPr>
          <p:cNvPr id="9" name="组合 8">
            <a:extLst>
              <a:ext uri="{FF2B5EF4-FFF2-40B4-BE49-F238E27FC236}">
                <a16:creationId xmlns:a16="http://schemas.microsoft.com/office/drawing/2014/main" id="{3223A33F-F1C6-A056-BAF9-CD9C56FC97EC}"/>
              </a:ext>
            </a:extLst>
          </p:cNvPr>
          <p:cNvGrpSpPr/>
          <p:nvPr/>
        </p:nvGrpSpPr>
        <p:grpSpPr>
          <a:xfrm>
            <a:off x="1024689" y="2080168"/>
            <a:ext cx="2684717" cy="2391643"/>
            <a:chOff x="6224954" y="1265960"/>
            <a:chExt cx="2684717" cy="2391643"/>
          </a:xfrm>
        </p:grpSpPr>
        <p:cxnSp>
          <p:nvCxnSpPr>
            <p:cNvPr id="11" name="直线连接符 10">
              <a:extLst>
                <a:ext uri="{FF2B5EF4-FFF2-40B4-BE49-F238E27FC236}">
                  <a16:creationId xmlns:a16="http://schemas.microsoft.com/office/drawing/2014/main" id="{718F14F6-F81D-477F-BF44-CA25BD25E3C1}"/>
                </a:ext>
              </a:extLst>
            </p:cNvPr>
            <p:cNvCxnSpPr>
              <a:cxnSpLocks/>
            </p:cNvCxnSpPr>
            <p:nvPr/>
          </p:nvCxnSpPr>
          <p:spPr>
            <a:xfrm>
              <a:off x="6224954" y="1274351"/>
              <a:ext cx="2684717" cy="0"/>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线连接符 11">
              <a:extLst>
                <a:ext uri="{FF2B5EF4-FFF2-40B4-BE49-F238E27FC236}">
                  <a16:creationId xmlns:a16="http://schemas.microsoft.com/office/drawing/2014/main" id="{9B72A2F0-95CA-150C-D69A-53B6BAA42DCC}"/>
                </a:ext>
              </a:extLst>
            </p:cNvPr>
            <p:cNvCxnSpPr>
              <a:cxnSpLocks/>
            </p:cNvCxnSpPr>
            <p:nvPr/>
          </p:nvCxnSpPr>
          <p:spPr>
            <a:xfrm>
              <a:off x="8909671" y="1265960"/>
              <a:ext cx="0" cy="2391643"/>
            </a:xfrm>
            <a:prstGeom prst="line">
              <a:avLst/>
            </a:prstGeom>
            <a:ln w="28575">
              <a:solidFill>
                <a:srgbClr val="FFC855"/>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24B73E49-9BC9-5200-8B10-02EE1CCF211F}"/>
              </a:ext>
            </a:extLst>
          </p:cNvPr>
          <p:cNvGrpSpPr/>
          <p:nvPr/>
        </p:nvGrpSpPr>
        <p:grpSpPr>
          <a:xfrm rot="10800000">
            <a:off x="274214" y="2342012"/>
            <a:ext cx="2684717" cy="2422873"/>
            <a:chOff x="6224954" y="1265960"/>
            <a:chExt cx="2684717" cy="2422873"/>
          </a:xfrm>
        </p:grpSpPr>
        <p:cxnSp>
          <p:nvCxnSpPr>
            <p:cNvPr id="14" name="直线连接符 13">
              <a:extLst>
                <a:ext uri="{FF2B5EF4-FFF2-40B4-BE49-F238E27FC236}">
                  <a16:creationId xmlns:a16="http://schemas.microsoft.com/office/drawing/2014/main" id="{F79729BC-D488-7A0F-0E84-823D71A69390}"/>
                </a:ext>
              </a:extLst>
            </p:cNvPr>
            <p:cNvCxnSpPr>
              <a:cxnSpLocks/>
            </p:cNvCxnSpPr>
            <p:nvPr/>
          </p:nvCxnSpPr>
          <p:spPr>
            <a:xfrm>
              <a:off x="6224954" y="1274351"/>
              <a:ext cx="2684717" cy="0"/>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cxnSp>
          <p:nvCxnSpPr>
            <p:cNvPr id="15" name="直线连接符 14">
              <a:extLst>
                <a:ext uri="{FF2B5EF4-FFF2-40B4-BE49-F238E27FC236}">
                  <a16:creationId xmlns:a16="http://schemas.microsoft.com/office/drawing/2014/main" id="{1B5BDBF1-C1B3-DBAF-DFF0-8B105C95318E}"/>
                </a:ext>
              </a:extLst>
            </p:cNvPr>
            <p:cNvCxnSpPr>
              <a:cxnSpLocks/>
            </p:cNvCxnSpPr>
            <p:nvPr/>
          </p:nvCxnSpPr>
          <p:spPr>
            <a:xfrm rot="10800000" flipV="1">
              <a:off x="8909670" y="1265960"/>
              <a:ext cx="0" cy="2422873"/>
            </a:xfrm>
            <a:prstGeom prst="line">
              <a:avLst/>
            </a:prstGeom>
            <a:ln w="28575">
              <a:solidFill>
                <a:srgbClr val="FFC85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3392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DE9FC-EAEC-AB8D-70FB-DB1C2F3B0E87}"/>
              </a:ext>
            </a:extLst>
          </p:cNvPr>
          <p:cNvSpPr>
            <a:spLocks noGrp="1"/>
          </p:cNvSpPr>
          <p:nvPr>
            <p:ph type="title"/>
          </p:nvPr>
        </p:nvSpPr>
        <p:spPr/>
        <p:txBody>
          <a:bodyPr/>
          <a:lstStyle/>
          <a:p>
            <a:r>
              <a:rPr lang="zh-CN" altLang="en-US" dirty="0"/>
              <a:t>中华鲟化石不支持进化论</a:t>
            </a:r>
          </a:p>
        </p:txBody>
      </p:sp>
      <p:sp>
        <p:nvSpPr>
          <p:cNvPr id="10" name="文本框 9">
            <a:extLst>
              <a:ext uri="{FF2B5EF4-FFF2-40B4-BE49-F238E27FC236}">
                <a16:creationId xmlns:a16="http://schemas.microsoft.com/office/drawing/2014/main" id="{8DB125F9-374B-B73F-4066-7017A8540DB6}"/>
              </a:ext>
            </a:extLst>
          </p:cNvPr>
          <p:cNvSpPr txBox="1"/>
          <p:nvPr/>
        </p:nvSpPr>
        <p:spPr>
          <a:xfrm>
            <a:off x="0" y="4831788"/>
            <a:ext cx="9144000" cy="954107"/>
          </a:xfrm>
          <a:prstGeom prst="rect">
            <a:avLst/>
          </a:prstGeom>
          <a:noFill/>
        </p:spPr>
        <p:txBody>
          <a:bodyPr wrap="square" rtlCol="0">
            <a:spAutoFit/>
          </a:bodyPr>
          <a:lstStyle/>
          <a:p>
            <a:pPr algn="ctr"/>
            <a:r>
              <a:rPr lang="zh-CN" altLang="en-US" sz="2800" dirty="0">
                <a:latin typeface="Microsoft YaHei" panose="020B0503020204020204" pitchFamily="34" charset="-122"/>
                <a:ea typeface="Microsoft YaHei" panose="020B0503020204020204" pitchFamily="34" charset="-122"/>
              </a:rPr>
              <a:t>据称有</a:t>
            </a:r>
            <a:r>
              <a:rPr lang="en-US" altLang="zh-CN" sz="2800" dirty="0">
                <a:latin typeface="Microsoft YaHei" panose="020B0503020204020204" pitchFamily="34" charset="-122"/>
                <a:ea typeface="Microsoft YaHei" panose="020B0503020204020204" pitchFamily="34" charset="-122"/>
              </a:rPr>
              <a:t>1.4</a:t>
            </a:r>
            <a:r>
              <a:rPr lang="zh-CN" altLang="en-US" sz="2800" dirty="0">
                <a:latin typeface="Microsoft YaHei" panose="020B0503020204020204" pitchFamily="34" charset="-122"/>
                <a:ea typeface="Microsoft YaHei" panose="020B0503020204020204" pitchFamily="34" charset="-122"/>
              </a:rPr>
              <a:t>亿年的中华鲟化石，比对今天的中华鲟</a:t>
            </a:r>
            <a:endParaRPr lang="en-US" altLang="zh-CN" sz="2800" dirty="0">
              <a:latin typeface="Microsoft YaHei" panose="020B0503020204020204" pitchFamily="34" charset="-122"/>
              <a:ea typeface="Microsoft YaHei" panose="020B0503020204020204" pitchFamily="34" charset="-122"/>
            </a:endParaRPr>
          </a:p>
          <a:p>
            <a:pPr algn="ctr"/>
            <a:r>
              <a:rPr lang="zh-CN" altLang="en-US" sz="2800" b="1" dirty="0">
                <a:solidFill>
                  <a:srgbClr val="FF0000"/>
                </a:solidFill>
                <a:latin typeface="微软雅黑" panose="020B0503020204020204" pitchFamily="34" charset="-122"/>
                <a:ea typeface="微软雅黑" panose="020B0503020204020204" pitchFamily="34" charset="-122"/>
              </a:rPr>
              <a:t>没有多少变化</a:t>
            </a:r>
            <a:r>
              <a:rPr lang="en-US" altLang="zh-CN" sz="2800" b="1" dirty="0">
                <a:solidFill>
                  <a:srgbClr val="FF000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没有进化</a:t>
            </a:r>
          </a:p>
        </p:txBody>
      </p:sp>
      <p:sp>
        <p:nvSpPr>
          <p:cNvPr id="6" name="矩形 5">
            <a:extLst>
              <a:ext uri="{FF2B5EF4-FFF2-40B4-BE49-F238E27FC236}">
                <a16:creationId xmlns:a16="http://schemas.microsoft.com/office/drawing/2014/main" id="{42008D00-3540-94DB-6AD9-AD469DDBF6ED}"/>
              </a:ext>
            </a:extLst>
          </p:cNvPr>
          <p:cNvSpPr/>
          <p:nvPr/>
        </p:nvSpPr>
        <p:spPr>
          <a:xfrm>
            <a:off x="0" y="2215280"/>
            <a:ext cx="9143999" cy="2180859"/>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a:extLst>
              <a:ext uri="{FF2B5EF4-FFF2-40B4-BE49-F238E27FC236}">
                <a16:creationId xmlns:a16="http://schemas.microsoft.com/office/drawing/2014/main" id="{44E35C8E-5F84-C0AF-AC0D-678A3E2B6149}"/>
              </a:ext>
            </a:extLst>
          </p:cNvPr>
          <p:cNvGrpSpPr/>
          <p:nvPr/>
        </p:nvGrpSpPr>
        <p:grpSpPr>
          <a:xfrm>
            <a:off x="0" y="2215281"/>
            <a:ext cx="9144000" cy="2180858"/>
            <a:chOff x="100090" y="2005913"/>
            <a:chExt cx="9043910" cy="2156986"/>
          </a:xfrm>
        </p:grpSpPr>
        <p:pic>
          <p:nvPicPr>
            <p:cNvPr id="8" name="图片 7" descr="鱼在水里&#10;&#10;低可信度描述已自动生成">
              <a:extLst>
                <a:ext uri="{FF2B5EF4-FFF2-40B4-BE49-F238E27FC236}">
                  <a16:creationId xmlns:a16="http://schemas.microsoft.com/office/drawing/2014/main" id="{953F079E-5474-2056-8B9B-5F1F30FCA97A}"/>
                </a:ext>
              </a:extLst>
            </p:cNvPr>
            <p:cNvPicPr>
              <a:picLocks noChangeAspect="1"/>
            </p:cNvPicPr>
            <p:nvPr/>
          </p:nvPicPr>
          <p:blipFill rotWithShape="1">
            <a:blip r:embed="rId3"/>
            <a:srcRect l="3461"/>
            <a:stretch/>
          </p:blipFill>
          <p:spPr>
            <a:xfrm>
              <a:off x="100090" y="2007442"/>
              <a:ext cx="4458984" cy="2155457"/>
            </a:xfrm>
            <a:prstGeom prst="rect">
              <a:avLst/>
            </a:prstGeom>
          </p:spPr>
        </p:pic>
        <p:pic>
          <p:nvPicPr>
            <p:cNvPr id="9" name="Picture 6">
              <a:extLst>
                <a:ext uri="{FF2B5EF4-FFF2-40B4-BE49-F238E27FC236}">
                  <a16:creationId xmlns:a16="http://schemas.microsoft.com/office/drawing/2014/main" id="{0E81327C-4065-9958-8CD6-5A855DDB75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559074" y="2005913"/>
              <a:ext cx="4584926" cy="215698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3271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DE9FC-EAEC-AB8D-70FB-DB1C2F3B0E87}"/>
              </a:ext>
            </a:extLst>
          </p:cNvPr>
          <p:cNvSpPr>
            <a:spLocks noGrp="1"/>
          </p:cNvSpPr>
          <p:nvPr>
            <p:ph type="title"/>
          </p:nvPr>
        </p:nvSpPr>
        <p:spPr/>
        <p:txBody>
          <a:bodyPr/>
          <a:lstStyle/>
          <a:p>
            <a:r>
              <a:rPr lang="zh-CN" altLang="en-US" dirty="0"/>
              <a:t>银杏叶化石不支持进化论</a:t>
            </a:r>
          </a:p>
        </p:txBody>
      </p:sp>
      <p:sp>
        <p:nvSpPr>
          <p:cNvPr id="11" name="文本框 10">
            <a:extLst>
              <a:ext uri="{FF2B5EF4-FFF2-40B4-BE49-F238E27FC236}">
                <a16:creationId xmlns:a16="http://schemas.microsoft.com/office/drawing/2014/main" id="{1AD757D9-7517-FFC4-0E0C-42A521C5CEA3}"/>
              </a:ext>
            </a:extLst>
          </p:cNvPr>
          <p:cNvSpPr txBox="1"/>
          <p:nvPr/>
        </p:nvSpPr>
        <p:spPr>
          <a:xfrm>
            <a:off x="133170" y="5280821"/>
            <a:ext cx="9043910" cy="954107"/>
          </a:xfrm>
          <a:prstGeom prst="rect">
            <a:avLst/>
          </a:prstGeom>
          <a:noFill/>
        </p:spPr>
        <p:txBody>
          <a:bodyPr wrap="square" rtlCol="0">
            <a:spAutoFit/>
          </a:bodyPr>
          <a:lstStyle>
            <a:defPPr>
              <a:defRPr lang="zh-CN"/>
            </a:defPPr>
            <a:lvl1pPr algn="ctr">
              <a:defRPr sz="2800" b="1">
                <a:latin typeface="微软雅黑" panose="020B0503020204020204" pitchFamily="34" charset="-122"/>
                <a:ea typeface="微软雅黑" panose="020B0503020204020204" pitchFamily="34" charset="-122"/>
              </a:defRPr>
            </a:lvl1pPr>
          </a:lstStyle>
          <a:p>
            <a:r>
              <a:rPr lang="zh-CN" altLang="en-US" b="0" dirty="0"/>
              <a:t>据称有</a:t>
            </a:r>
            <a:r>
              <a:rPr lang="en-US" altLang="zh-CN" b="0" dirty="0"/>
              <a:t>3.4</a:t>
            </a:r>
            <a:r>
              <a:rPr lang="zh-CN" altLang="en-US" b="0" dirty="0"/>
              <a:t>亿年的银杏叶化石，对比新鲜银杏叶子，</a:t>
            </a:r>
            <a:endParaRPr lang="en-US" altLang="zh-CN" b="0" dirty="0"/>
          </a:p>
          <a:p>
            <a:r>
              <a:rPr lang="zh-CN" altLang="en-US" dirty="0">
                <a:solidFill>
                  <a:srgbClr val="FF0000"/>
                </a:solidFill>
              </a:rPr>
              <a:t>完全没有变化 </a:t>
            </a:r>
            <a:r>
              <a:rPr lang="en-US" altLang="zh-CN" dirty="0">
                <a:solidFill>
                  <a:srgbClr val="FF0000"/>
                </a:solidFill>
              </a:rPr>
              <a:t>= </a:t>
            </a:r>
            <a:r>
              <a:rPr lang="zh-CN" altLang="en-US" dirty="0">
                <a:solidFill>
                  <a:srgbClr val="FF0000"/>
                </a:solidFill>
              </a:rPr>
              <a:t>没有进化</a:t>
            </a:r>
            <a:r>
              <a:rPr lang="zh-CN" altLang="en-US" dirty="0"/>
              <a:t>。</a:t>
            </a:r>
          </a:p>
        </p:txBody>
      </p:sp>
      <p:pic>
        <p:nvPicPr>
          <p:cNvPr id="6" name="图片 5" descr="图片包含 游戏机, 树, 鱼&#10;&#10;描述已自动生成">
            <a:extLst>
              <a:ext uri="{FF2B5EF4-FFF2-40B4-BE49-F238E27FC236}">
                <a16:creationId xmlns:a16="http://schemas.microsoft.com/office/drawing/2014/main" id="{E0238A88-2365-C1E7-7DBA-76B80D01B090}"/>
              </a:ext>
            </a:extLst>
          </p:cNvPr>
          <p:cNvPicPr>
            <a:picLocks noChangeAspect="1"/>
          </p:cNvPicPr>
          <p:nvPr/>
        </p:nvPicPr>
        <p:blipFill rotWithShape="1">
          <a:blip r:embed="rId3"/>
          <a:srcRect t="6690"/>
          <a:stretch/>
        </p:blipFill>
        <p:spPr>
          <a:xfrm>
            <a:off x="1597632" y="1372697"/>
            <a:ext cx="5948736" cy="3705673"/>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99059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对话气泡: 圆角矩形 3">
            <a:extLst>
              <a:ext uri="{FF2B5EF4-FFF2-40B4-BE49-F238E27FC236}">
                <a16:creationId xmlns:a16="http://schemas.microsoft.com/office/drawing/2014/main" id="{255AD29E-538F-4CE5-F47F-B9F4DC21F17A}"/>
              </a:ext>
            </a:extLst>
          </p:cNvPr>
          <p:cNvSpPr/>
          <p:nvPr/>
        </p:nvSpPr>
        <p:spPr>
          <a:xfrm>
            <a:off x="3526413" y="4975761"/>
            <a:ext cx="5369937" cy="1740082"/>
          </a:xfrm>
          <a:prstGeom prst="wedgeRoundRectCallout">
            <a:avLst>
              <a:gd name="adj1" fmla="val -65686"/>
              <a:gd name="adj2" fmla="val 158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endParaRPr lang="zh-CN" altLang="en-US" sz="2800" dirty="0">
              <a:solidFill>
                <a:schemeClr val="tx1"/>
              </a:solidFill>
              <a:latin typeface="微软雅黑" panose="020B0503020204020204" pitchFamily="34" charset="-122"/>
              <a:ea typeface="微软雅黑" panose="020B0503020204020204" pitchFamily="34" charset="-122"/>
            </a:endParaRPr>
          </a:p>
        </p:txBody>
      </p:sp>
      <p:pic>
        <p:nvPicPr>
          <p:cNvPr id="4" name="图片 4" descr="卡通人物&#10;&#10;描述已自动生成">
            <a:extLst>
              <a:ext uri="{FF2B5EF4-FFF2-40B4-BE49-F238E27FC236}">
                <a16:creationId xmlns:a16="http://schemas.microsoft.com/office/drawing/2014/main" id="{05C21D47-DB7F-2009-653E-50CA5FE8598A}"/>
              </a:ext>
            </a:extLst>
          </p:cNvPr>
          <p:cNvPicPr>
            <a:picLocks noChangeAspect="1"/>
          </p:cNvPicPr>
          <p:nvPr/>
        </p:nvPicPr>
        <p:blipFill>
          <a:blip r:embed="rId3"/>
          <a:stretch>
            <a:fillRect/>
          </a:stretch>
        </p:blipFill>
        <p:spPr>
          <a:xfrm>
            <a:off x="0" y="3835730"/>
            <a:ext cx="3461045" cy="2880113"/>
          </a:xfrm>
          <a:prstGeom prst="rect">
            <a:avLst/>
          </a:prstGeom>
        </p:spPr>
      </p:pic>
      <p:sp>
        <p:nvSpPr>
          <p:cNvPr id="5" name="文本框 7">
            <a:extLst>
              <a:ext uri="{FF2B5EF4-FFF2-40B4-BE49-F238E27FC236}">
                <a16:creationId xmlns:a16="http://schemas.microsoft.com/office/drawing/2014/main" id="{717A3A9F-DB20-9FF0-3581-05100D0EE354}"/>
              </a:ext>
            </a:extLst>
          </p:cNvPr>
          <p:cNvSpPr txBox="1"/>
          <p:nvPr/>
        </p:nvSpPr>
        <p:spPr>
          <a:xfrm>
            <a:off x="3759527" y="5256120"/>
            <a:ext cx="4903707" cy="1132554"/>
          </a:xfrm>
          <a:prstGeom prst="rect">
            <a:avLst/>
          </a:prstGeom>
          <a:noFill/>
        </p:spPr>
        <p:txBody>
          <a:bodyPr wrap="square">
            <a:spAutoFit/>
          </a:bodyPr>
          <a:lstStyle/>
          <a:p>
            <a:pPr marL="514350" indent="-514350">
              <a:lnSpc>
                <a:spcPts val="4240"/>
              </a:lnSpc>
              <a:buAutoNum type="arabicPeriod"/>
            </a:pPr>
            <a:r>
              <a:rPr lang="zh-CN" altLang="en-US" sz="3200" b="1" dirty="0">
                <a:latin typeface="微软雅黑" panose="020B0503020204020204" pitchFamily="34" charset="-122"/>
                <a:ea typeface="微软雅黑" panose="020B0503020204020204" pitchFamily="34" charset="-122"/>
              </a:rPr>
              <a:t>活化石生物没有进化！</a:t>
            </a:r>
            <a:endParaRPr lang="en-US" altLang="zh-CN" sz="3200" b="1" dirty="0">
              <a:latin typeface="微软雅黑" panose="020B0503020204020204" pitchFamily="34" charset="-122"/>
              <a:ea typeface="微软雅黑" panose="020B0503020204020204" pitchFamily="34" charset="-122"/>
            </a:endParaRPr>
          </a:p>
          <a:p>
            <a:pPr marL="514350" indent="-514350">
              <a:lnSpc>
                <a:spcPts val="4240"/>
              </a:lnSpc>
              <a:buAutoNum type="arabicPeriod"/>
            </a:pPr>
            <a:r>
              <a:rPr lang="zh-CN" altLang="en-US" sz="3200" b="1" dirty="0">
                <a:latin typeface="微软雅黑" panose="020B0503020204020204" pitchFamily="34" charset="-122"/>
                <a:ea typeface="微软雅黑" panose="020B0503020204020204" pitchFamily="34" charset="-122"/>
              </a:rPr>
              <a:t>活化石生物不支持进化！</a:t>
            </a:r>
          </a:p>
        </p:txBody>
      </p:sp>
      <p:pic>
        <p:nvPicPr>
          <p:cNvPr id="6" name="Picture 2" descr="科学家动画,科学家漫画- 伤感说说吧">
            <a:extLst>
              <a:ext uri="{FF2B5EF4-FFF2-40B4-BE49-F238E27FC236}">
                <a16:creationId xmlns:a16="http://schemas.microsoft.com/office/drawing/2014/main" id="{75A117EA-F3AF-8419-8C81-D6FFFD005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5915789" y="927100"/>
            <a:ext cx="3841233" cy="3841233"/>
          </a:xfrm>
          <a:prstGeom prst="rect">
            <a:avLst/>
          </a:prstGeom>
          <a:noFill/>
          <a:extLst>
            <a:ext uri="{909E8E84-426E-40DD-AFC4-6F175D3DCCD1}">
              <a14:hiddenFill xmlns:a14="http://schemas.microsoft.com/office/drawing/2010/main">
                <a:solidFill>
                  <a:srgbClr val="FFFFFF"/>
                </a:solidFill>
              </a14:hiddenFill>
            </a:ext>
          </a:extLst>
        </p:spPr>
      </p:pic>
      <p:sp>
        <p:nvSpPr>
          <p:cNvPr id="7" name="对话气泡: 圆角矩形 10">
            <a:extLst>
              <a:ext uri="{FF2B5EF4-FFF2-40B4-BE49-F238E27FC236}">
                <a16:creationId xmlns:a16="http://schemas.microsoft.com/office/drawing/2014/main" id="{CFE84E04-085C-4F12-1D1D-A48D96294B00}"/>
              </a:ext>
            </a:extLst>
          </p:cNvPr>
          <p:cNvSpPr/>
          <p:nvPr/>
        </p:nvSpPr>
        <p:spPr>
          <a:xfrm>
            <a:off x="259587" y="469326"/>
            <a:ext cx="5937249" cy="2582957"/>
          </a:xfrm>
          <a:prstGeom prst="wedgeRoundRectCallout">
            <a:avLst>
              <a:gd name="adj1" fmla="val 57441"/>
              <a:gd name="adj2" fmla="val -321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tx1"/>
                </a:solidFill>
                <a:latin typeface="微软雅黑" panose="020B0503020204020204" pitchFamily="34" charset="-122"/>
                <a:ea typeface="微软雅黑" panose="020B0503020204020204" pitchFamily="34" charset="-122"/>
              </a:rPr>
              <a:t>主流科学家也承认，“活化石”生物在所谓亿万年的时间里，不仅没有灭绝也没有多少变化。</a:t>
            </a:r>
          </a:p>
        </p:txBody>
      </p:sp>
    </p:spTree>
    <p:extLst>
      <p:ext uri="{BB962C8B-B14F-4D97-AF65-F5344CB8AC3E}">
        <p14:creationId xmlns:p14="http://schemas.microsoft.com/office/powerpoint/2010/main" val="210336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0AAB047F-0C3C-30E6-53B8-F0C1774D35FD}"/>
              </a:ext>
            </a:extLst>
          </p:cNvPr>
          <p:cNvSpPr txBox="1"/>
          <p:nvPr/>
        </p:nvSpPr>
        <p:spPr>
          <a:xfrm>
            <a:off x="730589" y="2185393"/>
            <a:ext cx="7589209" cy="1097865"/>
          </a:xfrm>
          <a:prstGeom prst="rect">
            <a:avLst/>
          </a:prstGeom>
          <a:noFill/>
        </p:spPr>
        <p:txBody>
          <a:bodyPr wrap="square" rtlCol="0">
            <a:spAutoFit/>
          </a:bodyPr>
          <a:lstStyle>
            <a:defPPr>
              <a:defRPr lang="zh-CN"/>
            </a:defPPr>
            <a:lvl1pPr algn="ctr">
              <a:defRPr sz="2800" b="1">
                <a:latin typeface="微软雅黑" panose="020B0503020204020204" pitchFamily="34" charset="-122"/>
                <a:ea typeface="微软雅黑" panose="020B0503020204020204" pitchFamily="34" charset="-122"/>
              </a:defRPr>
            </a:lvl1pPr>
          </a:lstStyle>
          <a:p>
            <a:pPr algn="l">
              <a:lnSpc>
                <a:spcPts val="4060"/>
              </a:lnSpc>
            </a:pPr>
            <a:r>
              <a:rPr lang="zh-CN" altLang="en-US" dirty="0"/>
              <a:t>说一说：</a:t>
            </a:r>
            <a:endParaRPr lang="en-US" altLang="zh-CN" dirty="0"/>
          </a:p>
          <a:p>
            <a:pPr algn="l">
              <a:lnSpc>
                <a:spcPts val="4060"/>
              </a:lnSpc>
            </a:pPr>
            <a:r>
              <a:rPr lang="en-US" altLang="zh-CN" b="0" dirty="0"/>
              <a:t>1. </a:t>
            </a:r>
            <a:r>
              <a:rPr lang="zh-CN" altLang="en-US" b="0" dirty="0"/>
              <a:t>你同意这位科学家的说法吗？</a:t>
            </a:r>
            <a:r>
              <a:rPr lang="zh-CN" altLang="en-US" b="0" u="sng" dirty="0"/>
              <a:t>                  </a:t>
            </a:r>
            <a:r>
              <a:rPr lang="zh-CN" altLang="en-US" b="0" dirty="0"/>
              <a:t>。</a:t>
            </a:r>
          </a:p>
        </p:txBody>
      </p:sp>
      <p:pic>
        <p:nvPicPr>
          <p:cNvPr id="7" name="Picture 2" descr="科学家动画,科学家漫画- 伤感说说吧">
            <a:extLst>
              <a:ext uri="{FF2B5EF4-FFF2-40B4-BE49-F238E27FC236}">
                <a16:creationId xmlns:a16="http://schemas.microsoft.com/office/drawing/2014/main" id="{456E42CB-D373-6933-2E86-53F0001BAC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00" b="90000" l="10000" r="90000">
                        <a14:foregroundMark x1="58200" y1="8400" x2="51200" y2="8800"/>
                        <a14:foregroundMark x1="47800" y1="4000" x2="54200" y2="5400"/>
                        <a14:foregroundMark x1="42200" y1="88800" x2="53400" y2="89200"/>
                        <a14:foregroundMark x1="53400" y1="89200" x2="55800"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6890473" y="713114"/>
            <a:ext cx="2159698" cy="2159698"/>
          </a:xfrm>
          <a:prstGeom prst="rect">
            <a:avLst/>
          </a:prstGeom>
          <a:noFill/>
          <a:extLst>
            <a:ext uri="{909E8E84-426E-40DD-AFC4-6F175D3DCCD1}">
              <a14:hiddenFill xmlns:a14="http://schemas.microsoft.com/office/drawing/2010/main">
                <a:solidFill>
                  <a:srgbClr val="FFFFFF"/>
                </a:solidFill>
              </a14:hiddenFill>
            </a:ext>
          </a:extLst>
        </p:spPr>
      </p:pic>
      <p:sp>
        <p:nvSpPr>
          <p:cNvPr id="8" name="对话气泡: 圆角矩形 7">
            <a:extLst>
              <a:ext uri="{FF2B5EF4-FFF2-40B4-BE49-F238E27FC236}">
                <a16:creationId xmlns:a16="http://schemas.microsoft.com/office/drawing/2014/main" id="{95BCAE94-A7A5-AD6B-78C3-5F3A3DB9F65C}"/>
              </a:ext>
            </a:extLst>
          </p:cNvPr>
          <p:cNvSpPr/>
          <p:nvPr/>
        </p:nvSpPr>
        <p:spPr>
          <a:xfrm>
            <a:off x="2537717" y="231630"/>
            <a:ext cx="4352756" cy="1492227"/>
          </a:xfrm>
          <a:prstGeom prst="wedgeRoundRectCallout">
            <a:avLst>
              <a:gd name="adj1" fmla="val 59736"/>
              <a:gd name="adj2" fmla="val 797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tx1"/>
                </a:solidFill>
                <a:latin typeface="微软雅黑" panose="020B0503020204020204" pitchFamily="34" charset="-122"/>
                <a:ea typeface="微软雅黑" panose="020B0503020204020204" pitchFamily="34" charset="-122"/>
              </a:rPr>
              <a:t>古生物化石能解释</a:t>
            </a:r>
            <a:endParaRPr lang="en-US" altLang="zh-CN" sz="3600" b="1" dirty="0">
              <a:solidFill>
                <a:schemeClr val="tx1"/>
              </a:solidFill>
              <a:latin typeface="微软雅黑" panose="020B0503020204020204" pitchFamily="34" charset="-122"/>
              <a:ea typeface="微软雅黑" panose="020B0503020204020204" pitchFamily="34" charset="-122"/>
            </a:endParaRPr>
          </a:p>
          <a:p>
            <a:pPr algn="ctr"/>
            <a:r>
              <a:rPr lang="zh-CN" altLang="en-US" sz="3600" b="1" dirty="0">
                <a:solidFill>
                  <a:schemeClr val="tx1"/>
                </a:solidFill>
                <a:latin typeface="微软雅黑" panose="020B0503020204020204" pitchFamily="34" charset="-122"/>
                <a:ea typeface="微软雅黑" panose="020B0503020204020204" pitchFamily="34" charset="-122"/>
              </a:rPr>
              <a:t>生物的进化过程</a:t>
            </a:r>
          </a:p>
        </p:txBody>
      </p:sp>
      <p:sp>
        <p:nvSpPr>
          <p:cNvPr id="13" name="文本框 12">
            <a:extLst>
              <a:ext uri="{FF2B5EF4-FFF2-40B4-BE49-F238E27FC236}">
                <a16:creationId xmlns:a16="http://schemas.microsoft.com/office/drawing/2014/main" id="{673D393D-516D-274F-2938-AEA0003120CE}"/>
              </a:ext>
            </a:extLst>
          </p:cNvPr>
          <p:cNvSpPr txBox="1"/>
          <p:nvPr/>
        </p:nvSpPr>
        <p:spPr>
          <a:xfrm>
            <a:off x="730589" y="3371234"/>
            <a:ext cx="7589209" cy="1097865"/>
          </a:xfrm>
          <a:prstGeom prst="rect">
            <a:avLst/>
          </a:prstGeom>
          <a:noFill/>
        </p:spPr>
        <p:txBody>
          <a:bodyPr wrap="square" rtlCol="0">
            <a:spAutoFit/>
          </a:bodyPr>
          <a:lstStyle>
            <a:defPPr>
              <a:defRPr lang="zh-CN"/>
            </a:defPPr>
            <a:lvl1pPr algn="ctr">
              <a:defRPr sz="2800" b="1">
                <a:latin typeface="微软雅黑" panose="020B0503020204020204" pitchFamily="34" charset="-122"/>
                <a:ea typeface="微软雅黑" panose="020B0503020204020204" pitchFamily="34" charset="-122"/>
              </a:defRPr>
            </a:lvl1pPr>
          </a:lstStyle>
          <a:p>
            <a:pPr algn="l">
              <a:lnSpc>
                <a:spcPts val="4060"/>
              </a:lnSpc>
            </a:pPr>
            <a:r>
              <a:rPr lang="en-US" altLang="zh-CN" b="0" dirty="0"/>
              <a:t>2. </a:t>
            </a:r>
            <a:r>
              <a:rPr lang="zh-CN" altLang="en-US" b="0" dirty="0"/>
              <a:t>古生物化石不能解释生物的进化，因为缺失</a:t>
            </a:r>
            <a:endParaRPr lang="en-US" altLang="zh-CN" b="0" dirty="0"/>
          </a:p>
          <a:p>
            <a:pPr algn="l">
              <a:lnSpc>
                <a:spcPts val="4060"/>
              </a:lnSpc>
            </a:pPr>
            <a:r>
              <a:rPr lang="zh-CN" altLang="en-US" b="0" dirty="0"/>
              <a:t>了 </a:t>
            </a:r>
            <a:r>
              <a:rPr lang="en-US" altLang="zh-CN" b="0" dirty="0"/>
              <a:t> </a:t>
            </a:r>
            <a:r>
              <a:rPr lang="en-US" altLang="zh-CN" b="0" u="sng" dirty="0"/>
              <a:t>                       </a:t>
            </a:r>
            <a:r>
              <a:rPr lang="zh-CN" altLang="en-US" b="0" dirty="0"/>
              <a:t>化石。</a:t>
            </a:r>
          </a:p>
        </p:txBody>
      </p:sp>
      <p:sp>
        <p:nvSpPr>
          <p:cNvPr id="14" name="文本框 13">
            <a:extLst>
              <a:ext uri="{FF2B5EF4-FFF2-40B4-BE49-F238E27FC236}">
                <a16:creationId xmlns:a16="http://schemas.microsoft.com/office/drawing/2014/main" id="{2DC6AE31-A0CD-B407-BF33-740E7588BB95}"/>
              </a:ext>
            </a:extLst>
          </p:cNvPr>
          <p:cNvSpPr txBox="1"/>
          <p:nvPr/>
        </p:nvSpPr>
        <p:spPr>
          <a:xfrm>
            <a:off x="764805" y="4561593"/>
            <a:ext cx="7880429" cy="1623650"/>
          </a:xfrm>
          <a:prstGeom prst="rect">
            <a:avLst/>
          </a:prstGeom>
          <a:noFill/>
        </p:spPr>
        <p:txBody>
          <a:bodyPr wrap="square" rtlCol="0">
            <a:spAutoFit/>
          </a:bodyPr>
          <a:lstStyle>
            <a:defPPr>
              <a:defRPr lang="zh-CN"/>
            </a:defPPr>
            <a:lvl1pPr algn="ctr">
              <a:defRPr sz="2800" b="1">
                <a:latin typeface="微软雅黑" panose="020B0503020204020204" pitchFamily="34" charset="-122"/>
                <a:ea typeface="微软雅黑" panose="020B0503020204020204" pitchFamily="34" charset="-122"/>
              </a:defRPr>
            </a:lvl1pPr>
          </a:lstStyle>
          <a:p>
            <a:pPr algn="l">
              <a:lnSpc>
                <a:spcPts val="4060"/>
              </a:lnSpc>
            </a:pPr>
            <a:r>
              <a:rPr lang="en-US" altLang="zh-CN" b="0" dirty="0"/>
              <a:t>3. </a:t>
            </a:r>
            <a:r>
              <a:rPr lang="zh-CN" altLang="en-US" b="0" dirty="0"/>
              <a:t>世界上的活化石生物</a:t>
            </a:r>
            <a:r>
              <a:rPr lang="zh-CN" altLang="en-US" b="0" u="sng" dirty="0"/>
              <a:t>        </a:t>
            </a:r>
            <a:r>
              <a:rPr lang="zh-CN" altLang="en-US" b="0" dirty="0"/>
              <a:t>（有</a:t>
            </a:r>
            <a:r>
              <a:rPr lang="en-US" altLang="zh-CN" b="0" dirty="0"/>
              <a:t>/</a:t>
            </a:r>
            <a:r>
              <a:rPr lang="zh-CN" altLang="en-US" b="0" dirty="0"/>
              <a:t>没有）进化，它们的化石 </a:t>
            </a:r>
            <a:r>
              <a:rPr lang="zh-CN" altLang="en-US" b="0" u="sng" dirty="0"/>
              <a:t>             </a:t>
            </a:r>
            <a:r>
              <a:rPr lang="zh-CN" altLang="en-US" b="0" dirty="0"/>
              <a:t> （支持</a:t>
            </a:r>
            <a:r>
              <a:rPr lang="en-US" altLang="zh-CN" b="0" dirty="0"/>
              <a:t>/</a:t>
            </a:r>
            <a:r>
              <a:rPr lang="zh-CN" altLang="en-US" b="0" dirty="0"/>
              <a:t>不支持）生物进化理论。</a:t>
            </a:r>
          </a:p>
        </p:txBody>
      </p:sp>
      <p:sp>
        <p:nvSpPr>
          <p:cNvPr id="2" name="TextBox 1">
            <a:extLst>
              <a:ext uri="{FF2B5EF4-FFF2-40B4-BE49-F238E27FC236}">
                <a16:creationId xmlns:a16="http://schemas.microsoft.com/office/drawing/2014/main" id="{9E35AEA6-B63C-0BF4-B6F1-521404AA44BD}"/>
              </a:ext>
            </a:extLst>
          </p:cNvPr>
          <p:cNvSpPr txBox="1"/>
          <p:nvPr/>
        </p:nvSpPr>
        <p:spPr>
          <a:xfrm>
            <a:off x="1707772" y="3902101"/>
            <a:ext cx="1620957"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过渡物种</a:t>
            </a:r>
            <a:endParaRPr lang="en-US" sz="2800" b="1" dirty="0">
              <a:latin typeface="Microsoft YaHei" panose="020B0503020204020204" pitchFamily="34" charset="-122"/>
              <a:ea typeface="Microsoft YaHei" panose="020B0503020204020204" pitchFamily="34" charset="-122"/>
            </a:endParaRPr>
          </a:p>
        </p:txBody>
      </p:sp>
      <p:sp>
        <p:nvSpPr>
          <p:cNvPr id="3" name="TextBox 2">
            <a:extLst>
              <a:ext uri="{FF2B5EF4-FFF2-40B4-BE49-F238E27FC236}">
                <a16:creationId xmlns:a16="http://schemas.microsoft.com/office/drawing/2014/main" id="{6E4DD793-2853-5F0C-2018-673D894113DA}"/>
              </a:ext>
            </a:extLst>
          </p:cNvPr>
          <p:cNvSpPr txBox="1"/>
          <p:nvPr/>
        </p:nvSpPr>
        <p:spPr>
          <a:xfrm>
            <a:off x="6056094" y="2700472"/>
            <a:ext cx="1261884"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不同意</a:t>
            </a:r>
            <a:endParaRPr lang="en-US" sz="2800" b="1"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C0BDEE13-49FD-01C9-9604-D2936F477261}"/>
              </a:ext>
            </a:extLst>
          </p:cNvPr>
          <p:cNvSpPr txBox="1"/>
          <p:nvPr/>
        </p:nvSpPr>
        <p:spPr>
          <a:xfrm>
            <a:off x="2783302" y="5076183"/>
            <a:ext cx="1261884"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不支持</a:t>
            </a:r>
            <a:endParaRPr lang="en-US" sz="2800" b="1"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2CC1DCF6-7C2F-BE15-BFB1-BF3FFAAE2140}"/>
              </a:ext>
            </a:extLst>
          </p:cNvPr>
          <p:cNvSpPr txBox="1"/>
          <p:nvPr/>
        </p:nvSpPr>
        <p:spPr>
          <a:xfrm>
            <a:off x="4455369" y="4550480"/>
            <a:ext cx="902811" cy="523220"/>
          </a:xfrm>
          <a:prstGeom prst="rect">
            <a:avLst/>
          </a:prstGeom>
          <a:noFill/>
        </p:spPr>
        <p:txBody>
          <a:bodyPr wrap="none" rtlCol="0">
            <a:spAutoFit/>
          </a:bodyPr>
          <a:lstStyle/>
          <a:p>
            <a:r>
              <a:rPr lang="zh-CN" altLang="en-US" sz="2800" b="1" dirty="0">
                <a:latin typeface="Microsoft YaHei" panose="020B0503020204020204" pitchFamily="34" charset="-122"/>
                <a:ea typeface="Microsoft YaHei" panose="020B0503020204020204" pitchFamily="34" charset="-122"/>
              </a:rPr>
              <a:t>没有</a:t>
            </a:r>
            <a:endParaRPr lang="en-US" sz="28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5639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04EC67-F802-21F5-C537-B58C0C11B0E3}"/>
              </a:ext>
            </a:extLst>
          </p:cNvPr>
          <p:cNvSpPr>
            <a:spLocks noGrp="1"/>
          </p:cNvSpPr>
          <p:nvPr>
            <p:ph type="title"/>
          </p:nvPr>
        </p:nvSpPr>
        <p:spPr/>
        <p:txBody>
          <a:bodyPr/>
          <a:lstStyle/>
          <a:p>
            <a:r>
              <a:rPr lang="zh-CN" altLang="en-US" dirty="0"/>
              <a:t>生物化石记录吻合圣经的描述</a:t>
            </a:r>
          </a:p>
        </p:txBody>
      </p:sp>
      <p:sp>
        <p:nvSpPr>
          <p:cNvPr id="3" name="文本框 2">
            <a:extLst>
              <a:ext uri="{FF2B5EF4-FFF2-40B4-BE49-F238E27FC236}">
                <a16:creationId xmlns:a16="http://schemas.microsoft.com/office/drawing/2014/main" id="{6CC42DF7-5202-1D74-1E68-430401EF0267}"/>
              </a:ext>
            </a:extLst>
          </p:cNvPr>
          <p:cNvSpPr txBox="1"/>
          <p:nvPr/>
        </p:nvSpPr>
        <p:spPr>
          <a:xfrm>
            <a:off x="770334" y="2004377"/>
            <a:ext cx="7769582" cy="4053161"/>
          </a:xfrm>
          <a:prstGeom prst="rect">
            <a:avLst/>
          </a:prstGeom>
          <a:noFill/>
        </p:spPr>
        <p:txBody>
          <a:bodyPr wrap="square" rtlCol="0">
            <a:spAutoFit/>
          </a:bodyPr>
          <a:lstStyle/>
          <a:p>
            <a:pPr>
              <a:lnSpc>
                <a:spcPts val="3860"/>
              </a:lnSpc>
            </a:pP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 </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1:21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神就造出大鱼和水中所滋生各样有生命的动物，</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；又造出各样飞鸟，</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。神看着是好的。</a:t>
            </a:r>
          </a:p>
          <a:p>
            <a:pPr>
              <a:lnSpc>
                <a:spcPts val="3860"/>
              </a:lnSpc>
            </a:pP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创世记 </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1:24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神说：“地要生出活物来，</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；牲畜、昆虫</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爬行动物</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、野兽，</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。”事就这样成了。</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25 </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於是神造出野兽，</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；牲畜，</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；地上一切昆虫</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爬行动物</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b="1" dirty="0">
                <a:solidFill>
                  <a:srgbClr val="FF00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各从其类</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。神看著是好的。</a:t>
            </a:r>
          </a:p>
        </p:txBody>
      </p:sp>
    </p:spTree>
    <p:extLst>
      <p:ext uri="{BB962C8B-B14F-4D97-AF65-F5344CB8AC3E}">
        <p14:creationId xmlns:p14="http://schemas.microsoft.com/office/powerpoint/2010/main" val="272667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3B6948-AA20-0D14-CEB4-0A4FC0C94D1D}"/>
              </a:ext>
            </a:extLst>
          </p:cNvPr>
          <p:cNvSpPr>
            <a:spLocks noGrp="1"/>
          </p:cNvSpPr>
          <p:nvPr>
            <p:ph type="title"/>
          </p:nvPr>
        </p:nvSpPr>
        <p:spPr/>
        <p:txBody>
          <a:bodyPr/>
          <a:lstStyle/>
          <a:p>
            <a:r>
              <a:rPr lang="zh-CN" altLang="en-US" dirty="0"/>
              <a:t>学以致用三</a:t>
            </a:r>
          </a:p>
        </p:txBody>
      </p:sp>
      <p:grpSp>
        <p:nvGrpSpPr>
          <p:cNvPr id="9" name="组合 8">
            <a:extLst>
              <a:ext uri="{FF2B5EF4-FFF2-40B4-BE49-F238E27FC236}">
                <a16:creationId xmlns:a16="http://schemas.microsoft.com/office/drawing/2014/main" id="{4BD46DC5-FB3A-BFF8-D373-85D3A85849C2}"/>
              </a:ext>
            </a:extLst>
          </p:cNvPr>
          <p:cNvGrpSpPr/>
          <p:nvPr/>
        </p:nvGrpSpPr>
        <p:grpSpPr>
          <a:xfrm>
            <a:off x="605642" y="1705697"/>
            <a:ext cx="8110847" cy="3121668"/>
            <a:chOff x="0" y="1679684"/>
            <a:chExt cx="9144000" cy="3519304"/>
          </a:xfrm>
        </p:grpSpPr>
        <p:pic>
          <p:nvPicPr>
            <p:cNvPr id="3" name="Picture 2">
              <a:extLst>
                <a:ext uri="{FF2B5EF4-FFF2-40B4-BE49-F238E27FC236}">
                  <a16:creationId xmlns:a16="http://schemas.microsoft.com/office/drawing/2014/main" id="{46B12598-48AE-BA9B-AD0F-AD85FB0455D8}"/>
                </a:ext>
              </a:extLst>
            </p:cNvPr>
            <p:cNvPicPr>
              <a:picLocks noChangeAspect="1" noChangeArrowheads="1"/>
            </p:cNvPicPr>
            <p:nvPr/>
          </p:nvPicPr>
          <p:blipFill>
            <a:blip r:embed="rId3" cstate="print"/>
            <a:srcRect/>
            <a:stretch>
              <a:fillRect/>
            </a:stretch>
          </p:blipFill>
          <p:spPr bwMode="auto">
            <a:xfrm>
              <a:off x="0" y="1679684"/>
              <a:ext cx="9144000" cy="3206786"/>
            </a:xfrm>
            <a:prstGeom prst="rect">
              <a:avLst/>
            </a:prstGeom>
            <a:noFill/>
            <a:ln w="9525">
              <a:noFill/>
              <a:miter lim="800000"/>
              <a:headEnd/>
              <a:tailEnd/>
            </a:ln>
            <a:effectLst>
              <a:softEdge rad="63500"/>
            </a:effectLst>
          </p:spPr>
        </p:pic>
        <p:sp>
          <p:nvSpPr>
            <p:cNvPr id="4" name="椭圆 3">
              <a:extLst>
                <a:ext uri="{FF2B5EF4-FFF2-40B4-BE49-F238E27FC236}">
                  <a16:creationId xmlns:a16="http://schemas.microsoft.com/office/drawing/2014/main" id="{624A1DAE-9F14-01E1-BA07-00BA6D060F48}"/>
                </a:ext>
              </a:extLst>
            </p:cNvPr>
            <p:cNvSpPr/>
            <p:nvPr/>
          </p:nvSpPr>
          <p:spPr>
            <a:xfrm rot="3231430">
              <a:off x="4453486" y="3294977"/>
              <a:ext cx="2540180" cy="12678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文本框 4">
            <a:extLst>
              <a:ext uri="{FF2B5EF4-FFF2-40B4-BE49-F238E27FC236}">
                <a16:creationId xmlns:a16="http://schemas.microsoft.com/office/drawing/2014/main" id="{D93B17E6-6FBB-2DC8-2391-C6DC446F036E}"/>
              </a:ext>
            </a:extLst>
          </p:cNvPr>
          <p:cNvSpPr txBox="1"/>
          <p:nvPr/>
        </p:nvSpPr>
        <p:spPr>
          <a:xfrm>
            <a:off x="709404" y="4706669"/>
            <a:ext cx="772519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鱼龙妈妈生宝宝的化石，宝宝还没有完全脱离。</a:t>
            </a:r>
          </a:p>
        </p:txBody>
      </p:sp>
      <p:sp>
        <p:nvSpPr>
          <p:cNvPr id="6" name="文本框 5">
            <a:extLst>
              <a:ext uri="{FF2B5EF4-FFF2-40B4-BE49-F238E27FC236}">
                <a16:creationId xmlns:a16="http://schemas.microsoft.com/office/drawing/2014/main" id="{64000466-A7B1-C4F0-50C9-BDA108E64C5C}"/>
              </a:ext>
            </a:extLst>
          </p:cNvPr>
          <p:cNvSpPr txBox="1"/>
          <p:nvPr/>
        </p:nvSpPr>
        <p:spPr>
          <a:xfrm>
            <a:off x="709404" y="5148443"/>
            <a:ext cx="5211683" cy="1097865"/>
          </a:xfrm>
          <a:prstGeom prst="rect">
            <a:avLst/>
          </a:prstGeom>
          <a:noFill/>
        </p:spPr>
        <p:txBody>
          <a:bodyPr wrap="none" rtlCol="0">
            <a:spAutoFit/>
          </a:bodyPr>
          <a:lstStyle/>
          <a:p>
            <a:pPr marL="0" marR="0" lvl="0" indent="0" algn="l" defTabSz="457200" rtl="0" eaLnBrk="1" fontAlgn="auto" latinLnBrk="0" hangingPunct="1">
              <a:lnSpc>
                <a:spcPts val="406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形成这个化石记录的关键因素是</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457200" rtl="0" eaLnBrk="1" fontAlgn="auto" latinLnBrk="0" hangingPunct="1">
              <a:lnSpc>
                <a:spcPts val="4060"/>
              </a:lnSpc>
              <a:spcBef>
                <a:spcPts val="0"/>
              </a:spcBef>
              <a:spcAft>
                <a:spcPts val="0"/>
              </a:spcAft>
              <a:buClrTx/>
              <a:buSzTx/>
              <a:buFontTx/>
              <a:buNone/>
              <a:tabLst/>
              <a:defRPr/>
            </a:pPr>
            <a:r>
              <a:rPr kumimoji="0" lang="zh-CN" altLang="en-US" sz="2800" b="0" i="0" u="sng"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p>
        </p:txBody>
      </p:sp>
      <p:sp>
        <p:nvSpPr>
          <p:cNvPr id="7" name="文本框 6">
            <a:extLst>
              <a:ext uri="{FF2B5EF4-FFF2-40B4-BE49-F238E27FC236}">
                <a16:creationId xmlns:a16="http://schemas.microsoft.com/office/drawing/2014/main" id="{515D153B-3FE7-8118-9300-3D9A3397A0AA}"/>
              </a:ext>
            </a:extLst>
          </p:cNvPr>
          <p:cNvSpPr txBox="1"/>
          <p:nvPr/>
        </p:nvSpPr>
        <p:spPr>
          <a:xfrm>
            <a:off x="709404" y="5648993"/>
            <a:ext cx="34163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迅速深埋，快速石化</a:t>
            </a:r>
          </a:p>
        </p:txBody>
      </p:sp>
    </p:spTree>
    <p:extLst>
      <p:ext uri="{BB962C8B-B14F-4D97-AF65-F5344CB8AC3E}">
        <p14:creationId xmlns:p14="http://schemas.microsoft.com/office/powerpoint/2010/main" val="34453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686556" y="2127269"/>
            <a:ext cx="3081543" cy="1585653"/>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marR="0" lvl="0" indent="0" algn="l" defTabSz="685800" rtl="0" eaLnBrk="1" fontAlgn="auto" latinLnBrk="0" hangingPunct="1">
              <a:lnSpc>
                <a:spcPts val="3860"/>
              </a:lnSpc>
              <a:spcBef>
                <a:spcPts val="0"/>
              </a:spcBef>
              <a:spcAft>
                <a:spcPts val="0"/>
              </a:spcAft>
              <a:buClrTx/>
              <a:buSzTx/>
              <a:buFont typeface="Wingdings 2" pitchFamily="18" charset="2"/>
              <a:buNone/>
              <a:tabLst/>
              <a:defRPr/>
            </a:pPr>
            <a:r>
              <a:rPr kumimoji="0" lang="zh-CN" altLang="en-US" sz="28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一群正在向着同一方向群体游动的小鱼化石。</a:t>
            </a:r>
          </a:p>
        </p:txBody>
      </p:sp>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zh-CN" altLang="en-US" dirty="0"/>
              <a:t>学以致用四</a:t>
            </a:r>
          </a:p>
        </p:txBody>
      </p:sp>
      <p:pic>
        <p:nvPicPr>
          <p:cNvPr id="15" name="Picture 2">
            <a:extLst>
              <a:ext uri="{FF2B5EF4-FFF2-40B4-BE49-F238E27FC236}">
                <a16:creationId xmlns:a16="http://schemas.microsoft.com/office/drawing/2014/main" id="{DA8FD210-8506-D14E-90A4-58617D87E8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65820" y="1744286"/>
            <a:ext cx="5109572" cy="254942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2">
            <a:extLst>
              <a:ext uri="{FF2B5EF4-FFF2-40B4-BE49-F238E27FC236}">
                <a16:creationId xmlns:a16="http://schemas.microsoft.com/office/drawing/2014/main" id="{1FD81427-875E-CE40-96E1-A0594FC45EED}"/>
              </a:ext>
            </a:extLst>
          </p:cNvPr>
          <p:cNvPicPr>
            <a:picLocks noChangeAspect="1"/>
          </p:cNvPicPr>
          <p:nvPr/>
        </p:nvPicPr>
        <p:blipFill rotWithShape="1">
          <a:blip r:embed="rId4"/>
          <a:srcRect l="1744" t="3826" r="24984" b="30216"/>
          <a:stretch/>
        </p:blipFill>
        <p:spPr>
          <a:xfrm>
            <a:off x="6046325" y="4499239"/>
            <a:ext cx="2929067" cy="1756022"/>
          </a:xfrm>
          <a:prstGeom prst="rect">
            <a:avLst/>
          </a:prstGeom>
          <a:ln>
            <a:noFill/>
          </a:ln>
          <a:effectLst>
            <a:outerShdw blurRad="292100" dist="139700" dir="2700000" algn="tl" rotWithShape="0">
              <a:srgbClr val="333333">
                <a:alpha val="65000"/>
              </a:srgbClr>
            </a:outerShdw>
          </a:effectLst>
        </p:spPr>
      </p:pic>
      <p:sp>
        <p:nvSpPr>
          <p:cNvPr id="4" name="文本框 3">
            <a:extLst>
              <a:ext uri="{FF2B5EF4-FFF2-40B4-BE49-F238E27FC236}">
                <a16:creationId xmlns:a16="http://schemas.microsoft.com/office/drawing/2014/main" id="{0D77DBFE-FBA3-FF02-0431-BBAEA293E950}"/>
              </a:ext>
            </a:extLst>
          </p:cNvPr>
          <p:cNvSpPr txBox="1"/>
          <p:nvPr/>
        </p:nvSpPr>
        <p:spPr>
          <a:xfrm>
            <a:off x="519167" y="4959498"/>
            <a:ext cx="78719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形成这个化石记录的关键因素是：</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id="{36B1E17A-9AF7-97E9-405B-75B1DF313E46}"/>
              </a:ext>
            </a:extLst>
          </p:cNvPr>
          <p:cNvCxnSpPr>
            <a:cxnSpLocks/>
          </p:cNvCxnSpPr>
          <p:nvPr/>
        </p:nvCxnSpPr>
        <p:spPr>
          <a:xfrm>
            <a:off x="585299" y="6069818"/>
            <a:ext cx="32765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8F9070B2-C85E-4170-6320-BFCCC56E468B}"/>
              </a:ext>
            </a:extLst>
          </p:cNvPr>
          <p:cNvSpPr txBox="1"/>
          <p:nvPr/>
        </p:nvSpPr>
        <p:spPr>
          <a:xfrm>
            <a:off x="507566" y="5565717"/>
            <a:ext cx="341632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迅速深埋，快速石化</a:t>
            </a:r>
          </a:p>
        </p:txBody>
      </p:sp>
    </p:spTree>
    <p:extLst>
      <p:ext uri="{BB962C8B-B14F-4D97-AF65-F5344CB8AC3E}">
        <p14:creationId xmlns:p14="http://schemas.microsoft.com/office/powerpoint/2010/main" val="200433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620599-92FA-FA37-4A50-CBC1E28EB60D}"/>
              </a:ext>
            </a:extLst>
          </p:cNvPr>
          <p:cNvSpPr>
            <a:spLocks noGrp="1"/>
          </p:cNvSpPr>
          <p:nvPr>
            <p:ph type="title"/>
          </p:nvPr>
        </p:nvSpPr>
        <p:spPr/>
        <p:txBody>
          <a:bodyPr/>
          <a:lstStyle/>
          <a:p>
            <a:r>
              <a:rPr lang="zh-CN" altLang="en-US" dirty="0"/>
              <a:t>生物化石形成的关键因素是什么？</a:t>
            </a:r>
          </a:p>
        </p:txBody>
      </p:sp>
      <p:sp>
        <p:nvSpPr>
          <p:cNvPr id="3" name="文本框 2">
            <a:extLst>
              <a:ext uri="{FF2B5EF4-FFF2-40B4-BE49-F238E27FC236}">
                <a16:creationId xmlns:a16="http://schemas.microsoft.com/office/drawing/2014/main" id="{AD507B3F-FCC3-4191-900A-B1A363BBD207}"/>
              </a:ext>
            </a:extLst>
          </p:cNvPr>
          <p:cNvSpPr txBox="1"/>
          <p:nvPr/>
        </p:nvSpPr>
        <p:spPr>
          <a:xfrm>
            <a:off x="1410188" y="5333577"/>
            <a:ext cx="6323624" cy="584775"/>
          </a:xfrm>
          <a:prstGeom prst="rect">
            <a:avLst/>
          </a:prstGeom>
          <a:noFill/>
        </p:spPr>
        <p:txBody>
          <a:bodyPr wrap="square" rtlCol="0">
            <a:spAutoFit/>
          </a:bodyPr>
          <a:lstStyle/>
          <a:p>
            <a:pPr algn="ctr"/>
            <a:r>
              <a:rPr lang="zh-CN" altLang="en-US" sz="3200" dirty="0">
                <a:latin typeface="微软雅黑" panose="020B0503020204020204" pitchFamily="34" charset="-122"/>
                <a:ea typeface="微软雅黑" panose="020B0503020204020204" pitchFamily="34" charset="-122"/>
              </a:rPr>
              <a:t>迅速深埋，快速石化</a:t>
            </a:r>
          </a:p>
        </p:txBody>
      </p:sp>
      <p:pic>
        <p:nvPicPr>
          <p:cNvPr id="4" name="图片 3">
            <a:extLst>
              <a:ext uri="{FF2B5EF4-FFF2-40B4-BE49-F238E27FC236}">
                <a16:creationId xmlns:a16="http://schemas.microsoft.com/office/drawing/2014/main" id="{86A1133B-3628-E6B4-0869-FA3CBBA2CE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0188" y="1875883"/>
            <a:ext cx="6323624" cy="3106234"/>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395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9DE1EC-E688-C11C-D5E2-8A98E53AE2AE}"/>
              </a:ext>
            </a:extLst>
          </p:cNvPr>
          <p:cNvSpPr>
            <a:spLocks noGrp="1"/>
          </p:cNvSpPr>
          <p:nvPr>
            <p:ph type="title"/>
          </p:nvPr>
        </p:nvSpPr>
        <p:spPr/>
        <p:txBody>
          <a:bodyPr/>
          <a:lstStyle/>
          <a:p>
            <a:r>
              <a:rPr lang="zh-CN" altLang="en-US" dirty="0"/>
              <a:t>生物化石不支持进化的两个证据</a:t>
            </a:r>
            <a:br>
              <a:rPr lang="en-US" altLang="zh-CN" dirty="0"/>
            </a:br>
            <a:r>
              <a:rPr lang="zh-CN" altLang="en-US" dirty="0"/>
              <a:t>是什么？</a:t>
            </a:r>
            <a:endParaRPr lang="en-US" dirty="0"/>
          </a:p>
        </p:txBody>
      </p:sp>
      <p:sp>
        <p:nvSpPr>
          <p:cNvPr id="4" name="文本框 2">
            <a:extLst>
              <a:ext uri="{FF2B5EF4-FFF2-40B4-BE49-F238E27FC236}">
                <a16:creationId xmlns:a16="http://schemas.microsoft.com/office/drawing/2014/main" id="{1BA883B0-DF91-B9D1-923C-69EA428D90C5}"/>
              </a:ext>
            </a:extLst>
          </p:cNvPr>
          <p:cNvSpPr txBox="1"/>
          <p:nvPr/>
        </p:nvSpPr>
        <p:spPr>
          <a:xfrm>
            <a:off x="629645" y="3429000"/>
            <a:ext cx="4607373" cy="2209772"/>
          </a:xfrm>
          <a:prstGeom prst="rect">
            <a:avLst/>
          </a:prstGeom>
          <a:noFill/>
        </p:spPr>
        <p:txBody>
          <a:bodyPr wrap="square" rtlCol="0">
            <a:spAutoFit/>
          </a:bodyPr>
          <a:lstStyle/>
          <a:p>
            <a:pPr marL="742950" indent="-742950">
              <a:lnSpc>
                <a:spcPts val="4240"/>
              </a:lnSpc>
              <a:buAutoNum type="arabicPeriod"/>
            </a:pPr>
            <a:r>
              <a:rPr lang="zh-CN" altLang="en-US" sz="3200" dirty="0">
                <a:latin typeface="微软雅黑" panose="020B0503020204020204" pitchFamily="34" charset="-122"/>
                <a:ea typeface="微软雅黑" panose="020B0503020204020204" pitchFamily="34" charset="-122"/>
              </a:rPr>
              <a:t>没有过渡物种的生物化石</a:t>
            </a:r>
            <a:endParaRPr lang="en-US" altLang="zh-CN" sz="3200" dirty="0">
              <a:latin typeface="微软雅黑" panose="020B0503020204020204" pitchFamily="34" charset="-122"/>
              <a:ea typeface="微软雅黑" panose="020B0503020204020204" pitchFamily="34" charset="-122"/>
            </a:endParaRPr>
          </a:p>
          <a:p>
            <a:pPr marL="742950" indent="-742950">
              <a:lnSpc>
                <a:spcPts val="4240"/>
              </a:lnSpc>
              <a:buAutoNum type="arabicPeriod"/>
            </a:pPr>
            <a:r>
              <a:rPr lang="zh-CN" altLang="en-US" sz="3200" dirty="0">
                <a:latin typeface="微软雅黑" panose="020B0503020204020204" pitchFamily="34" charset="-122"/>
                <a:ea typeface="微软雅黑" panose="020B0503020204020204" pitchFamily="34" charset="-122"/>
              </a:rPr>
              <a:t>“活化石”生物不支持进化</a:t>
            </a:r>
          </a:p>
        </p:txBody>
      </p:sp>
      <p:pic>
        <p:nvPicPr>
          <p:cNvPr id="2" name="Picture 8" descr="查看源图像">
            <a:extLst>
              <a:ext uri="{FF2B5EF4-FFF2-40B4-BE49-F238E27FC236}">
                <a16:creationId xmlns:a16="http://schemas.microsoft.com/office/drawing/2014/main" id="{3AD4F9A8-40A2-DDC6-93CE-4FBA4C67B4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22026" y="1910454"/>
            <a:ext cx="2992329" cy="418199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225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8AC1E-B038-54EE-62E0-EC8D36CC4574}"/>
              </a:ext>
            </a:extLst>
          </p:cNvPr>
          <p:cNvSpPr>
            <a:spLocks noGrp="1"/>
          </p:cNvSpPr>
          <p:nvPr>
            <p:ph type="title"/>
          </p:nvPr>
        </p:nvSpPr>
        <p:spPr/>
        <p:txBody>
          <a:bodyPr/>
          <a:lstStyle/>
          <a:p>
            <a:r>
              <a:rPr lang="zh-CN" altLang="en-US" dirty="0"/>
              <a:t>这一课，你对化石的认识被更新了吗？</a:t>
            </a:r>
          </a:p>
        </p:txBody>
      </p:sp>
      <p:pic>
        <p:nvPicPr>
          <p:cNvPr id="7" name="图片 6">
            <a:extLst>
              <a:ext uri="{FF2B5EF4-FFF2-40B4-BE49-F238E27FC236}">
                <a16:creationId xmlns:a16="http://schemas.microsoft.com/office/drawing/2014/main" id="{94C424BE-4F03-6EF9-633C-5B62B067BEE6}"/>
              </a:ext>
            </a:extLst>
          </p:cNvPr>
          <p:cNvPicPr>
            <a:picLocks noChangeAspect="1"/>
          </p:cNvPicPr>
          <p:nvPr/>
        </p:nvPicPr>
        <p:blipFill>
          <a:blip r:embed="rId3"/>
          <a:stretch>
            <a:fillRect/>
          </a:stretch>
        </p:blipFill>
        <p:spPr>
          <a:xfrm>
            <a:off x="290590" y="1724434"/>
            <a:ext cx="8562820" cy="49494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5370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16920E0-9D04-E894-5AFB-F186A24798C2}"/>
              </a:ext>
            </a:extLst>
          </p:cNvPr>
          <p:cNvPicPr>
            <a:picLocks noChangeAspect="1"/>
          </p:cNvPicPr>
          <p:nvPr/>
        </p:nvPicPr>
        <p:blipFill rotWithShape="1">
          <a:blip r:embed="rId3"/>
          <a:srcRect l="12066" r="11312"/>
          <a:stretch/>
        </p:blipFill>
        <p:spPr>
          <a:xfrm>
            <a:off x="1096108" y="1680426"/>
            <a:ext cx="6951783" cy="51775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2EE123F8-F467-3A0A-0912-F284E00105A0}"/>
              </a:ext>
            </a:extLst>
          </p:cNvPr>
          <p:cNvSpPr>
            <a:spLocks noGrp="1"/>
          </p:cNvSpPr>
          <p:nvPr>
            <p:ph type="title"/>
          </p:nvPr>
        </p:nvSpPr>
        <p:spPr/>
        <p:txBody>
          <a:bodyPr/>
          <a:lstStyle/>
          <a:p>
            <a:r>
              <a:rPr lang="zh-CN" altLang="en-US" dirty="0"/>
              <a:t>生物的化石的形成需要漫长时间吗？</a:t>
            </a:r>
          </a:p>
        </p:txBody>
      </p:sp>
      <p:pic>
        <p:nvPicPr>
          <p:cNvPr id="4" name="图片 3">
            <a:extLst>
              <a:ext uri="{FF2B5EF4-FFF2-40B4-BE49-F238E27FC236}">
                <a16:creationId xmlns:a16="http://schemas.microsoft.com/office/drawing/2014/main" id="{7D74211C-E2FC-2D6F-5B2B-C499AF9983A1}"/>
              </a:ext>
            </a:extLst>
          </p:cNvPr>
          <p:cNvPicPr>
            <a:picLocks noChangeAspect="1"/>
          </p:cNvPicPr>
          <p:nvPr/>
        </p:nvPicPr>
        <p:blipFill>
          <a:blip r:embed="rId4"/>
          <a:stretch>
            <a:fillRect/>
          </a:stretch>
        </p:blipFill>
        <p:spPr>
          <a:xfrm>
            <a:off x="1635368" y="1673645"/>
            <a:ext cx="5873262" cy="5191136"/>
          </a:xfrm>
          <a:prstGeom prst="rect">
            <a:avLst/>
          </a:prstGeom>
        </p:spPr>
      </p:pic>
    </p:spTree>
    <p:extLst>
      <p:ext uri="{BB962C8B-B14F-4D97-AF65-F5344CB8AC3E}">
        <p14:creationId xmlns:p14="http://schemas.microsoft.com/office/powerpoint/2010/main" val="316091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afterEffect">
                                  <p:stCondLst>
                                    <p:cond delay="150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6" presetClass="entr" presetSubtype="2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66EB11B6-B2B1-FFEC-A613-2774FD028659}"/>
              </a:ext>
            </a:extLst>
          </p:cNvPr>
          <p:cNvPicPr>
            <a:picLocks noChangeAspect="1"/>
          </p:cNvPicPr>
          <p:nvPr/>
        </p:nvPicPr>
        <p:blipFill>
          <a:blip r:embed="rId3"/>
          <a:stretch>
            <a:fillRect/>
          </a:stretch>
        </p:blipFill>
        <p:spPr>
          <a:xfrm>
            <a:off x="1926771" y="-451263"/>
            <a:ext cx="5290457" cy="5290457"/>
          </a:xfrm>
          <a:prstGeom prst="rect">
            <a:avLst/>
          </a:prstGeom>
        </p:spPr>
      </p:pic>
      <p:sp>
        <p:nvSpPr>
          <p:cNvPr id="8" name="矩形 4">
            <a:extLst>
              <a:ext uri="{FF2B5EF4-FFF2-40B4-BE49-F238E27FC236}">
                <a16:creationId xmlns:a16="http://schemas.microsoft.com/office/drawing/2014/main" id="{F84E364B-7ADF-4087-8175-36E6F5032AC1}"/>
              </a:ext>
            </a:extLst>
          </p:cNvPr>
          <p:cNvSpPr>
            <a:spLocks noChangeArrowheads="1"/>
          </p:cNvSpPr>
          <p:nvPr/>
        </p:nvSpPr>
        <p:spPr bwMode="auto">
          <a:xfrm>
            <a:off x="261257" y="1941407"/>
            <a:ext cx="8621486" cy="3816424"/>
          </a:xfrm>
          <a:prstGeom prst="rect">
            <a:avLst/>
          </a:prstGeom>
          <a:noFill/>
          <a:ln>
            <a:noFill/>
          </a:ln>
        </p:spPr>
        <p:txBody>
          <a:bodyPr anchor="t" anchorCtr="0"/>
          <a:lstStyle/>
          <a:p>
            <a:pPr eaLnBrk="0" hangingPunct="0">
              <a:lnSpc>
                <a:spcPct val="120000"/>
              </a:lnSpc>
            </a:pPr>
            <a:endParaRPr lang="zh-CN" altLang="en-US" sz="2800" dirty="0">
              <a:solidFill>
                <a:prstClr val="black"/>
              </a:solidFill>
              <a:latin typeface="FZLanTingHei-M-GBK" panose="02000000000000000000" pitchFamily="2" charset="-122"/>
              <a:ea typeface="FZLanTingHei-M-GBK" panose="02000000000000000000" pitchFamily="2" charset="-122"/>
              <a:cs typeface="Arial" panose="020B0604020202020204" pitchFamily="34" charset="0"/>
            </a:endParaRPr>
          </a:p>
        </p:txBody>
      </p:sp>
      <p:sp>
        <p:nvSpPr>
          <p:cNvPr id="10" name="文本框 9">
            <a:extLst>
              <a:ext uri="{FF2B5EF4-FFF2-40B4-BE49-F238E27FC236}">
                <a16:creationId xmlns:a16="http://schemas.microsoft.com/office/drawing/2014/main" id="{F2DE17EF-759C-4F34-8862-A83C512F9F3F}"/>
              </a:ext>
            </a:extLst>
          </p:cNvPr>
          <p:cNvSpPr txBox="1"/>
          <p:nvPr/>
        </p:nvSpPr>
        <p:spPr>
          <a:xfrm>
            <a:off x="1236827" y="4401398"/>
            <a:ext cx="7028399" cy="1671163"/>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a:lnSpc>
                <a:spcPts val="4240"/>
              </a:lnSpc>
              <a:spcBef>
                <a:spcPts val="1200"/>
              </a:spcBef>
            </a:pPr>
            <a:r>
              <a:rPr lang="zh-CN" altLang="zh-CN" sz="3200" dirty="0"/>
              <a:t>主流进化论科学家、权威科学刊物、教科书都有可能引导我们错误的认识和解读化石记录。</a:t>
            </a:r>
          </a:p>
        </p:txBody>
      </p:sp>
      <p:sp>
        <p:nvSpPr>
          <p:cNvPr id="3" name="标题 2">
            <a:extLst>
              <a:ext uri="{FF2B5EF4-FFF2-40B4-BE49-F238E27FC236}">
                <a16:creationId xmlns:a16="http://schemas.microsoft.com/office/drawing/2014/main" id="{CAC64EEE-6CF1-7746-A386-71250F7FED10}"/>
              </a:ext>
            </a:extLst>
          </p:cNvPr>
          <p:cNvSpPr>
            <a:spLocks noGrp="1"/>
          </p:cNvSpPr>
          <p:nvPr>
            <p:ph type="title"/>
          </p:nvPr>
        </p:nvSpPr>
        <p:spPr>
          <a:xfrm>
            <a:off x="261257" y="963895"/>
            <a:ext cx="6210796" cy="1325563"/>
          </a:xfrm>
        </p:spPr>
        <p:txBody>
          <a:bodyPr/>
          <a:lstStyle/>
          <a:p>
            <a:r>
              <a:rPr lang="zh-CN" altLang="en-US" sz="5400" dirty="0"/>
              <a:t>反</a:t>
            </a:r>
            <a:br>
              <a:rPr lang="en-US" altLang="zh-CN" sz="5400" dirty="0"/>
            </a:br>
            <a:r>
              <a:rPr lang="zh-CN" altLang="en-US" sz="5400" dirty="0"/>
              <a:t>思</a:t>
            </a:r>
          </a:p>
        </p:txBody>
      </p:sp>
    </p:spTree>
    <p:extLst>
      <p:ext uri="{BB962C8B-B14F-4D97-AF65-F5344CB8AC3E}">
        <p14:creationId xmlns:p14="http://schemas.microsoft.com/office/powerpoint/2010/main" val="1104429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CAC64EEE-6CF1-7746-A386-71250F7FED10}"/>
              </a:ext>
            </a:extLst>
          </p:cNvPr>
          <p:cNvSpPr>
            <a:spLocks noGrp="1"/>
          </p:cNvSpPr>
          <p:nvPr>
            <p:ph type="title"/>
          </p:nvPr>
        </p:nvSpPr>
        <p:spPr/>
        <p:txBody>
          <a:bodyPr/>
          <a:lstStyle/>
          <a:p>
            <a:r>
              <a:rPr lang="zh-CN" altLang="en-US" dirty="0"/>
              <a:t>重点经文</a:t>
            </a:r>
          </a:p>
        </p:txBody>
      </p:sp>
      <p:sp>
        <p:nvSpPr>
          <p:cNvPr id="14" name="文本框 13">
            <a:extLst>
              <a:ext uri="{FF2B5EF4-FFF2-40B4-BE49-F238E27FC236}">
                <a16:creationId xmlns:a16="http://schemas.microsoft.com/office/drawing/2014/main" id="{A199F835-EE7F-8A4C-A6C3-E47097C36C2B}"/>
              </a:ext>
            </a:extLst>
          </p:cNvPr>
          <p:cNvSpPr txBox="1"/>
          <p:nvPr/>
        </p:nvSpPr>
        <p:spPr>
          <a:xfrm>
            <a:off x="721976" y="4588388"/>
            <a:ext cx="7700047" cy="1671163"/>
          </a:xfrm>
          <a:prstGeom prst="rect">
            <a:avLst/>
          </a:prstGeom>
          <a:noFill/>
        </p:spPr>
        <p:txBody>
          <a:bodyPr wrap="square">
            <a:spAutoFit/>
          </a:bodyPr>
          <a:lstStyle>
            <a:defPPr>
              <a:defRPr lang="zh-CN"/>
            </a:defPPr>
            <a:lvl1pPr>
              <a:defRPr sz="3600">
                <a:latin typeface="微软雅黑" panose="020B0503020204020204" pitchFamily="34" charset="-122"/>
                <a:ea typeface="微软雅黑" panose="020B0503020204020204" pitchFamily="34" charset="-122"/>
              </a:defRPr>
            </a:lvl1pPr>
          </a:lstStyle>
          <a:p>
            <a:pPr>
              <a:lnSpc>
                <a:spcPts val="4240"/>
              </a:lnSpc>
              <a:spcBef>
                <a:spcPts val="1200"/>
              </a:spcBef>
            </a:pPr>
            <a:r>
              <a:rPr lang="zh-CN" altLang="zh-CN" sz="3200" dirty="0"/>
              <a:t>彼得后书</a:t>
            </a:r>
            <a:r>
              <a:rPr lang="en-US" altLang="zh-CN" sz="3200" dirty="0"/>
              <a:t>3:17</a:t>
            </a:r>
            <a:r>
              <a:rPr lang="zh-CN" altLang="en-US" sz="3200" dirty="0"/>
              <a:t> </a:t>
            </a:r>
            <a:r>
              <a:rPr lang="zh-CN" altLang="zh-CN" sz="3200" dirty="0"/>
              <a:t>亲爱的弟兄啊，你们既然预先知道这事，就当防备，恐怕被恶人的错谬诱惑，就从自己坚固的地步上坠落。</a:t>
            </a:r>
          </a:p>
        </p:txBody>
      </p:sp>
      <p:pic>
        <p:nvPicPr>
          <p:cNvPr id="4" name="图片 3">
            <a:extLst>
              <a:ext uri="{FF2B5EF4-FFF2-40B4-BE49-F238E27FC236}">
                <a16:creationId xmlns:a16="http://schemas.microsoft.com/office/drawing/2014/main" id="{03C015E5-94C7-A1A7-63DE-C6E54411D7FC}"/>
              </a:ext>
            </a:extLst>
          </p:cNvPr>
          <p:cNvPicPr>
            <a:picLocks noChangeAspect="1"/>
          </p:cNvPicPr>
          <p:nvPr/>
        </p:nvPicPr>
        <p:blipFill>
          <a:blip r:embed="rId3"/>
          <a:stretch>
            <a:fillRect/>
          </a:stretch>
        </p:blipFill>
        <p:spPr>
          <a:xfrm>
            <a:off x="3109966" y="1363759"/>
            <a:ext cx="2924065" cy="3021534"/>
          </a:xfrm>
          <a:prstGeom prst="rect">
            <a:avLst/>
          </a:prstGeom>
          <a:solidFill>
            <a:srgbClr val="FFFFFF">
              <a:shade val="85000"/>
            </a:srgbClr>
          </a:solidFill>
          <a:ln w="28575"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1056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a:extLst>
              <a:ext uri="{FF2B5EF4-FFF2-40B4-BE49-F238E27FC236}">
                <a16:creationId xmlns:a16="http://schemas.microsoft.com/office/drawing/2014/main" id="{4F7C231A-A340-47C7-8BA6-0DAAB5B6BD70}"/>
              </a:ext>
            </a:extLst>
          </p:cNvPr>
          <p:cNvSpPr txBox="1">
            <a:spLocks/>
          </p:cNvSpPr>
          <p:nvPr/>
        </p:nvSpPr>
        <p:spPr>
          <a:xfrm>
            <a:off x="463138" y="1917701"/>
            <a:ext cx="8253349" cy="4825999"/>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ct val="110000"/>
              </a:lnSpc>
              <a:buFont typeface="Wingdings 2" pitchFamily="18" charset="2"/>
              <a:buNone/>
            </a:pPr>
            <a:r>
              <a:rPr lang="zh-CN" altLang="en-US" sz="3200" dirty="0">
                <a:latin typeface="Microsoft YaHei" panose="020B0503020204020204" pitchFamily="34" charset="-122"/>
                <a:ea typeface="Microsoft YaHei" panose="020B0503020204020204" pitchFamily="34" charset="-122"/>
              </a:rPr>
              <a:t>不要装睡</a:t>
            </a:r>
            <a:r>
              <a:rPr lang="zh-TW" altLang="en-US"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a:p>
            <a:pPr marL="0" indent="0" algn="ctr">
              <a:lnSpc>
                <a:spcPct val="110000"/>
              </a:lnSpc>
              <a:buFont typeface="Wingdings 2" pitchFamily="18" charset="2"/>
              <a:buNone/>
            </a:pPr>
            <a:r>
              <a:rPr lang="zh-CN" altLang="en-US" sz="3200" dirty="0">
                <a:latin typeface="Microsoft YaHei" panose="020B0503020204020204" pitchFamily="34" charset="-122"/>
                <a:ea typeface="Microsoft YaHei" panose="020B0503020204020204" pitchFamily="34" charset="-122"/>
              </a:rPr>
              <a:t>不要装瞎</a:t>
            </a:r>
            <a:r>
              <a:rPr lang="zh-TW" altLang="en-US"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a:p>
            <a:pPr marL="0" indent="0" algn="ctr">
              <a:lnSpc>
                <a:spcPct val="110000"/>
              </a:lnSpc>
              <a:buFont typeface="Wingdings 2" pitchFamily="18" charset="2"/>
              <a:buNone/>
            </a:pPr>
            <a:r>
              <a:rPr lang="zh-CN" altLang="en-US" sz="3200" dirty="0">
                <a:latin typeface="Microsoft YaHei" panose="020B0503020204020204" pitchFamily="34" charset="-122"/>
                <a:ea typeface="Microsoft YaHei" panose="020B0503020204020204" pitchFamily="34" charset="-122"/>
              </a:rPr>
              <a:t>也不要装聋</a:t>
            </a:r>
            <a:r>
              <a:rPr lang="zh-TW" altLang="en-US" sz="3200" dirty="0">
                <a:latin typeface="Microsoft YaHei" panose="020B0503020204020204" pitchFamily="34" charset="-122"/>
                <a:ea typeface="Microsoft YaHei" panose="020B0503020204020204" pitchFamily="34" charset="-122"/>
              </a:rPr>
              <a:t>！</a:t>
            </a:r>
            <a:endParaRPr lang="zh-CN" altLang="en-US" sz="3200" dirty="0">
              <a:latin typeface="Microsoft YaHei" panose="020B0503020204020204" pitchFamily="34" charset="-122"/>
              <a:ea typeface="Microsoft YaHei" panose="020B0503020204020204" pitchFamily="34" charset="-122"/>
            </a:endParaRPr>
          </a:p>
          <a:p>
            <a:pPr marL="0" indent="0" algn="ctr">
              <a:lnSpc>
                <a:spcPct val="110000"/>
              </a:lnSpc>
              <a:buFont typeface="Wingdings 2" pitchFamily="18" charset="2"/>
              <a:buNone/>
            </a:pPr>
            <a:r>
              <a:rPr lang="zh-CN" altLang="en-US" sz="4000" b="1" dirty="0">
                <a:solidFill>
                  <a:srgbClr val="FF0000"/>
                </a:solidFill>
                <a:latin typeface="Microsoft YaHei" panose="020B0503020204020204" pitchFamily="34" charset="-122"/>
                <a:ea typeface="Microsoft YaHei" panose="020B0503020204020204" pitchFamily="34" charset="-122"/>
              </a:rPr>
              <a:t>坚定相信圣经才是真理</a:t>
            </a:r>
            <a:r>
              <a:rPr lang="en-US" altLang="zh-CN" sz="4000" b="1" dirty="0">
                <a:solidFill>
                  <a:srgbClr val="FF0000"/>
                </a:solidFill>
                <a:latin typeface="Microsoft YaHei" panose="020B0503020204020204" pitchFamily="34" charset="-122"/>
                <a:ea typeface="Microsoft YaHei" panose="020B0503020204020204" pitchFamily="34" charset="-122"/>
              </a:rPr>
              <a:t>!</a:t>
            </a:r>
          </a:p>
          <a:p>
            <a:pPr marL="0" indent="0" algn="ctr">
              <a:lnSpc>
                <a:spcPct val="110000"/>
              </a:lnSpc>
              <a:buFont typeface="Wingdings 2" pitchFamily="18" charset="2"/>
              <a:buNone/>
            </a:pPr>
            <a:r>
              <a:rPr lang="zh-CN" altLang="en-US" sz="4000" b="1" dirty="0">
                <a:solidFill>
                  <a:srgbClr val="FF0000"/>
                </a:solidFill>
                <a:latin typeface="Microsoft YaHei" panose="020B0503020204020204" pitchFamily="34" charset="-122"/>
                <a:ea typeface="Microsoft YaHei" panose="020B0503020204020204" pitchFamily="34" charset="-122"/>
              </a:rPr>
              <a:t>掩埋在全球沉积岩下的化石表明</a:t>
            </a:r>
            <a:endParaRPr lang="en-US" altLang="zh-CN" sz="4000" b="1" dirty="0">
              <a:solidFill>
                <a:srgbClr val="FF0000"/>
              </a:solidFill>
              <a:latin typeface="Microsoft YaHei" panose="020B0503020204020204" pitchFamily="34" charset="-122"/>
              <a:ea typeface="Microsoft YaHei" panose="020B0503020204020204" pitchFamily="34" charset="-122"/>
            </a:endParaRPr>
          </a:p>
          <a:p>
            <a:pPr marL="0" indent="0" algn="ctr">
              <a:lnSpc>
                <a:spcPct val="110000"/>
              </a:lnSpc>
              <a:buFont typeface="Wingdings 2" pitchFamily="18" charset="2"/>
              <a:buNone/>
            </a:pPr>
            <a:r>
              <a:rPr lang="zh-CN" altLang="en-US" sz="4000" b="1" dirty="0">
                <a:solidFill>
                  <a:srgbClr val="FF0000"/>
                </a:solidFill>
                <a:latin typeface="Microsoft YaHei" panose="020B0503020204020204" pitchFamily="34" charset="-122"/>
                <a:ea typeface="Microsoft YaHei" panose="020B0503020204020204" pitchFamily="34" charset="-122"/>
              </a:rPr>
              <a:t>挪亚洪水是真实的历史！</a:t>
            </a:r>
            <a:endParaRPr lang="en-US" altLang="zh-CN" sz="4000" b="1" dirty="0">
              <a:solidFill>
                <a:srgbClr val="FF0000"/>
              </a:solidFill>
              <a:latin typeface="Microsoft YaHei" panose="020B0503020204020204" pitchFamily="34" charset="-122"/>
              <a:ea typeface="Microsoft YaHei" panose="020B0503020204020204" pitchFamily="34" charset="-122"/>
            </a:endParaRPr>
          </a:p>
          <a:p>
            <a:pPr marL="0" indent="0" algn="ctr">
              <a:lnSpc>
                <a:spcPct val="110000"/>
              </a:lnSpc>
              <a:buFont typeface="Wingdings 2" pitchFamily="18" charset="2"/>
              <a:buNone/>
            </a:pPr>
            <a:endParaRPr lang="zh-CN" altLang="en-US" sz="3200" dirty="0">
              <a:latin typeface="Microsoft YaHei" panose="020B0503020204020204" pitchFamily="34" charset="-122"/>
              <a:ea typeface="Microsoft YaHei" panose="020B0503020204020204" pitchFamily="34" charset="-122"/>
            </a:endParaRPr>
          </a:p>
        </p:txBody>
      </p:sp>
      <p:sp>
        <p:nvSpPr>
          <p:cNvPr id="2" name="标题 1">
            <a:extLst>
              <a:ext uri="{FF2B5EF4-FFF2-40B4-BE49-F238E27FC236}">
                <a16:creationId xmlns:a16="http://schemas.microsoft.com/office/drawing/2014/main" id="{8C91EABA-7E6E-644F-9176-5FF83316C5BE}"/>
              </a:ext>
            </a:extLst>
          </p:cNvPr>
          <p:cNvSpPr>
            <a:spLocks noGrp="1"/>
          </p:cNvSpPr>
          <p:nvPr>
            <p:ph type="title"/>
          </p:nvPr>
        </p:nvSpPr>
        <p:spPr/>
        <p:txBody>
          <a:bodyPr/>
          <a:lstStyle/>
          <a:p>
            <a:r>
              <a:rPr lang="zh-CN" altLang="en-US" dirty="0"/>
              <a:t>好好防备，不要被错谬诱惑</a:t>
            </a:r>
          </a:p>
        </p:txBody>
      </p:sp>
    </p:spTree>
    <p:extLst>
      <p:ext uri="{BB962C8B-B14F-4D97-AF65-F5344CB8AC3E}">
        <p14:creationId xmlns:p14="http://schemas.microsoft.com/office/powerpoint/2010/main" val="60194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化石1.jpg">
            <a:extLst>
              <a:ext uri="{FF2B5EF4-FFF2-40B4-BE49-F238E27FC236}">
                <a16:creationId xmlns:a16="http://schemas.microsoft.com/office/drawing/2014/main" id="{4BA9EC35-5794-B72E-FFB1-A04FD04CA4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68302" cy="4195220"/>
          </a:xfrm>
          <a:prstGeom prst="rect">
            <a:avLst/>
          </a:prstGeom>
          <a:solidFill>
            <a:srgbClr val="FFFFFF">
              <a:shade val="85000"/>
            </a:srgbClr>
          </a:solidFill>
          <a:ln w="190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3">
            <a:extLst>
              <a:ext uri="{FF2B5EF4-FFF2-40B4-BE49-F238E27FC236}">
                <a16:creationId xmlns:a16="http://schemas.microsoft.com/office/drawing/2014/main" id="{1D3EDAB4-3A07-8A08-00E9-F31AD64A8B37}"/>
              </a:ext>
            </a:extLst>
          </p:cNvPr>
          <p:cNvSpPr txBox="1">
            <a:spLocks/>
          </p:cNvSpPr>
          <p:nvPr/>
        </p:nvSpPr>
        <p:spPr>
          <a:xfrm>
            <a:off x="878774" y="3964955"/>
            <a:ext cx="7701424" cy="26850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240"/>
              </a:lnSpc>
            </a:pPr>
            <a:r>
              <a:rPr lang="zh-CN" altLang="en-US" sz="3200" dirty="0">
                <a:latin typeface="Microsoft YaHei" panose="020B0503020204020204" pitchFamily="34" charset="-122"/>
                <a:ea typeface="Microsoft YaHei" panose="020B0503020204020204" pitchFamily="34" charset="-122"/>
              </a:rPr>
              <a:t>每一具化石都在述说着过去审判的历史，面对将来的审判，你准备好了吗？ </a:t>
            </a:r>
          </a:p>
        </p:txBody>
      </p:sp>
    </p:spTree>
    <p:extLst>
      <p:ext uri="{BB962C8B-B14F-4D97-AF65-F5344CB8AC3E}">
        <p14:creationId xmlns:p14="http://schemas.microsoft.com/office/powerpoint/2010/main" val="2094197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030D5-00FC-C186-C094-3A115D474459}"/>
              </a:ext>
            </a:extLst>
          </p:cNvPr>
          <p:cNvSpPr>
            <a:spLocks noGrp="1"/>
          </p:cNvSpPr>
          <p:nvPr>
            <p:ph type="title"/>
          </p:nvPr>
        </p:nvSpPr>
        <p:spPr/>
        <p:txBody>
          <a:bodyPr/>
          <a:lstStyle/>
          <a:p>
            <a:r>
              <a:rPr lang="zh-CN" altLang="zh-CN" kern="0" dirty="0">
                <a:solidFill>
                  <a:srgbClr val="000000"/>
                </a:solidFill>
                <a:effectLst/>
                <a:cs typeface="Times New Roman" panose="02020603050405020304" pitchFamily="18" charset="0"/>
              </a:rPr>
              <a:t>祷告结束</a:t>
            </a:r>
            <a:endParaRPr lang="zh-CN" altLang="en-US" sz="6000" dirty="0"/>
          </a:p>
        </p:txBody>
      </p:sp>
      <p:pic>
        <p:nvPicPr>
          <p:cNvPr id="4" name="图片 3">
            <a:extLst>
              <a:ext uri="{FF2B5EF4-FFF2-40B4-BE49-F238E27FC236}">
                <a16:creationId xmlns:a16="http://schemas.microsoft.com/office/drawing/2014/main" id="{DDD483DA-8CEF-8AC8-2BA2-95A525CE550C}"/>
              </a:ext>
            </a:extLst>
          </p:cNvPr>
          <p:cNvPicPr>
            <a:picLocks noChangeAspect="1"/>
          </p:cNvPicPr>
          <p:nvPr/>
        </p:nvPicPr>
        <p:blipFill rotWithShape="1">
          <a:blip r:embed="rId3"/>
          <a:srcRect b="6216"/>
          <a:stretch/>
        </p:blipFill>
        <p:spPr>
          <a:xfrm>
            <a:off x="2199017" y="1779631"/>
            <a:ext cx="4745966" cy="42296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2787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3077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6">
            <a:extLst>
              <a:ext uri="{FF2B5EF4-FFF2-40B4-BE49-F238E27FC236}">
                <a16:creationId xmlns:a16="http://schemas.microsoft.com/office/drawing/2014/main" id="{8280EA6F-6B28-404A-B038-3E8E63D81B3E}"/>
              </a:ext>
            </a:extLst>
          </p:cNvPr>
          <p:cNvSpPr>
            <a:spLocks noGrp="1"/>
          </p:cNvSpPr>
          <p:nvPr>
            <p:ph type="title"/>
          </p:nvPr>
        </p:nvSpPr>
        <p:spPr/>
        <p:txBody>
          <a:bodyPr/>
          <a:lstStyle/>
          <a:p>
            <a:r>
              <a:rPr lang="zh-CN" altLang="en-US" dirty="0"/>
              <a:t>化石</a:t>
            </a:r>
            <a:r>
              <a:rPr lang="en-US" altLang="zh-CN" dirty="0"/>
              <a:t>=</a:t>
            </a:r>
            <a:r>
              <a:rPr lang="zh-CN" altLang="en-US" dirty="0"/>
              <a:t>非常古老</a:t>
            </a:r>
            <a:r>
              <a:rPr lang="en-US" altLang="zh-CN" dirty="0"/>
              <a:t>=</a:t>
            </a:r>
            <a:r>
              <a:rPr lang="zh-CN" altLang="en-US" dirty="0"/>
              <a:t>千百万年？</a:t>
            </a:r>
          </a:p>
        </p:txBody>
      </p:sp>
      <p:pic>
        <p:nvPicPr>
          <p:cNvPr id="8" name="图片 7" descr="躺在地上&#10;&#10;低可信度描述已自动生成">
            <a:extLst>
              <a:ext uri="{FF2B5EF4-FFF2-40B4-BE49-F238E27FC236}">
                <a16:creationId xmlns:a16="http://schemas.microsoft.com/office/drawing/2014/main" id="{C680C104-4B14-20C1-1C1C-E0C7BF964375}"/>
              </a:ext>
            </a:extLst>
          </p:cNvPr>
          <p:cNvPicPr>
            <a:picLocks noChangeAspect="1"/>
          </p:cNvPicPr>
          <p:nvPr/>
        </p:nvPicPr>
        <p:blipFill>
          <a:blip r:embed="rId3"/>
          <a:stretch>
            <a:fillRect/>
          </a:stretch>
        </p:blipFill>
        <p:spPr>
          <a:xfrm>
            <a:off x="1019908" y="1529861"/>
            <a:ext cx="7104184" cy="53281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306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a:extLst>
              <a:ext uri="{FF2B5EF4-FFF2-40B4-BE49-F238E27FC236}">
                <a16:creationId xmlns:a16="http://schemas.microsoft.com/office/drawing/2014/main" id="{F08A85CA-F6FD-4438-85D5-7A532B7E806F}"/>
              </a:ext>
            </a:extLst>
          </p:cNvPr>
          <p:cNvSpPr txBox="1">
            <a:spLocks/>
          </p:cNvSpPr>
          <p:nvPr/>
        </p:nvSpPr>
        <p:spPr>
          <a:xfrm>
            <a:off x="-1" y="5745837"/>
            <a:ext cx="9143991" cy="618478"/>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lnSpc>
                <a:spcPct val="110000"/>
              </a:lnSpc>
              <a:buFont typeface="Wingdings 2" pitchFamily="18" charset="2"/>
              <a:buNone/>
            </a:pPr>
            <a:r>
              <a:rPr lang="zh-CN" altLang="en-US" sz="2800" dirty="0">
                <a:latin typeface="Microsoft YaHei" panose="020B0503020204020204" pitchFamily="34" charset="-122"/>
                <a:ea typeface="Microsoft YaHei" panose="020B0503020204020204" pitchFamily="34" charset="-122"/>
              </a:rPr>
              <a:t>蓝泉磨坊的面粉化石</a:t>
            </a:r>
          </a:p>
        </p:txBody>
      </p:sp>
      <p:pic>
        <p:nvPicPr>
          <p:cNvPr id="6" name="Picture 18">
            <a:extLst>
              <a:ext uri="{FF2B5EF4-FFF2-40B4-BE49-F238E27FC236}">
                <a16:creationId xmlns:a16="http://schemas.microsoft.com/office/drawing/2014/main" id="{A74F473A-6085-4A32-B7A2-2155B3F1F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513" y="1505947"/>
            <a:ext cx="6804974" cy="4090528"/>
          </a:xfrm>
          <a:prstGeom prst="rect">
            <a:avLst/>
          </a:prstGeom>
          <a:solidFill>
            <a:srgbClr val="FFFFFF">
              <a:shade val="85000"/>
            </a:srgbClr>
          </a:solidFill>
          <a:ln w="28575">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50B136EA-71E3-224B-AC50-18A714B57452}"/>
              </a:ext>
            </a:extLst>
          </p:cNvPr>
          <p:cNvSpPr>
            <a:spLocks noGrp="1"/>
          </p:cNvSpPr>
          <p:nvPr>
            <p:ph type="title"/>
          </p:nvPr>
        </p:nvSpPr>
        <p:spPr/>
        <p:txBody>
          <a:bodyPr/>
          <a:lstStyle/>
          <a:p>
            <a:r>
              <a:rPr lang="en-US" altLang="zh-CN" dirty="0"/>
              <a:t>1. </a:t>
            </a:r>
            <a:r>
              <a:rPr lang="zh-CN" altLang="en-US" dirty="0"/>
              <a:t>石化不需要漫长的时间</a:t>
            </a:r>
          </a:p>
        </p:txBody>
      </p:sp>
    </p:spTree>
    <p:extLst>
      <p:ext uri="{BB962C8B-B14F-4D97-AF65-F5344CB8AC3E}">
        <p14:creationId xmlns:p14="http://schemas.microsoft.com/office/powerpoint/2010/main" val="417016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01D41F5-1E93-49A7-AEA8-D73B1844EDEE}"/>
              </a:ext>
            </a:extLst>
          </p:cNvPr>
          <p:cNvSpPr/>
          <p:nvPr/>
        </p:nvSpPr>
        <p:spPr>
          <a:xfrm>
            <a:off x="1" y="4724116"/>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被包在</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石头里的钟</a:t>
            </a:r>
          </a:p>
        </p:txBody>
      </p:sp>
      <p:sp>
        <p:nvSpPr>
          <p:cNvPr id="11" name="矩形 10">
            <a:extLst>
              <a:ext uri="{FF2B5EF4-FFF2-40B4-BE49-F238E27FC236}">
                <a16:creationId xmlns:a16="http://schemas.microsoft.com/office/drawing/2014/main" id="{3E360D8B-E464-4737-A0A9-77C66B8839C1}"/>
              </a:ext>
            </a:extLst>
          </p:cNvPr>
          <p:cNvSpPr/>
          <p:nvPr/>
        </p:nvSpPr>
        <p:spPr>
          <a:xfrm>
            <a:off x="3059832" y="4735524"/>
            <a:ext cx="3024336"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石化</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的帽子    </a:t>
            </a:r>
          </a:p>
        </p:txBody>
      </p:sp>
      <p:pic>
        <p:nvPicPr>
          <p:cNvPr id="12" name="图片 11" descr="dsaaafddf.jpg">
            <a:extLst>
              <a:ext uri="{FF2B5EF4-FFF2-40B4-BE49-F238E27FC236}">
                <a16:creationId xmlns:a16="http://schemas.microsoft.com/office/drawing/2014/main" id="{68F08D48-011D-4256-9DF4-06C2756243D1}"/>
              </a:ext>
            </a:extLst>
          </p:cNvPr>
          <p:cNvPicPr>
            <a:picLocks noChangeAspect="1"/>
          </p:cNvPicPr>
          <p:nvPr/>
        </p:nvPicPr>
        <p:blipFill>
          <a:blip r:embed="rId3" cstate="print"/>
          <a:stretch>
            <a:fillRect/>
          </a:stretch>
        </p:blipFill>
        <p:spPr>
          <a:xfrm>
            <a:off x="0" y="2277495"/>
            <a:ext cx="3008536" cy="2256402"/>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descr="ghk.jpg">
            <a:extLst>
              <a:ext uri="{FF2B5EF4-FFF2-40B4-BE49-F238E27FC236}">
                <a16:creationId xmlns:a16="http://schemas.microsoft.com/office/drawing/2014/main" id="{B9058CF4-2741-403F-85B5-2B2537B635DB}"/>
              </a:ext>
            </a:extLst>
          </p:cNvPr>
          <p:cNvPicPr>
            <a:picLocks noChangeAspect="1"/>
          </p:cNvPicPr>
          <p:nvPr/>
        </p:nvPicPr>
        <p:blipFill>
          <a:blip r:embed="rId4" cstate="print"/>
          <a:stretch>
            <a:fillRect/>
          </a:stretch>
        </p:blipFill>
        <p:spPr>
          <a:xfrm>
            <a:off x="3059832" y="2276872"/>
            <a:ext cx="3008537" cy="225640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descr="fassdf.jpg">
            <a:extLst>
              <a:ext uri="{FF2B5EF4-FFF2-40B4-BE49-F238E27FC236}">
                <a16:creationId xmlns:a16="http://schemas.microsoft.com/office/drawing/2014/main" id="{B0D3753B-3A67-4662-B764-71BCFB5B1925}"/>
              </a:ext>
            </a:extLst>
          </p:cNvPr>
          <p:cNvPicPr>
            <a:picLocks noChangeAspect="1"/>
          </p:cNvPicPr>
          <p:nvPr/>
        </p:nvPicPr>
        <p:blipFill>
          <a:blip r:embed="rId5" cstate="print"/>
          <a:stretch>
            <a:fillRect/>
          </a:stretch>
        </p:blipFill>
        <p:spPr>
          <a:xfrm>
            <a:off x="6135466" y="2276871"/>
            <a:ext cx="3008537" cy="2256403"/>
          </a:xfrm>
          <a:prstGeom prst="rect">
            <a:avLst/>
          </a:prstGeom>
          <a:solidFill>
            <a:srgbClr val="FFFFFF">
              <a:shade val="85000"/>
            </a:srgbClr>
          </a:solidFill>
          <a:ln w="28575"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矩形 14">
            <a:extLst>
              <a:ext uri="{FF2B5EF4-FFF2-40B4-BE49-F238E27FC236}">
                <a16:creationId xmlns:a16="http://schemas.microsoft.com/office/drawing/2014/main" id="{BE00FEF1-B98E-4F39-9323-B3A152246DDF}"/>
              </a:ext>
            </a:extLst>
          </p:cNvPr>
          <p:cNvSpPr/>
          <p:nvPr/>
        </p:nvSpPr>
        <p:spPr>
          <a:xfrm>
            <a:off x="6084168" y="4745509"/>
            <a:ext cx="3059832" cy="954107"/>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800" dirty="0">
                <a:solidFill>
                  <a:srgbClr val="000000"/>
                </a:solidFill>
                <a:latin typeface="Microsoft YaHei" panose="020B0503020204020204" pitchFamily="34" charset="-122"/>
                <a:ea typeface="Microsoft YaHei" panose="020B0503020204020204" pitchFamily="34" charset="-122"/>
              </a:rPr>
              <a:t>砂岩中</a:t>
            </a:r>
            <a:endParaRPr lang="en-US" altLang="zh-CN" sz="2800" dirty="0">
              <a:solidFill>
                <a:srgbClr val="000000"/>
              </a:solidFill>
              <a:latin typeface="Microsoft YaHei" panose="020B0503020204020204" pitchFamily="34" charset="-122"/>
              <a:ea typeface="Microsoft YaHei" panose="020B0503020204020204" pitchFamily="34" charset="-122"/>
            </a:endParaRPr>
          </a:p>
          <a:p>
            <a:pPr algn="ctr"/>
            <a:r>
              <a:rPr lang="zh-CN" altLang="en-US" sz="2800" dirty="0">
                <a:solidFill>
                  <a:srgbClr val="000000"/>
                </a:solidFill>
                <a:latin typeface="Microsoft YaHei" panose="020B0503020204020204" pitchFamily="34" charset="-122"/>
                <a:ea typeface="Microsoft YaHei" panose="020B0503020204020204" pitchFamily="34" charset="-122"/>
              </a:rPr>
              <a:t>的玩具车  </a:t>
            </a:r>
          </a:p>
        </p:txBody>
      </p:sp>
      <p:sp>
        <p:nvSpPr>
          <p:cNvPr id="2" name="标题 1">
            <a:extLst>
              <a:ext uri="{FF2B5EF4-FFF2-40B4-BE49-F238E27FC236}">
                <a16:creationId xmlns:a16="http://schemas.microsoft.com/office/drawing/2014/main" id="{20FD6EE7-6557-104D-80A6-C0A2D387C070}"/>
              </a:ext>
            </a:extLst>
          </p:cNvPr>
          <p:cNvSpPr>
            <a:spLocks noGrp="1"/>
          </p:cNvSpPr>
          <p:nvPr>
            <p:ph type="title"/>
          </p:nvPr>
        </p:nvSpPr>
        <p:spPr/>
        <p:txBody>
          <a:bodyPr/>
          <a:lstStyle/>
          <a:p>
            <a:r>
              <a:rPr lang="en-US" altLang="zh-CN" dirty="0"/>
              <a:t>1. </a:t>
            </a:r>
            <a:r>
              <a:rPr lang="zh-CN" altLang="en-US" dirty="0"/>
              <a:t>石化不需要漫长的时间</a:t>
            </a:r>
          </a:p>
        </p:txBody>
      </p:sp>
    </p:spTree>
    <p:extLst>
      <p:ext uri="{BB962C8B-B14F-4D97-AF65-F5344CB8AC3E}">
        <p14:creationId xmlns:p14="http://schemas.microsoft.com/office/powerpoint/2010/main" val="4978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theme/theme1.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5513</Words>
  <Application>Microsoft Office PowerPoint</Application>
  <PresentationFormat>全屏显示(4:3)</PresentationFormat>
  <Paragraphs>389</Paragraphs>
  <Slides>65</Slides>
  <Notes>64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65</vt:i4>
      </vt:variant>
    </vt:vector>
  </HeadingPairs>
  <TitlesOfParts>
    <vt:vector size="77" baseType="lpstr">
      <vt:lpstr>FZLanTingHei-M-GBK</vt:lpstr>
      <vt:lpstr>等线</vt:lpstr>
      <vt:lpstr>微软雅黑</vt:lpstr>
      <vt:lpstr>微软雅黑</vt:lpstr>
      <vt:lpstr>Arial</vt:lpstr>
      <vt:lpstr>Calibri</vt:lpstr>
      <vt:lpstr>Helvetica</vt:lpstr>
      <vt:lpstr>Merriweather</vt:lpstr>
      <vt:lpstr>Times</vt:lpstr>
      <vt:lpstr>Times New Roman</vt:lpstr>
      <vt:lpstr>Wingdings 2</vt:lpstr>
      <vt:lpstr>1_HDOfficeLightV0</vt:lpstr>
      <vt:lpstr>复习一 挪亚大洪水 警告和提醒</vt:lpstr>
      <vt:lpstr>挪亚大洪水 警告和提醒</vt:lpstr>
      <vt:lpstr>复习二 挪亚大洪水留下的地质学证据</vt:lpstr>
      <vt:lpstr>挪亚大洪水留下的地质学证据</vt:lpstr>
      <vt:lpstr>PowerPoint 演示文稿</vt:lpstr>
      <vt:lpstr>生物的化石的形成需要漫长时间吗？</vt:lpstr>
      <vt:lpstr>化石=非常古老=千百万年？</vt:lpstr>
      <vt:lpstr>1. 石化不需要漫长的时间</vt:lpstr>
      <vt:lpstr>1. 石化不需要漫长的时间</vt:lpstr>
      <vt:lpstr>主流科学家知道化石形成可以很快！</vt:lpstr>
      <vt:lpstr>化石有可能缓慢形成吗？</vt:lpstr>
      <vt:lpstr>鱼化石的形成过程</vt:lpstr>
      <vt:lpstr>疑问一</vt:lpstr>
      <vt:lpstr>水里的死鱼</vt:lpstr>
      <vt:lpstr>尸体由于腐烂产气 不论大小都会浮起</vt:lpstr>
      <vt:lpstr>鱼化石的形成过程</vt:lpstr>
      <vt:lpstr>结论一</vt:lpstr>
      <vt:lpstr>疑问二</vt:lpstr>
      <vt:lpstr>鱼化石的真实形成过程</vt:lpstr>
      <vt:lpstr>被活埋</vt:lpstr>
      <vt:lpstr>被石化</vt:lpstr>
      <vt:lpstr>变成化石的部分保留下来</vt:lpstr>
      <vt:lpstr>结论二</vt:lpstr>
      <vt:lpstr>被掩埋的瞬间</vt:lpstr>
      <vt:lpstr>大鱼吃小鱼要多长时间？</vt:lpstr>
      <vt:lpstr>生物化石的形成</vt:lpstr>
      <vt:lpstr>化石有可能缓慢形成吗？</vt:lpstr>
      <vt:lpstr>小测题一 化石有可能缓慢形成吗？</vt:lpstr>
      <vt:lpstr>生物化石形成的关键因素是什么？</vt:lpstr>
      <vt:lpstr>生物化石</vt:lpstr>
      <vt:lpstr>全球恐龙化石分布图</vt:lpstr>
      <vt:lpstr>形成全球恐龙化石的条件</vt:lpstr>
      <vt:lpstr>造成沉积物掩埋全球生物的事件</vt:lpstr>
      <vt:lpstr>化石说</vt:lpstr>
      <vt:lpstr>PowerPoint 演示文稿</vt:lpstr>
      <vt:lpstr>“过渡物种”？</vt:lpstr>
      <vt:lpstr>过渡物种：既像鱼又像人的生物</vt:lpstr>
      <vt:lpstr>鱼与人的化石</vt:lpstr>
      <vt:lpstr>没有“过渡物种”的化石证据</vt:lpstr>
      <vt:lpstr>PowerPoint 演示文稿</vt:lpstr>
      <vt:lpstr>PowerPoint 演示文稿</vt:lpstr>
      <vt:lpstr>复原的巴基鲸</vt:lpstr>
      <vt:lpstr>复原的巴基鲸</vt:lpstr>
      <vt:lpstr>巴基鲸的化石不证明它是“过渡物种”</vt:lpstr>
      <vt:lpstr>PowerPoint 演示文稿</vt:lpstr>
      <vt:lpstr>PowerPoint 演示文稿</vt:lpstr>
      <vt:lpstr>活化石证明没有进化</vt:lpstr>
      <vt:lpstr>活化石</vt:lpstr>
      <vt:lpstr>大熊猫化石不支持进化论</vt:lpstr>
      <vt:lpstr>中华鲟化石不支持进化论</vt:lpstr>
      <vt:lpstr>银杏叶化石不支持进化论</vt:lpstr>
      <vt:lpstr>PowerPoint 演示文稿</vt:lpstr>
      <vt:lpstr>PowerPoint 演示文稿</vt:lpstr>
      <vt:lpstr>生物化石记录吻合圣经的描述</vt:lpstr>
      <vt:lpstr>学以致用三</vt:lpstr>
      <vt:lpstr>学以致用四</vt:lpstr>
      <vt:lpstr>生物化石形成的关键因素是什么？</vt:lpstr>
      <vt:lpstr>生物化石不支持进化的两个证据 是什么？</vt:lpstr>
      <vt:lpstr>这一课，你对化石的认识被更新了吗？</vt:lpstr>
      <vt:lpstr>反 思</vt:lpstr>
      <vt:lpstr>重点经文</vt:lpstr>
      <vt:lpstr>好好防备，不要被错谬诱惑</vt:lpstr>
      <vt:lpstr>PowerPoint 演示文稿</vt:lpstr>
      <vt:lpstr>祷告结束</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2025-03-14T03:58:30Z</dcterms:created>
  <dcterms:modified xsi:type="dcterms:W3CDTF">2025-03-14T03:58:33Z</dcterms:modified>
</cp:coreProperties>
</file>